
<file path=[Content_Types].xml><?xml version="1.0" encoding="utf-8"?>
<Types xmlns="http://schemas.openxmlformats.org/package/2006/content-types">
  <Default Extension="xml" ContentType="application/xml"/>
  <Default Extension="png" ContentType="image/png"/>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wmf" ContentType="image/x-w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33"/>
  </p:notesMasterIdLst>
  <p:sldIdLst>
    <p:sldId id="652" r:id="rId5"/>
    <p:sldId id="668" r:id="rId6"/>
    <p:sldId id="669" r:id="rId7"/>
    <p:sldId id="670" r:id="rId8"/>
    <p:sldId id="673" r:id="rId9"/>
    <p:sldId id="675" r:id="rId10"/>
    <p:sldId id="676" r:id="rId11"/>
    <p:sldId id="677" r:id="rId12"/>
    <p:sldId id="674" r:id="rId13"/>
    <p:sldId id="671" r:id="rId14"/>
    <p:sldId id="672" r:id="rId15"/>
    <p:sldId id="678" r:id="rId16"/>
    <p:sldId id="580" r:id="rId17"/>
    <p:sldId id="643" r:id="rId18"/>
    <p:sldId id="641" r:id="rId19"/>
    <p:sldId id="654" r:id="rId20"/>
    <p:sldId id="653" r:id="rId21"/>
    <p:sldId id="656" r:id="rId22"/>
    <p:sldId id="649" r:id="rId23"/>
    <p:sldId id="585" r:id="rId24"/>
    <p:sldId id="660" r:id="rId25"/>
    <p:sldId id="662" r:id="rId26"/>
    <p:sldId id="664" r:id="rId27"/>
    <p:sldId id="665" r:id="rId28"/>
    <p:sldId id="655" r:id="rId29"/>
    <p:sldId id="642" r:id="rId30"/>
    <p:sldId id="661" r:id="rId31"/>
    <p:sldId id="648" r:id="rId32"/>
  </p:sldIdLst>
  <p:sldSz cx="9144000" cy="5143500" type="screen16x9"/>
  <p:notesSz cx="7053263" cy="10180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F3F4"/>
    <a:srgbClr val="F3F9FA"/>
    <a:srgbClr val="FFFFFF"/>
    <a:srgbClr val="2D2DB9"/>
    <a:srgbClr val="5631F3"/>
    <a:srgbClr val="FFCC99"/>
    <a:srgbClr val="9A84F8"/>
    <a:srgbClr val="94CA7B"/>
    <a:srgbClr val="FFC5B3"/>
    <a:srgbClr val="FFD7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7580" autoAdjust="0"/>
    <p:restoredTop sz="94660"/>
  </p:normalViewPr>
  <p:slideViewPr>
    <p:cSldViewPr snapToGrid="0" showGuides="1">
      <p:cViewPr varScale="1">
        <p:scale>
          <a:sx n="111" d="100"/>
          <a:sy n="111" d="100"/>
        </p:scale>
        <p:origin x="-120" y="-800"/>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73" d="100"/>
          <a:sy n="73" d="100"/>
        </p:scale>
        <p:origin x="1986" y="84"/>
      </p:cViewPr>
      <p:guideLst/>
    </p:cSldViewPr>
  </p:notes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56414" cy="509032"/>
          </a:xfrm>
          <a:prstGeom prst="rect">
            <a:avLst/>
          </a:prstGeom>
        </p:spPr>
        <p:txBody>
          <a:bodyPr vert="horz" lIns="98463" tIns="49231" rIns="98463" bIns="49231" rtlCol="0"/>
          <a:lstStyle>
            <a:lvl1pPr algn="l">
              <a:defRPr sz="1300"/>
            </a:lvl1pPr>
          </a:lstStyle>
          <a:p>
            <a:endParaRPr kumimoji="1" lang="ja-JP" altLang="en-US"/>
          </a:p>
        </p:txBody>
      </p:sp>
      <p:sp>
        <p:nvSpPr>
          <p:cNvPr id="3" name="日付プレースホルダー 2"/>
          <p:cNvSpPr>
            <a:spLocks noGrp="1"/>
          </p:cNvSpPr>
          <p:nvPr>
            <p:ph type="dt" idx="1"/>
          </p:nvPr>
        </p:nvSpPr>
        <p:spPr>
          <a:xfrm>
            <a:off x="3995218" y="0"/>
            <a:ext cx="3056414" cy="509032"/>
          </a:xfrm>
          <a:prstGeom prst="rect">
            <a:avLst/>
          </a:prstGeom>
        </p:spPr>
        <p:txBody>
          <a:bodyPr vert="horz" lIns="98463" tIns="49231" rIns="98463" bIns="49231" rtlCol="0"/>
          <a:lstStyle>
            <a:lvl1pPr algn="r">
              <a:defRPr sz="1300"/>
            </a:lvl1pPr>
          </a:lstStyle>
          <a:p>
            <a:fld id="{F9D4B15D-DFBF-4957-B52D-62D9D35F6461}" type="datetimeFigureOut">
              <a:rPr kumimoji="1" lang="ja-JP" altLang="en-US" smtClean="0"/>
              <a:t>6/28/16</a:t>
            </a:fld>
            <a:endParaRPr kumimoji="1" lang="ja-JP" altLang="en-US"/>
          </a:p>
        </p:txBody>
      </p:sp>
      <p:sp>
        <p:nvSpPr>
          <p:cNvPr id="4" name="スライド イメージ プレースホルダー 3"/>
          <p:cNvSpPr>
            <a:spLocks noGrp="1" noRot="1" noChangeAspect="1"/>
          </p:cNvSpPr>
          <p:nvPr>
            <p:ph type="sldImg" idx="2"/>
          </p:nvPr>
        </p:nvSpPr>
        <p:spPr>
          <a:xfrm>
            <a:off x="133350" y="763588"/>
            <a:ext cx="6786563" cy="3817937"/>
          </a:xfrm>
          <a:prstGeom prst="rect">
            <a:avLst/>
          </a:prstGeom>
          <a:noFill/>
          <a:ln w="12700">
            <a:solidFill>
              <a:prstClr val="black"/>
            </a:solidFill>
          </a:ln>
        </p:spPr>
        <p:txBody>
          <a:bodyPr vert="horz" lIns="98463" tIns="49231" rIns="98463" bIns="49231" rtlCol="0" anchor="ctr"/>
          <a:lstStyle/>
          <a:p>
            <a:endParaRPr lang="ja-JP" altLang="en-US"/>
          </a:p>
        </p:txBody>
      </p:sp>
      <p:sp>
        <p:nvSpPr>
          <p:cNvPr id="5" name="ノート プレースホルダー 4"/>
          <p:cNvSpPr>
            <a:spLocks noGrp="1"/>
          </p:cNvSpPr>
          <p:nvPr>
            <p:ph type="body" sz="quarter" idx="3"/>
          </p:nvPr>
        </p:nvSpPr>
        <p:spPr>
          <a:xfrm>
            <a:off x="705327" y="4835804"/>
            <a:ext cx="5642610" cy="4581287"/>
          </a:xfrm>
          <a:prstGeom prst="rect">
            <a:avLst/>
          </a:prstGeom>
        </p:spPr>
        <p:txBody>
          <a:bodyPr vert="horz" lIns="98463" tIns="49231" rIns="98463" bIns="49231"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1" y="9669839"/>
            <a:ext cx="3056414" cy="509032"/>
          </a:xfrm>
          <a:prstGeom prst="rect">
            <a:avLst/>
          </a:prstGeom>
        </p:spPr>
        <p:txBody>
          <a:bodyPr vert="horz" lIns="98463" tIns="49231" rIns="98463" bIns="49231"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3995218" y="9669839"/>
            <a:ext cx="3056414" cy="509032"/>
          </a:xfrm>
          <a:prstGeom prst="rect">
            <a:avLst/>
          </a:prstGeom>
        </p:spPr>
        <p:txBody>
          <a:bodyPr vert="horz" lIns="98463" tIns="49231" rIns="98463" bIns="49231" rtlCol="0" anchor="b"/>
          <a:lstStyle>
            <a:lvl1pPr algn="r">
              <a:defRPr sz="1300"/>
            </a:lvl1pPr>
          </a:lstStyle>
          <a:p>
            <a:fld id="{740F989C-35E3-4A95-A716-F5C5A4933DA6}" type="slidenum">
              <a:rPr kumimoji="1" lang="ja-JP" altLang="en-US" smtClean="0"/>
              <a:t>‹#›</a:t>
            </a:fld>
            <a:endParaRPr kumimoji="1" lang="ja-JP" altLang="en-US"/>
          </a:p>
        </p:txBody>
      </p:sp>
    </p:spTree>
    <p:extLst>
      <p:ext uri="{BB962C8B-B14F-4D97-AF65-F5344CB8AC3E}">
        <p14:creationId xmlns:p14="http://schemas.microsoft.com/office/powerpoint/2010/main" val="25118777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3350" y="763588"/>
            <a:ext cx="6788150" cy="3817937"/>
          </a:xfrm>
          <a:prstGeom prst="rect">
            <a:avLst/>
          </a:prstGeom>
          <a:noFill/>
          <a:ln w="12700">
            <a:solidFill>
              <a:prstClr val="black"/>
            </a:solidFill>
          </a:ln>
        </p:spPr>
      </p:sp>
      <p:sp>
        <p:nvSpPr>
          <p:cNvPr id="3" name="ノート プレースホルダー 2"/>
          <p:cNvSpPr>
            <a:spLocks noGrp="1"/>
          </p:cNvSpPr>
          <p:nvPr>
            <p:ph type="body" idx="1"/>
          </p:nvPr>
        </p:nvSpPr>
        <p:spPr>
          <a:xfrm>
            <a:off x="704851" y="4835684"/>
            <a:ext cx="5643564" cy="4581843"/>
          </a:xfrm>
          <a:prstGeom prst="rect">
            <a:avLst/>
          </a:prstGeom>
        </p:spPr>
        <p:txBody>
          <a:bodyPr lIns="91367" tIns="45682" rIns="91367" bIns="45682"/>
          <a:lstStyle/>
          <a:p>
            <a:endParaRPr kumimoji="1" lang="ja-JP" altLang="en-US" dirty="0"/>
          </a:p>
        </p:txBody>
      </p:sp>
    </p:spTree>
    <p:extLst>
      <p:ext uri="{BB962C8B-B14F-4D97-AF65-F5344CB8AC3E}">
        <p14:creationId xmlns:p14="http://schemas.microsoft.com/office/powerpoint/2010/main" val="3298723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0F989C-35E3-4A95-A716-F5C5A4933DA6}" type="slidenum">
              <a:rPr kumimoji="1" lang="ja-JP" altLang="en-US" smtClean="0"/>
              <a:t>18</a:t>
            </a:fld>
            <a:endParaRPr kumimoji="1" lang="ja-JP" altLang="en-US" dirty="0"/>
          </a:p>
        </p:txBody>
      </p:sp>
    </p:spTree>
    <p:extLst>
      <p:ext uri="{BB962C8B-B14F-4D97-AF65-F5344CB8AC3E}">
        <p14:creationId xmlns:p14="http://schemas.microsoft.com/office/powerpoint/2010/main" val="556274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w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5.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5.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5.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タイトル 1"/>
          <p:cNvSpPr>
            <a:spLocks noGrp="1"/>
          </p:cNvSpPr>
          <p:nvPr>
            <p:ph type="ctrTitle"/>
          </p:nvPr>
        </p:nvSpPr>
        <p:spPr>
          <a:xfrm>
            <a:off x="3749040" y="710851"/>
            <a:ext cx="4873752" cy="1102519"/>
          </a:xfrm>
        </p:spPr>
        <p:txBody>
          <a:bodyPr>
            <a:normAutofit/>
          </a:bodyPr>
          <a:lstStyle>
            <a:lvl1pPr algn="l">
              <a:defRPr sz="3600" baseline="0">
                <a:solidFill>
                  <a:schemeClr val="bg1"/>
                </a:solidFill>
                <a:latin typeface="Arial Black" panose="020B0A04020102020204" pitchFamily="34" charset="0"/>
                <a:ea typeface="メイリオ" panose="020B0604030504040204" pitchFamily="50" charset="-128"/>
              </a:defRPr>
            </a:lvl1pPr>
          </a:lstStyle>
          <a:p>
            <a:r>
              <a:rPr kumimoji="1" lang="ja-JP" altLang="en-US" dirty="0" smtClean="0"/>
              <a:t>マスター タイトルの書式設定</a:t>
            </a:r>
            <a:endParaRPr kumimoji="1" lang="ja-JP" altLang="en-US" dirty="0"/>
          </a:p>
        </p:txBody>
      </p:sp>
      <p:sp>
        <p:nvSpPr>
          <p:cNvPr id="3" name="サブタイトル 2"/>
          <p:cNvSpPr>
            <a:spLocks noGrp="1"/>
          </p:cNvSpPr>
          <p:nvPr>
            <p:ph type="subTitle" idx="1"/>
          </p:nvPr>
        </p:nvSpPr>
        <p:spPr>
          <a:xfrm>
            <a:off x="905256" y="2704338"/>
            <a:ext cx="3209544" cy="1314450"/>
          </a:xfrm>
        </p:spPr>
        <p:txBody>
          <a:bodyPr>
            <a:normAutofit/>
          </a:bodyPr>
          <a:lstStyle>
            <a:lvl1pPr marL="0" indent="0" algn="l">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pic>
        <p:nvPicPr>
          <p:cNvPr id="7" name="Picture 2" descr="D:\ＡＲＩＢ\chikata\5GMF-2\ロゴ\5gmf_800.wmf"/>
          <p:cNvPicPr>
            <a:picLocks noGrp="1"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256032" y="249322"/>
            <a:ext cx="1236037" cy="54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4446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Tree>
    <p:extLst>
      <p:ext uri="{BB962C8B-B14F-4D97-AF65-F5344CB8AC3E}">
        <p14:creationId xmlns:p14="http://schemas.microsoft.com/office/powerpoint/2010/main" val="2578647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Tree>
    <p:extLst>
      <p:ext uri="{BB962C8B-B14F-4D97-AF65-F5344CB8AC3E}">
        <p14:creationId xmlns:p14="http://schemas.microsoft.com/office/powerpoint/2010/main" val="3437571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セクション見出し">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685737" y="2117122"/>
            <a:ext cx="7772400" cy="1021556"/>
          </a:xfrm>
        </p:spPr>
        <p:txBody>
          <a:bodyPr anchor="t">
            <a:normAutofit/>
          </a:bodyPr>
          <a:lstStyle>
            <a:lvl1pPr algn="ctr">
              <a:defRPr sz="3200" b="1" cap="none" baseline="0">
                <a:solidFill>
                  <a:schemeClr val="bg1"/>
                </a:solidFill>
              </a:defRPr>
            </a:lvl1pPr>
          </a:lstStyle>
          <a:p>
            <a:r>
              <a:rPr kumimoji="1" lang="ja-JP" altLang="en-US" dirty="0" smtClean="0"/>
              <a:t>マスター タイトルの書式設定</a:t>
            </a:r>
            <a:endParaRPr kumimoji="1" lang="ja-JP" altLang="en-US" dirty="0"/>
          </a:p>
        </p:txBody>
      </p:sp>
      <p:pic>
        <p:nvPicPr>
          <p:cNvPr id="8" name="Picture 2"/>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54345" y="134742"/>
            <a:ext cx="950400" cy="39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2177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白紙">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bwMode="auto">
          <a:xfrm>
            <a:off x="255183" y="53137"/>
            <a:ext cx="8528947" cy="704432"/>
          </a:xfrm>
          <a:prstGeom prst="rect">
            <a:avLst/>
          </a:prstGeom>
          <a:noFill/>
          <a:ln>
            <a:noFill/>
          </a:ln>
          <a:extLst/>
        </p:spPr>
        <p:txBody>
          <a:bodyPr vert="horz" wrap="square" lIns="77925" tIns="38963" rIns="77925" bIns="38963" numCol="1" anchor="ctr" anchorCtr="0" compatLnSpc="1">
            <a:prstTxWarp prst="textNoShape">
              <a:avLst/>
            </a:prstTxWarp>
          </a:bodyPr>
          <a:lstStyle>
            <a:lvl1pPr algn="ctr">
              <a:defRPr sz="3400" u="sng">
                <a:solidFill>
                  <a:schemeClr val="bg1"/>
                </a:solidFill>
                <a:latin typeface="HGS創英角ｺﾞｼｯｸUB" panose="020B0900000000000000" pitchFamily="50" charset="-128"/>
                <a:ea typeface="HGS創英角ｺﾞｼｯｸUB" panose="020B0900000000000000" pitchFamily="50" charset="-128"/>
              </a:defRPr>
            </a:lvl1pPr>
          </a:lstStyle>
          <a:p>
            <a:pPr lvl="0"/>
            <a:r>
              <a:rPr lang="ja-JP" altLang="en-US" dirty="0" smtClean="0"/>
              <a:t>マスター タイトルの書式設定</a:t>
            </a:r>
          </a:p>
        </p:txBody>
      </p:sp>
      <p:pic>
        <p:nvPicPr>
          <p:cNvPr id="8" name="Picture 2"/>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54345" y="134742"/>
            <a:ext cx="950400" cy="39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3543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白紙">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2"/>
          <p:cNvSpPr>
            <a:spLocks noGrp="1" noChangeArrowheads="1"/>
          </p:cNvSpPr>
          <p:nvPr>
            <p:ph type="title"/>
          </p:nvPr>
        </p:nvSpPr>
        <p:spPr bwMode="auto">
          <a:xfrm>
            <a:off x="255183" y="53137"/>
            <a:ext cx="8528947" cy="704432"/>
          </a:xfrm>
          <a:prstGeom prst="rect">
            <a:avLst/>
          </a:prstGeom>
          <a:noFill/>
          <a:ln>
            <a:noFill/>
          </a:ln>
          <a:extLst/>
        </p:spPr>
        <p:txBody>
          <a:bodyPr vert="horz" wrap="square" lIns="77925" tIns="38963" rIns="77925" bIns="38963" numCol="1" anchor="ctr" anchorCtr="0" compatLnSpc="1">
            <a:prstTxWarp prst="textNoShape">
              <a:avLst/>
            </a:prstTxWarp>
          </a:bodyPr>
          <a:lstStyle>
            <a:lvl1pPr algn="ctr">
              <a:defRPr sz="3400" u="sng">
                <a:solidFill>
                  <a:schemeClr val="bg1"/>
                </a:solidFill>
                <a:latin typeface="HGS創英角ｺﾞｼｯｸUB" panose="020B0900000000000000" pitchFamily="50" charset="-128"/>
                <a:ea typeface="HGS創英角ｺﾞｼｯｸUB" panose="020B0900000000000000" pitchFamily="50" charset="-128"/>
              </a:defRPr>
            </a:lvl1pPr>
          </a:lstStyle>
          <a:p>
            <a:pPr lvl="0"/>
            <a:r>
              <a:rPr lang="ja-JP" altLang="en-US" dirty="0"/>
              <a:t>マスター タイトルの書式設定</a:t>
            </a:r>
          </a:p>
        </p:txBody>
      </p:sp>
      <p:pic>
        <p:nvPicPr>
          <p:cNvPr id="8" name="Picture 2"/>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54345" y="134742"/>
            <a:ext cx="950400" cy="39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136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ー 2"/>
          <p:cNvSpPr>
            <a:spLocks noGrp="1"/>
          </p:cNvSpPr>
          <p:nvPr>
            <p:ph type="dt" sz="half" idx="10"/>
          </p:nvPr>
        </p:nvSpPr>
        <p:spPr>
          <a:xfrm>
            <a:off x="628652" y="4767263"/>
            <a:ext cx="2057400" cy="273844"/>
          </a:xfrm>
          <a:prstGeom prst="rect">
            <a:avLst/>
          </a:prstGeom>
        </p:spPr>
        <p:txBody>
          <a:bodyPr lIns="68580" tIns="34290" rIns="68580" bIns="34290"/>
          <a:lstStyle/>
          <a:p>
            <a:fld id="{EC7EE464-9EFA-4BC2-A7EF-0DA27A8B8D84}" type="datetimeFigureOut">
              <a:rPr lang="ja-JP" altLang="en-US" smtClean="0">
                <a:solidFill>
                  <a:srgbClr val="262626">
                    <a:tint val="75000"/>
                  </a:srgbClr>
                </a:solidFill>
              </a:rPr>
              <a:pPr/>
              <a:t>6/28/16</a:t>
            </a:fld>
            <a:endParaRPr lang="ja-JP" altLang="en-US" dirty="0">
              <a:solidFill>
                <a:srgbClr val="262626">
                  <a:tint val="75000"/>
                </a:srgbClr>
              </a:solidFill>
            </a:endParaRPr>
          </a:p>
        </p:txBody>
      </p:sp>
      <p:sp>
        <p:nvSpPr>
          <p:cNvPr id="4" name="フッター プレースホルダー 3"/>
          <p:cNvSpPr>
            <a:spLocks noGrp="1"/>
          </p:cNvSpPr>
          <p:nvPr>
            <p:ph type="ftr" sz="quarter" idx="11"/>
          </p:nvPr>
        </p:nvSpPr>
        <p:spPr>
          <a:xfrm>
            <a:off x="3028951" y="4767263"/>
            <a:ext cx="3086100" cy="273844"/>
          </a:xfrm>
          <a:prstGeom prst="rect">
            <a:avLst/>
          </a:prstGeom>
        </p:spPr>
        <p:txBody>
          <a:bodyPr lIns="68580" tIns="34290" rIns="68580" bIns="34290"/>
          <a:lstStyle/>
          <a:p>
            <a:endParaRPr lang="ja-JP" altLang="en-US" dirty="0">
              <a:solidFill>
                <a:srgbClr val="262626">
                  <a:tint val="75000"/>
                </a:srgbClr>
              </a:solidFill>
            </a:endParaRPr>
          </a:p>
        </p:txBody>
      </p:sp>
      <p:sp>
        <p:nvSpPr>
          <p:cNvPr id="5" name="スライド番号プレースホルダー 4"/>
          <p:cNvSpPr>
            <a:spLocks noGrp="1"/>
          </p:cNvSpPr>
          <p:nvPr>
            <p:ph type="sldNum" sz="quarter" idx="12"/>
          </p:nvPr>
        </p:nvSpPr>
        <p:spPr>
          <a:xfrm>
            <a:off x="6457950" y="4767263"/>
            <a:ext cx="2057400" cy="273844"/>
          </a:xfrm>
          <a:prstGeom prst="rect">
            <a:avLst/>
          </a:prstGeom>
        </p:spPr>
        <p:txBody>
          <a:bodyPr lIns="68580" tIns="34290" rIns="68580" bIns="34290"/>
          <a:lstStyle/>
          <a:p>
            <a:fld id="{B403316B-C1CF-4BB0-90A2-FA63669C4123}" type="slidenum">
              <a:rPr lang="ja-JP" altLang="en-US" smtClean="0">
                <a:solidFill>
                  <a:srgbClr val="262626">
                    <a:tint val="75000"/>
                  </a:srgbClr>
                </a:solidFill>
              </a:rPr>
              <a:pPr/>
              <a:t>‹#›</a:t>
            </a:fld>
            <a:endParaRPr lang="ja-JP" altLang="en-US" dirty="0">
              <a:solidFill>
                <a:srgbClr val="262626">
                  <a:tint val="75000"/>
                </a:srgbClr>
              </a:solidFill>
            </a:endParaRPr>
          </a:p>
        </p:txBody>
      </p:sp>
      <p:cxnSp>
        <p:nvCxnSpPr>
          <p:cNvPr id="6" name="直線コネクタ 5"/>
          <p:cNvCxnSpPr/>
          <p:nvPr userDrawn="1"/>
        </p:nvCxnSpPr>
        <p:spPr>
          <a:xfrm>
            <a:off x="170215" y="628196"/>
            <a:ext cx="8910000" cy="0"/>
          </a:xfrm>
          <a:prstGeom prst="line">
            <a:avLst/>
          </a:prstGeom>
          <a:noFill/>
          <a:ln w="19050" cap="flat" cmpd="sng" algn="ctr">
            <a:solidFill>
              <a:srgbClr val="E88651"/>
            </a:solidFill>
            <a:prstDash val="solid"/>
          </a:ln>
          <a:effectLst/>
        </p:spPr>
      </p:cxnSp>
    </p:spTree>
    <p:extLst>
      <p:ext uri="{BB962C8B-B14F-4D97-AF65-F5344CB8AC3E}">
        <p14:creationId xmlns:p14="http://schemas.microsoft.com/office/powerpoint/2010/main" val="888530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3919"/>
            <a:ext cx="2133600" cy="357188"/>
          </a:xfrm>
          <a:prstGeom prst="rect">
            <a:avLst/>
          </a:prstGeom>
          <a:ln/>
        </p:spPr>
        <p:txBody>
          <a:bodyPr/>
          <a:lstStyle>
            <a:lvl1pPr>
              <a:defRPr/>
            </a:lvl1pPr>
          </a:lstStyle>
          <a:p>
            <a:pPr>
              <a:defRPr/>
            </a:pPr>
            <a:r>
              <a:rPr lang="en-US" altLang="ja-JP">
                <a:solidFill>
                  <a:srgbClr val="000000"/>
                </a:solidFill>
              </a:rPr>
              <a:t>Sep. 8, 2014</a:t>
            </a:r>
          </a:p>
        </p:txBody>
      </p:sp>
      <p:sp>
        <p:nvSpPr>
          <p:cNvPr id="3" name="Rectangle 5"/>
          <p:cNvSpPr>
            <a:spLocks noGrp="1" noChangeArrowheads="1"/>
          </p:cNvSpPr>
          <p:nvPr>
            <p:ph type="ftr" sz="quarter" idx="11"/>
          </p:nvPr>
        </p:nvSpPr>
        <p:spPr>
          <a:xfrm>
            <a:off x="3124200" y="4683919"/>
            <a:ext cx="2895600" cy="357188"/>
          </a:xfrm>
          <a:prstGeom prst="rect">
            <a:avLst/>
          </a:prstGeom>
          <a:ln/>
        </p:spPr>
        <p:txBody>
          <a:bodyPr/>
          <a:lstStyle>
            <a:lvl1pPr>
              <a:defRPr/>
            </a:lvl1pPr>
          </a:lstStyle>
          <a:p>
            <a:pPr>
              <a:defRPr/>
            </a:pPr>
            <a:r>
              <a:rPr lang="en-US" altLang="ja-JP">
                <a:solidFill>
                  <a:srgbClr val="000000"/>
                </a:solidFill>
              </a:rPr>
              <a:t>Confidential</a:t>
            </a:r>
          </a:p>
        </p:txBody>
      </p:sp>
      <p:sp>
        <p:nvSpPr>
          <p:cNvPr id="4" name="Rectangle 6"/>
          <p:cNvSpPr>
            <a:spLocks noGrp="1" noChangeArrowheads="1"/>
          </p:cNvSpPr>
          <p:nvPr>
            <p:ph type="sldNum" sz="quarter" idx="12"/>
          </p:nvPr>
        </p:nvSpPr>
        <p:spPr>
          <a:xfrm>
            <a:off x="6553200" y="4683919"/>
            <a:ext cx="2133600" cy="357188"/>
          </a:xfrm>
          <a:prstGeom prst="rect">
            <a:avLst/>
          </a:prstGeom>
          <a:ln/>
        </p:spPr>
        <p:txBody>
          <a:bodyPr/>
          <a:lstStyle>
            <a:lvl1pPr>
              <a:defRPr/>
            </a:lvl1pPr>
          </a:lstStyle>
          <a:p>
            <a:pPr>
              <a:defRPr/>
            </a:pPr>
            <a:fld id="{89AA5AF9-AFCA-3042-95C7-36B88593A512}"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8233071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jpg"/><Relationship Id="rId11" Type="http://schemas.openxmlformats.org/officeDocument/2006/relationships/image" Target="../media/image2.wmf"/><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1947672" y="-2179"/>
            <a:ext cx="7196328" cy="857250"/>
          </a:xfrm>
          <a:prstGeom prst="rect">
            <a:avLst/>
          </a:prstGeom>
        </p:spPr>
        <p:txBody>
          <a:bodyPr vert="horz" lIns="91440" tIns="45720" rIns="91440" bIns="45720" rtlCol="0" anchor="ctr">
            <a:normAutofit/>
          </a:bodyPr>
          <a:lstStyle/>
          <a:p>
            <a:r>
              <a:rPr kumimoji="1" lang="ja-JP" altLang="en-US" dirty="0" smtClean="0"/>
              <a:t>マスター タイトルの書式設定</a:t>
            </a:r>
            <a:endParaRPr kumimoji="1" lang="ja-JP" altLang="en-US" dirty="0"/>
          </a:p>
        </p:txBody>
      </p:sp>
      <p:sp>
        <p:nvSpPr>
          <p:cNvPr id="3" name="テキスト プレースホルダー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pic>
        <p:nvPicPr>
          <p:cNvPr id="7" name="Picture 2" descr="D:\ＡＲＩＢ\chikata\5GMF-2\ロゴ\5gmf_800.wmf"/>
          <p:cNvPicPr>
            <a:picLocks noGrp="1" noChangeAspect="1" noChangeArrowheads="1"/>
          </p:cNvPicPr>
          <p:nvPr userDrawn="1"/>
        </p:nvPicPr>
        <p:blipFill>
          <a:blip r:embed="rId11" cstate="email">
            <a:extLst>
              <a:ext uri="{28A0092B-C50C-407E-A947-70E740481C1C}">
                <a14:useLocalDpi xmlns:a14="http://schemas.microsoft.com/office/drawing/2010/main"/>
              </a:ext>
            </a:extLst>
          </a:blip>
          <a:srcRect/>
          <a:stretch>
            <a:fillRect/>
          </a:stretch>
        </p:blipFill>
        <p:spPr bwMode="auto">
          <a:xfrm>
            <a:off x="146305" y="121306"/>
            <a:ext cx="950976" cy="422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9"/>
          <p:cNvSpPr>
            <a:spLocks noChangeArrowheads="1"/>
          </p:cNvSpPr>
          <p:nvPr userDrawn="1"/>
        </p:nvSpPr>
        <p:spPr bwMode="auto">
          <a:xfrm>
            <a:off x="3981069" y="4793653"/>
            <a:ext cx="1057275"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fld id="{D8DD5F2C-C468-444A-8BEF-3F103A27EBCA}" type="slidenum">
              <a:rPr lang="en-US" altLang="ja-JP" sz="1600" b="0" smtClean="0">
                <a:solidFill>
                  <a:schemeClr val="tx1">
                    <a:lumMod val="50000"/>
                    <a:lumOff val="50000"/>
                  </a:schemeClr>
                </a:solidFill>
                <a:latin typeface="Arial" charset="0"/>
              </a:rPr>
              <a:pPr algn="ctr"/>
              <a:t>‹#›</a:t>
            </a:fld>
            <a:r>
              <a:rPr lang="en-US" altLang="ja-JP" sz="1600" b="0" dirty="0" smtClean="0">
                <a:solidFill>
                  <a:schemeClr val="tx1">
                    <a:lumMod val="50000"/>
                    <a:lumOff val="50000"/>
                  </a:schemeClr>
                </a:solidFill>
                <a:latin typeface="Arial" charset="0"/>
              </a:rPr>
              <a:t> / 74</a:t>
            </a:r>
            <a:endParaRPr lang="en-US" altLang="ja-JP" sz="1600" b="0" dirty="0">
              <a:solidFill>
                <a:schemeClr val="tx1">
                  <a:lumMod val="50000"/>
                  <a:lumOff val="50000"/>
                </a:schemeClr>
              </a:solidFill>
              <a:latin typeface="Arial" charset="0"/>
            </a:endParaRPr>
          </a:p>
        </p:txBody>
      </p:sp>
      <p:sp>
        <p:nvSpPr>
          <p:cNvPr id="9" name="Text Box 30"/>
          <p:cNvSpPr txBox="1">
            <a:spLocks noChangeArrowheads="1"/>
          </p:cNvSpPr>
          <p:nvPr userDrawn="1"/>
        </p:nvSpPr>
        <p:spPr bwMode="auto">
          <a:xfrm>
            <a:off x="5038344" y="4941075"/>
            <a:ext cx="3931920" cy="215444"/>
          </a:xfrm>
          <a:prstGeom prst="rect">
            <a:avLst/>
          </a:prstGeom>
          <a:noFill/>
          <a:ln>
            <a:noFill/>
          </a:ln>
          <a:extLst/>
        </p:spPr>
        <p:txBody>
          <a:bodyPr wrap="square">
            <a:spAutoFit/>
          </a:bodyPr>
          <a:lstStyle>
            <a:lvl1pPr eaLnBrk="0" hangingPunct="0">
              <a:defRPr kumimoji="1" sz="2400" b="1">
                <a:solidFill>
                  <a:schemeClr val="tx1"/>
                </a:solidFill>
                <a:latin typeface="Times New Roman" pitchFamily="18" charset="0"/>
                <a:ea typeface="ＭＳ Ｐゴシック" charset="-128"/>
              </a:defRPr>
            </a:lvl1pPr>
            <a:lvl2pPr marL="742950" indent="-285750" eaLnBrk="0" hangingPunct="0">
              <a:defRPr kumimoji="1" sz="2400" b="1">
                <a:solidFill>
                  <a:schemeClr val="tx1"/>
                </a:solidFill>
                <a:latin typeface="Times New Roman" pitchFamily="18" charset="0"/>
                <a:ea typeface="ＭＳ Ｐゴシック" charset="-128"/>
              </a:defRPr>
            </a:lvl2pPr>
            <a:lvl3pPr marL="1143000" indent="-228600" eaLnBrk="0" hangingPunct="0">
              <a:defRPr kumimoji="1" sz="2400" b="1">
                <a:solidFill>
                  <a:schemeClr val="tx1"/>
                </a:solidFill>
                <a:latin typeface="Times New Roman" pitchFamily="18" charset="0"/>
                <a:ea typeface="ＭＳ Ｐゴシック" charset="-128"/>
              </a:defRPr>
            </a:lvl3pPr>
            <a:lvl4pPr marL="1600200" indent="-228600" eaLnBrk="0" hangingPunct="0">
              <a:defRPr kumimoji="1" sz="2400" b="1">
                <a:solidFill>
                  <a:schemeClr val="tx1"/>
                </a:solidFill>
                <a:latin typeface="Times New Roman" pitchFamily="18" charset="0"/>
                <a:ea typeface="ＭＳ Ｐゴシック" charset="-128"/>
              </a:defRPr>
            </a:lvl4pPr>
            <a:lvl5pPr marL="2057400" indent="-228600" eaLnBrk="0" hangingPunct="0">
              <a:defRPr kumimoji="1" sz="2400" b="1">
                <a:solidFill>
                  <a:schemeClr val="tx1"/>
                </a:solidFill>
                <a:latin typeface="Times New Roman" pitchFamily="18" charset="0"/>
                <a:ea typeface="ＭＳ Ｐゴシック" charset="-128"/>
              </a:defRPr>
            </a:lvl5pPr>
            <a:lvl6pPr marL="2514600" indent="-228600" algn="ctr" eaLnBrk="0" fontAlgn="base" hangingPunct="0">
              <a:spcBef>
                <a:spcPct val="0"/>
              </a:spcBef>
              <a:spcAft>
                <a:spcPct val="0"/>
              </a:spcAft>
              <a:defRPr kumimoji="1" sz="2400" b="1">
                <a:solidFill>
                  <a:schemeClr val="tx1"/>
                </a:solidFill>
                <a:latin typeface="Times New Roman" pitchFamily="18" charset="0"/>
                <a:ea typeface="ＭＳ Ｐゴシック" charset="-128"/>
              </a:defRPr>
            </a:lvl6pPr>
            <a:lvl7pPr marL="2971800" indent="-228600" algn="ctr" eaLnBrk="0" fontAlgn="base" hangingPunct="0">
              <a:spcBef>
                <a:spcPct val="0"/>
              </a:spcBef>
              <a:spcAft>
                <a:spcPct val="0"/>
              </a:spcAft>
              <a:defRPr kumimoji="1" sz="2400" b="1">
                <a:solidFill>
                  <a:schemeClr val="tx1"/>
                </a:solidFill>
                <a:latin typeface="Times New Roman" pitchFamily="18" charset="0"/>
                <a:ea typeface="ＭＳ Ｐゴシック" charset="-128"/>
              </a:defRPr>
            </a:lvl7pPr>
            <a:lvl8pPr marL="3429000" indent="-228600" algn="ctr" eaLnBrk="0" fontAlgn="base" hangingPunct="0">
              <a:spcBef>
                <a:spcPct val="0"/>
              </a:spcBef>
              <a:spcAft>
                <a:spcPct val="0"/>
              </a:spcAft>
              <a:defRPr kumimoji="1" sz="2400" b="1">
                <a:solidFill>
                  <a:schemeClr val="tx1"/>
                </a:solidFill>
                <a:latin typeface="Times New Roman" pitchFamily="18" charset="0"/>
                <a:ea typeface="ＭＳ Ｐゴシック" charset="-128"/>
              </a:defRPr>
            </a:lvl8pPr>
            <a:lvl9pPr marL="3886200" indent="-228600" algn="ctr" eaLnBrk="0" fontAlgn="base" hangingPunct="0">
              <a:spcBef>
                <a:spcPct val="0"/>
              </a:spcBef>
              <a:spcAft>
                <a:spcPct val="0"/>
              </a:spcAft>
              <a:defRPr kumimoji="1" sz="2400" b="1">
                <a:solidFill>
                  <a:schemeClr val="tx1"/>
                </a:solidFill>
                <a:latin typeface="Times New Roman" pitchFamily="18" charset="0"/>
                <a:ea typeface="ＭＳ Ｐゴシック" charset="-128"/>
              </a:defRPr>
            </a:lvl9pPr>
          </a:lstStyle>
          <a:p>
            <a:pPr algn="ctr" eaLnBrk="1" hangingPunct="1">
              <a:spcBef>
                <a:spcPct val="50000"/>
              </a:spcBef>
              <a:defRPr/>
            </a:pPr>
            <a:r>
              <a:rPr lang="en-US" altLang="ja-JP" sz="800" b="0" dirty="0" smtClean="0">
                <a:solidFill>
                  <a:schemeClr val="tx1">
                    <a:lumMod val="50000"/>
                    <a:lumOff val="50000"/>
                  </a:schemeClr>
                </a:solidFill>
                <a:latin typeface="Arial" panose="020B0604020202020204" pitchFamily="34" charset="0"/>
                <a:cs typeface="Arial" panose="020B0604020202020204" pitchFamily="34" charset="0"/>
              </a:rPr>
              <a:t>Copyright</a:t>
            </a:r>
            <a:r>
              <a:rPr lang="en-US" altLang="ja-JP" sz="800" b="0" baseline="0" dirty="0" smtClean="0">
                <a:solidFill>
                  <a:schemeClr val="tx1">
                    <a:lumMod val="50000"/>
                    <a:lumOff val="50000"/>
                  </a:schemeClr>
                </a:solidFill>
                <a:latin typeface="Arial" panose="020B0604020202020204" pitchFamily="34" charset="0"/>
                <a:cs typeface="Arial" panose="020B0604020202020204" pitchFamily="34" charset="0"/>
              </a:rPr>
              <a:t>  © 2016 The Fifth Generation Mobile Communications Promotion Forum</a:t>
            </a:r>
            <a:endParaRPr lang="en-US" altLang="ja-JP" sz="800" b="0" dirty="0" smtClean="0">
              <a:solidFill>
                <a:schemeClr val="tx1">
                  <a:lumMod val="50000"/>
                  <a:lumOff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85246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1" r:id="rId5"/>
    <p:sldLayoutId id="2147483664" r:id="rId6"/>
    <p:sldLayoutId id="2147483665" r:id="rId7"/>
    <p:sldLayoutId id="2147483666"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txStyles>
    <p:titleStyle>
      <a:lvl1pPr algn="l" defTabSz="914400" rtl="0" eaLnBrk="1" latinLnBrk="0" hangingPunct="1">
        <a:spcBef>
          <a:spcPct val="0"/>
        </a:spcBef>
        <a:buNone/>
        <a:defRPr kumimoji="1" sz="2000" b="1"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58.png"/><Relationship Id="rId5" Type="http://schemas.openxmlformats.org/officeDocument/2006/relationships/image" Target="../media/image16.png"/><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0.png"/></Relationships>
</file>

<file path=ppt/slides/_rels/slide18.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1" Type="http://schemas.openxmlformats.org/officeDocument/2006/relationships/slideLayout" Target="../slideLayouts/slideLayout6.xml"/><Relationship Id="rId2" Type="http://schemas.openxmlformats.org/officeDocument/2006/relationships/image" Target="../media/image61.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2.xml.rels><?xml version="1.0" encoding="UTF-8" standalone="yes"?>
<Relationships xmlns="http://schemas.openxmlformats.org/package/2006/relationships"><Relationship Id="rId11" Type="http://schemas.openxmlformats.org/officeDocument/2006/relationships/image" Target="../media/image17.jpeg"/><Relationship Id="rId12" Type="http://schemas.openxmlformats.org/officeDocument/2006/relationships/image" Target="../media/image18.emf"/><Relationship Id="rId13" Type="http://schemas.openxmlformats.org/officeDocument/2006/relationships/image" Target="../media/image19.jpeg"/><Relationship Id="rId14" Type="http://schemas.openxmlformats.org/officeDocument/2006/relationships/image" Target="../media/image20.png"/><Relationship Id="rId15" Type="http://schemas.openxmlformats.org/officeDocument/2006/relationships/image" Target="../media/image21.jpeg"/><Relationship Id="rId16" Type="http://schemas.openxmlformats.org/officeDocument/2006/relationships/image" Target="../media/image22.png"/><Relationship Id="rId1" Type="http://schemas.openxmlformats.org/officeDocument/2006/relationships/slideLayout" Target="../slideLayouts/slideLayout3.xml"/><Relationship Id="rId2" Type="http://schemas.openxmlformats.org/officeDocument/2006/relationships/image" Target="../media/image8.emf"/><Relationship Id="rId3" Type="http://schemas.openxmlformats.org/officeDocument/2006/relationships/image" Target="../media/image9.emf"/><Relationship Id="rId4" Type="http://schemas.openxmlformats.org/officeDocument/2006/relationships/image" Target="../media/image10.jpe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 Id="rId9" Type="http://schemas.openxmlformats.org/officeDocument/2006/relationships/image" Target="../media/image15.jpeg"/><Relationship Id="rId10"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http://5gmf.jp/en/" TargetMode="External"/><Relationship Id="rId3" Type="http://schemas.openxmlformats.org/officeDocument/2006/relationships/image" Target="../media/image6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png"/><Relationship Id="rId6" Type="http://schemas.openxmlformats.org/officeDocument/2006/relationships/hyperlink" Target="http://www.opendaylight.org/" TargetMode="External"/><Relationship Id="rId7" Type="http://schemas.openxmlformats.org/officeDocument/2006/relationships/image" Target="../media/image71.png"/><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0" Type="http://schemas.openxmlformats.org/officeDocument/2006/relationships/image" Target="../media/image41.jpeg"/><Relationship Id="rId21" Type="http://schemas.openxmlformats.org/officeDocument/2006/relationships/image" Target="../media/image42.png"/><Relationship Id="rId22" Type="http://schemas.openxmlformats.org/officeDocument/2006/relationships/image" Target="../media/image43.jpeg"/><Relationship Id="rId23" Type="http://schemas.openxmlformats.org/officeDocument/2006/relationships/image" Target="../media/image44.png"/><Relationship Id="rId24" Type="http://schemas.openxmlformats.org/officeDocument/2006/relationships/image" Target="../media/image45.png"/><Relationship Id="rId25" Type="http://schemas.openxmlformats.org/officeDocument/2006/relationships/image" Target="../media/image46.png"/><Relationship Id="rId26" Type="http://schemas.openxmlformats.org/officeDocument/2006/relationships/image" Target="../media/image47.png"/><Relationship Id="rId27" Type="http://schemas.openxmlformats.org/officeDocument/2006/relationships/image" Target="../media/image48.png"/><Relationship Id="rId28" Type="http://schemas.openxmlformats.org/officeDocument/2006/relationships/image" Target="../media/image49.png"/><Relationship Id="rId29" Type="http://schemas.openxmlformats.org/officeDocument/2006/relationships/image" Target="../media/image50.png"/><Relationship Id="rId1" Type="http://schemas.openxmlformats.org/officeDocument/2006/relationships/slideLayout" Target="../slideLayouts/slideLayout3.xml"/><Relationship Id="rId2" Type="http://schemas.openxmlformats.org/officeDocument/2006/relationships/image" Target="../media/image23.jpeg"/><Relationship Id="rId3" Type="http://schemas.openxmlformats.org/officeDocument/2006/relationships/image" Target="../media/image24.jpeg"/><Relationship Id="rId4" Type="http://schemas.openxmlformats.org/officeDocument/2006/relationships/image" Target="../media/image25.jpeg"/><Relationship Id="rId5" Type="http://schemas.openxmlformats.org/officeDocument/2006/relationships/image" Target="../media/image26.jpeg"/><Relationship Id="rId30" Type="http://schemas.openxmlformats.org/officeDocument/2006/relationships/image" Target="../media/image51.png"/><Relationship Id="rId31" Type="http://schemas.openxmlformats.org/officeDocument/2006/relationships/image" Target="../media/image52.png"/><Relationship Id="rId32" Type="http://schemas.openxmlformats.org/officeDocument/2006/relationships/image" Target="../media/image53.png"/><Relationship Id="rId9" Type="http://schemas.openxmlformats.org/officeDocument/2006/relationships/image" Target="../media/image30.jpeg"/><Relationship Id="rId6" Type="http://schemas.openxmlformats.org/officeDocument/2006/relationships/image" Target="../media/image27.jpeg"/><Relationship Id="rId7" Type="http://schemas.openxmlformats.org/officeDocument/2006/relationships/image" Target="../media/image28.jpeg"/><Relationship Id="rId8" Type="http://schemas.openxmlformats.org/officeDocument/2006/relationships/image" Target="../media/image29.jpeg"/><Relationship Id="rId33" Type="http://schemas.openxmlformats.org/officeDocument/2006/relationships/image" Target="../media/image54.png"/><Relationship Id="rId34" Type="http://schemas.openxmlformats.org/officeDocument/2006/relationships/image" Target="../media/image55.png"/><Relationship Id="rId35" Type="http://schemas.openxmlformats.org/officeDocument/2006/relationships/image" Target="../media/image56.png"/><Relationship Id="rId36" Type="http://schemas.openxmlformats.org/officeDocument/2006/relationships/image" Target="../media/image57.png"/><Relationship Id="rId10" Type="http://schemas.openxmlformats.org/officeDocument/2006/relationships/image" Target="../media/image31.png"/><Relationship Id="rId11" Type="http://schemas.openxmlformats.org/officeDocument/2006/relationships/image" Target="../media/image32.jpeg"/><Relationship Id="rId12" Type="http://schemas.openxmlformats.org/officeDocument/2006/relationships/image" Target="../media/image33.jpeg"/><Relationship Id="rId13" Type="http://schemas.openxmlformats.org/officeDocument/2006/relationships/image" Target="../media/image34.png"/><Relationship Id="rId14" Type="http://schemas.openxmlformats.org/officeDocument/2006/relationships/image" Target="../media/image35.png"/><Relationship Id="rId15" Type="http://schemas.openxmlformats.org/officeDocument/2006/relationships/image" Target="../media/image36.jpeg"/><Relationship Id="rId16" Type="http://schemas.openxmlformats.org/officeDocument/2006/relationships/image" Target="../media/image37.jpeg"/><Relationship Id="rId17" Type="http://schemas.openxmlformats.org/officeDocument/2006/relationships/image" Target="../media/image38.jpeg"/><Relationship Id="rId18" Type="http://schemas.openxmlformats.org/officeDocument/2006/relationships/image" Target="../media/image39.jpeg"/><Relationship Id="rId19"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5GMF View of </a:t>
            </a:r>
            <a:r>
              <a:rPr lang="en-US" dirty="0"/>
              <a:t/>
            </a:r>
            <a:br>
              <a:rPr lang="en-US" dirty="0"/>
            </a:br>
            <a:r>
              <a:rPr lang="en-US" dirty="0"/>
              <a:t>5G Architecture</a:t>
            </a:r>
            <a:endParaRPr lang="en-US" dirty="0"/>
          </a:p>
        </p:txBody>
      </p:sp>
      <p:sp>
        <p:nvSpPr>
          <p:cNvPr id="3" name="Subtitle 2"/>
          <p:cNvSpPr>
            <a:spLocks noGrp="1"/>
          </p:cNvSpPr>
          <p:nvPr>
            <p:ph type="subTitle" idx="1"/>
          </p:nvPr>
        </p:nvSpPr>
        <p:spPr>
          <a:xfrm>
            <a:off x="0" y="3829050"/>
            <a:ext cx="7115375" cy="1314450"/>
          </a:xfrm>
        </p:spPr>
        <p:txBody>
          <a:bodyPr>
            <a:normAutofit fontScale="92500" lnSpcReduction="20000"/>
          </a:bodyPr>
          <a:lstStyle/>
          <a:p>
            <a:r>
              <a:rPr lang="en-US" sz="3000" dirty="0" smtClean="0"/>
              <a:t>Aki Nakao</a:t>
            </a:r>
          </a:p>
          <a:p>
            <a:r>
              <a:rPr lang="en-US" dirty="0" smtClean="0"/>
              <a:t>Professor, The University of Tokyo</a:t>
            </a:r>
          </a:p>
          <a:p>
            <a:r>
              <a:rPr lang="en-US" dirty="0" smtClean="0"/>
              <a:t>Chairman of Network Architecture Committee</a:t>
            </a:r>
          </a:p>
          <a:p>
            <a:r>
              <a:rPr lang="en-US" dirty="0" smtClean="0"/>
              <a:t>The Fifth Generation Mobile Network Promotion Forum (5GMF) </a:t>
            </a:r>
            <a:endParaRPr lang="en-US" dirty="0"/>
          </a:p>
        </p:txBody>
      </p:sp>
    </p:spTree>
    <p:extLst>
      <p:ext uri="{BB962C8B-B14F-4D97-AF65-F5344CB8AC3E}">
        <p14:creationId xmlns:p14="http://schemas.microsoft.com/office/powerpoint/2010/main" val="70190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a:t>Technology Focus Area</a:t>
            </a:r>
            <a:endParaRPr kumimoji="1" lang="ja-JP" altLang="en-US" dirty="0"/>
          </a:p>
        </p:txBody>
      </p:sp>
      <p:grpSp>
        <p:nvGrpSpPr>
          <p:cNvPr id="3" name="グループ化 2"/>
          <p:cNvGrpSpPr/>
          <p:nvPr/>
        </p:nvGrpSpPr>
        <p:grpSpPr>
          <a:xfrm>
            <a:off x="314994" y="664896"/>
            <a:ext cx="8514012" cy="4078949"/>
            <a:chOff x="314994" y="664896"/>
            <a:chExt cx="8514012" cy="4078949"/>
          </a:xfrm>
        </p:grpSpPr>
        <p:sp>
          <p:nvSpPr>
            <p:cNvPr id="29" name="正方形/長方形 28"/>
            <p:cNvSpPr/>
            <p:nvPr/>
          </p:nvSpPr>
          <p:spPr bwMode="auto">
            <a:xfrm>
              <a:off x="314994" y="2321182"/>
              <a:ext cx="8514012" cy="2422663"/>
            </a:xfrm>
            <a:prstGeom prst="rect">
              <a:avLst/>
            </a:prstGeom>
            <a:noFill/>
            <a:ln w="19050" cap="rnd" cmpd="sng" algn="ctr">
              <a:solidFill>
                <a:schemeClr val="tx1">
                  <a:lumMod val="50000"/>
                  <a:lumOff val="50000"/>
                </a:schemeClr>
              </a:solidFill>
              <a:prstDash val="solid"/>
              <a:round/>
              <a:headEnd type="none" w="med" len="med"/>
              <a:tailEnd type="none" w="med" len="med"/>
            </a:ln>
            <a:effectLst/>
          </p:spPr>
          <p:txBody>
            <a:bodyPr vert="horz" wrap="none" lIns="77925" tIns="38963" rIns="77925" bIns="38963" numCol="1" rtlCol="0" anchor="ctr"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30" name="TextBox 38"/>
            <p:cNvSpPr txBox="1"/>
            <p:nvPr/>
          </p:nvSpPr>
          <p:spPr>
            <a:xfrm>
              <a:off x="2904718" y="2121214"/>
              <a:ext cx="2942430" cy="340297"/>
            </a:xfrm>
            <a:prstGeom prst="rect">
              <a:avLst/>
            </a:prstGeom>
            <a:solidFill>
              <a:schemeClr val="bg1"/>
            </a:solidFill>
            <a:ln>
              <a:noFill/>
            </a:ln>
          </p:spPr>
          <p:txBody>
            <a:bodyPr wrap="none" lIns="77925" tIns="38963" rIns="77925" bIns="38963" rtlCol="0">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r>
                <a:rPr lang="en-US" sz="1700" dirty="0">
                  <a:solidFill>
                    <a:schemeClr val="tx1">
                      <a:lumMod val="50000"/>
                      <a:lumOff val="50000"/>
                    </a:schemeClr>
                  </a:solidFill>
                  <a:latin typeface="Arial Black" panose="020B0A04020102020204" pitchFamily="34" charset="0"/>
                </a:rPr>
                <a:t>Technology Focus Area</a:t>
              </a:r>
            </a:p>
          </p:txBody>
        </p:sp>
        <p:sp>
          <p:nvSpPr>
            <p:cNvPr id="31" name="角丸四角形 30"/>
            <p:cNvSpPr/>
            <p:nvPr/>
          </p:nvSpPr>
          <p:spPr bwMode="auto">
            <a:xfrm>
              <a:off x="652019" y="2440457"/>
              <a:ext cx="7839961" cy="2242960"/>
            </a:xfrm>
            <a:prstGeom prst="roundRect">
              <a:avLst>
                <a:gd name="adj" fmla="val 6223"/>
              </a:avLst>
            </a:prstGeom>
            <a:gradFill flip="none" rotWithShape="1">
              <a:gsLst>
                <a:gs pos="0">
                  <a:srgbClr val="5095C0"/>
                </a:gs>
                <a:gs pos="50000">
                  <a:srgbClr val="7BAFCF"/>
                </a:gs>
                <a:gs pos="100000">
                  <a:srgbClr val="E0ECF4"/>
                </a:gs>
              </a:gsLst>
              <a:lin ang="5400000" scaled="1"/>
              <a:tileRect/>
            </a:gradFill>
            <a:ln w="9525" cap="flat" cmpd="sng" algn="ctr">
              <a:no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defTabSz="779252" eaLnBrk="0" fontAlgn="base" hangingPunct="0">
                <a:spcBef>
                  <a:spcPct val="0"/>
                </a:spcBef>
                <a:spcAft>
                  <a:spcPct val="0"/>
                </a:spcAft>
              </a:pPr>
              <a:r>
                <a:rPr kumimoji="0" lang="en-US" altLang="ja-JP" sz="1700" b="1" dirty="0">
                  <a:solidFill>
                    <a:schemeClr val="bg1"/>
                  </a:solidFill>
                  <a:latin typeface="Arial" charset="0"/>
                  <a:ea typeface="ＭＳ Ｐゴシック" pitchFamily="50" charset="-128"/>
                </a:rPr>
                <a:t>Network Softwarization</a:t>
              </a:r>
              <a:endParaRPr kumimoji="0" lang="ja-JP" altLang="en-US" sz="1700" b="1" dirty="0">
                <a:solidFill>
                  <a:schemeClr val="bg1"/>
                </a:solidFill>
                <a:latin typeface="Arial" charset="0"/>
                <a:ea typeface="ＭＳ Ｐゴシック" pitchFamily="50" charset="-128"/>
              </a:endParaRPr>
            </a:p>
          </p:txBody>
        </p:sp>
        <p:sp>
          <p:nvSpPr>
            <p:cNvPr id="32" name="角丸四角形 31"/>
            <p:cNvSpPr/>
            <p:nvPr/>
          </p:nvSpPr>
          <p:spPr bwMode="auto">
            <a:xfrm>
              <a:off x="761481" y="2800188"/>
              <a:ext cx="2066418" cy="411718"/>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Deep Programmability</a:t>
              </a:r>
              <a:endParaRPr lang="ja-JP" altLang="en-US" sz="1500" dirty="0">
                <a:latin typeface="Calibri" panose="020F0502020204030204" pitchFamily="34" charset="0"/>
                <a:cs typeface="Calibri" panose="020F0502020204030204" pitchFamily="34" charset="0"/>
              </a:endParaRPr>
            </a:p>
          </p:txBody>
        </p:sp>
        <p:sp>
          <p:nvSpPr>
            <p:cNvPr id="33" name="角丸四角形 32"/>
            <p:cNvSpPr/>
            <p:nvPr/>
          </p:nvSpPr>
          <p:spPr bwMode="auto">
            <a:xfrm>
              <a:off x="4673834" y="3700127"/>
              <a:ext cx="3628872" cy="871994"/>
            </a:xfrm>
            <a:prstGeom prst="roundRect">
              <a:avLst>
                <a:gd name="adj" fmla="val 7970"/>
              </a:avLst>
            </a:prstGeom>
            <a:solidFill>
              <a:srgbClr val="94CA7B"/>
            </a:solidFill>
            <a:ln w="9525" cap="flat" cmpd="sng" algn="ctr">
              <a:noFill/>
              <a:prstDash val="solid"/>
              <a:round/>
              <a:headEnd type="none" w="med" len="med"/>
              <a:tailEnd type="none" w="med" len="med"/>
            </a:ln>
            <a:effectLst/>
          </p:spPr>
          <p:txBody>
            <a:bodyPr vert="horz" wrap="square" lIns="77925" tIns="38963" rIns="77925" bIns="38963" numCol="1" rtlCol="0" anchor="b"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eaLnBrk="0" fontAlgn="base" hangingPunct="0">
                <a:spcBef>
                  <a:spcPct val="0"/>
                </a:spcBef>
                <a:spcAft>
                  <a:spcPct val="0"/>
                </a:spcAft>
              </a:pPr>
              <a:r>
                <a:rPr kumimoji="0" lang="en-US" altLang="ja-JP" sz="1700" b="1" dirty="0">
                  <a:solidFill>
                    <a:schemeClr val="bg1"/>
                  </a:solidFill>
                  <a:latin typeface="Arial" charset="0"/>
                  <a:ea typeface="ＭＳ Ｐゴシック" pitchFamily="50" charset="-128"/>
                </a:rPr>
                <a:t>Mobile Edge Computing</a:t>
              </a:r>
            </a:p>
          </p:txBody>
        </p:sp>
        <p:sp>
          <p:nvSpPr>
            <p:cNvPr id="34" name="角丸四角形 33"/>
            <p:cNvSpPr/>
            <p:nvPr/>
          </p:nvSpPr>
          <p:spPr bwMode="auto">
            <a:xfrm>
              <a:off x="897552" y="3692216"/>
              <a:ext cx="3604265" cy="879905"/>
            </a:xfrm>
            <a:prstGeom prst="roundRect">
              <a:avLst>
                <a:gd name="adj" fmla="val 4593"/>
              </a:avLst>
            </a:prstGeom>
            <a:solidFill>
              <a:srgbClr val="9A9AE6"/>
            </a:solidFill>
            <a:ln w="9525" cap="flat" cmpd="sng" algn="ctr">
              <a:noFill/>
              <a:prstDash val="solid"/>
              <a:round/>
              <a:headEnd type="none" w="med" len="med"/>
              <a:tailEnd type="none" w="med" len="med"/>
            </a:ln>
            <a:effectLst/>
          </p:spPr>
          <p:txBody>
            <a:bodyPr vert="horz" wrap="square" lIns="77925" tIns="38963" rIns="77925" bIns="38963" numCol="1" rtlCol="0" anchor="b"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eaLnBrk="0" fontAlgn="base" hangingPunct="0">
                <a:spcBef>
                  <a:spcPct val="0"/>
                </a:spcBef>
                <a:spcAft>
                  <a:spcPct val="0"/>
                </a:spcAft>
              </a:pPr>
              <a:r>
                <a:rPr kumimoji="0" lang="en-US" altLang="ja-JP" sz="1700" b="1" dirty="0">
                  <a:solidFill>
                    <a:schemeClr val="bg1"/>
                  </a:solidFill>
                  <a:latin typeface="Arial" panose="020B0604020202020204" pitchFamily="34" charset="0"/>
                  <a:cs typeface="Arial" panose="020B0604020202020204" pitchFamily="34" charset="0"/>
                </a:rPr>
                <a:t>Fronthaul / Backhaul</a:t>
              </a:r>
              <a:endParaRPr kumimoji="0" lang="ja-JP" altLang="en-US" sz="1700" b="1" dirty="0">
                <a:solidFill>
                  <a:schemeClr val="bg1"/>
                </a:solidFill>
                <a:latin typeface="Arial" panose="020B0604020202020204" pitchFamily="34" charset="0"/>
                <a:cs typeface="Arial" panose="020B0604020202020204" pitchFamily="34" charset="0"/>
              </a:endParaRPr>
            </a:p>
          </p:txBody>
        </p:sp>
        <p:sp>
          <p:nvSpPr>
            <p:cNvPr id="35" name="角丸四角形 34"/>
            <p:cNvSpPr/>
            <p:nvPr/>
          </p:nvSpPr>
          <p:spPr bwMode="auto">
            <a:xfrm>
              <a:off x="4673833" y="2513399"/>
              <a:ext cx="3628873" cy="1096435"/>
            </a:xfrm>
            <a:prstGeom prst="roundRect">
              <a:avLst>
                <a:gd name="adj" fmla="val 6553"/>
              </a:avLst>
            </a:prstGeom>
            <a:solidFill>
              <a:srgbClr val="FD87D3"/>
            </a:solidFill>
            <a:ln w="9525" cap="flat" cmpd="sng" algn="ctr">
              <a:noFill/>
              <a:prstDash val="solid"/>
              <a:round/>
              <a:headEnd type="none" w="med" len="med"/>
              <a:tailEnd type="none" w="med" len="med"/>
            </a:ln>
            <a:effectLst/>
          </p:spPr>
          <p:txBody>
            <a:bodyPr vert="horz" wrap="square" lIns="77925" tIns="0" rIns="77925" bIns="38963" numCol="1" rtlCol="0" anchor="t"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eaLnBrk="0" fontAlgn="base" hangingPunct="0">
                <a:spcBef>
                  <a:spcPct val="0"/>
                </a:spcBef>
                <a:spcAft>
                  <a:spcPct val="0"/>
                </a:spcAft>
              </a:pPr>
              <a:r>
                <a:rPr kumimoji="0" lang="en-US" altLang="ja-JP" sz="1700" b="1" dirty="0">
                  <a:solidFill>
                    <a:schemeClr val="bg1"/>
                  </a:solidFill>
                  <a:latin typeface="Arial" charset="0"/>
                </a:rPr>
                <a:t>Management / Orchestration</a:t>
              </a:r>
              <a:endParaRPr kumimoji="0" lang="ja-JP" altLang="en-US" sz="1700" b="1" dirty="0">
                <a:solidFill>
                  <a:schemeClr val="bg1"/>
                </a:solidFill>
                <a:latin typeface="Arial" charset="0"/>
              </a:endParaRPr>
            </a:p>
          </p:txBody>
        </p:sp>
        <p:sp>
          <p:nvSpPr>
            <p:cNvPr id="36" name="角丸四角形 35"/>
            <p:cNvSpPr/>
            <p:nvPr/>
          </p:nvSpPr>
          <p:spPr bwMode="auto">
            <a:xfrm>
              <a:off x="818632" y="3238807"/>
              <a:ext cx="1717694" cy="411718"/>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Application Driven</a:t>
              </a:r>
              <a:endParaRPr lang="ja-JP" altLang="en-US" sz="1500" dirty="0">
                <a:latin typeface="Calibri" panose="020F0502020204030204" pitchFamily="34" charset="0"/>
                <a:cs typeface="Calibri" panose="020F0502020204030204" pitchFamily="34" charset="0"/>
              </a:endParaRPr>
            </a:p>
          </p:txBody>
        </p:sp>
        <p:sp>
          <p:nvSpPr>
            <p:cNvPr id="37" name="角丸四角形 36"/>
            <p:cNvSpPr/>
            <p:nvPr/>
          </p:nvSpPr>
          <p:spPr bwMode="auto">
            <a:xfrm>
              <a:off x="4850313" y="2826655"/>
              <a:ext cx="1519268" cy="323937"/>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Automation</a:t>
              </a:r>
              <a:endParaRPr lang="ja-JP" altLang="en-US" sz="1500" dirty="0">
                <a:latin typeface="Calibri" panose="020F0502020204030204" pitchFamily="34" charset="0"/>
                <a:cs typeface="Calibri" panose="020F0502020204030204" pitchFamily="34" charset="0"/>
              </a:endParaRPr>
            </a:p>
          </p:txBody>
        </p:sp>
        <p:sp>
          <p:nvSpPr>
            <p:cNvPr id="38" name="角丸四角形 37"/>
            <p:cNvSpPr/>
            <p:nvPr/>
          </p:nvSpPr>
          <p:spPr bwMode="auto">
            <a:xfrm>
              <a:off x="5210547" y="3192706"/>
              <a:ext cx="1385190" cy="323937"/>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Autonomy</a:t>
              </a:r>
              <a:endParaRPr lang="ja-JP" altLang="en-US" sz="1500" dirty="0">
                <a:latin typeface="Calibri" panose="020F0502020204030204" pitchFamily="34" charset="0"/>
                <a:cs typeface="Calibri" panose="020F0502020204030204" pitchFamily="34" charset="0"/>
              </a:endParaRPr>
            </a:p>
          </p:txBody>
        </p:sp>
        <p:sp>
          <p:nvSpPr>
            <p:cNvPr id="39" name="角丸四角形 38"/>
            <p:cNvSpPr/>
            <p:nvPr/>
          </p:nvSpPr>
          <p:spPr bwMode="auto">
            <a:xfrm>
              <a:off x="1335817" y="3786039"/>
              <a:ext cx="1798255" cy="323937"/>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Multi-Tenancy</a:t>
              </a:r>
              <a:endParaRPr lang="ja-JP" altLang="en-US" sz="1500" dirty="0">
                <a:latin typeface="Calibri" panose="020F0502020204030204" pitchFamily="34" charset="0"/>
                <a:cs typeface="Calibri" panose="020F0502020204030204" pitchFamily="34" charset="0"/>
              </a:endParaRPr>
            </a:p>
          </p:txBody>
        </p:sp>
        <p:sp>
          <p:nvSpPr>
            <p:cNvPr id="40" name="角丸四角形 39"/>
            <p:cNvSpPr/>
            <p:nvPr/>
          </p:nvSpPr>
          <p:spPr bwMode="auto">
            <a:xfrm>
              <a:off x="6429530" y="3921407"/>
              <a:ext cx="1716320" cy="323937"/>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Edge Security</a:t>
              </a:r>
              <a:endParaRPr lang="ja-JP" altLang="en-US" sz="1500" dirty="0">
                <a:latin typeface="Calibri" panose="020F0502020204030204" pitchFamily="34" charset="0"/>
                <a:cs typeface="Calibri" panose="020F0502020204030204" pitchFamily="34" charset="0"/>
              </a:endParaRPr>
            </a:p>
          </p:txBody>
        </p:sp>
        <p:sp>
          <p:nvSpPr>
            <p:cNvPr id="41" name="角丸四角形 40"/>
            <p:cNvSpPr/>
            <p:nvPr/>
          </p:nvSpPr>
          <p:spPr bwMode="auto">
            <a:xfrm>
              <a:off x="3522516" y="3939611"/>
              <a:ext cx="1876254" cy="323937"/>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Data Isolation</a:t>
              </a:r>
              <a:endParaRPr lang="ja-JP" altLang="en-US" sz="1500" dirty="0">
                <a:latin typeface="Calibri" panose="020F0502020204030204" pitchFamily="34" charset="0"/>
                <a:cs typeface="Calibri" panose="020F0502020204030204" pitchFamily="34" charset="0"/>
              </a:endParaRPr>
            </a:p>
          </p:txBody>
        </p:sp>
        <p:sp>
          <p:nvSpPr>
            <p:cNvPr id="42" name="角丸四角形 41"/>
            <p:cNvSpPr/>
            <p:nvPr/>
          </p:nvSpPr>
          <p:spPr bwMode="auto">
            <a:xfrm>
              <a:off x="6686644" y="2887969"/>
              <a:ext cx="1504704" cy="323937"/>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Intelligence</a:t>
              </a:r>
              <a:endParaRPr lang="ja-JP" altLang="en-US" sz="1500" dirty="0">
                <a:latin typeface="Calibri" panose="020F0502020204030204" pitchFamily="34" charset="0"/>
                <a:cs typeface="Calibri" panose="020F0502020204030204" pitchFamily="34" charset="0"/>
              </a:endParaRPr>
            </a:p>
          </p:txBody>
        </p:sp>
        <p:sp>
          <p:nvSpPr>
            <p:cNvPr id="43" name="角丸四角形 42"/>
            <p:cNvSpPr/>
            <p:nvPr/>
          </p:nvSpPr>
          <p:spPr bwMode="auto">
            <a:xfrm>
              <a:off x="5291927" y="3577750"/>
              <a:ext cx="1404833" cy="323937"/>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Knowledge</a:t>
              </a:r>
              <a:endParaRPr lang="ja-JP" altLang="en-US" sz="1500" dirty="0">
                <a:latin typeface="Calibri" panose="020F0502020204030204" pitchFamily="34" charset="0"/>
                <a:cs typeface="Calibri" panose="020F0502020204030204" pitchFamily="34" charset="0"/>
              </a:endParaRPr>
            </a:p>
          </p:txBody>
        </p:sp>
        <p:sp>
          <p:nvSpPr>
            <p:cNvPr id="44" name="角丸四角形 43"/>
            <p:cNvSpPr/>
            <p:nvPr/>
          </p:nvSpPr>
          <p:spPr bwMode="auto">
            <a:xfrm>
              <a:off x="3580800" y="3520871"/>
              <a:ext cx="1648760" cy="323937"/>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Ultra Low Latency</a:t>
              </a:r>
              <a:endParaRPr lang="ja-JP" altLang="en-US" sz="1500" dirty="0">
                <a:latin typeface="Calibri" panose="020F0502020204030204" pitchFamily="34" charset="0"/>
                <a:cs typeface="Calibri" panose="020F0502020204030204" pitchFamily="34" charset="0"/>
              </a:endParaRPr>
            </a:p>
          </p:txBody>
        </p:sp>
        <p:sp>
          <p:nvSpPr>
            <p:cNvPr id="45" name="角丸四角形 44"/>
            <p:cNvSpPr/>
            <p:nvPr/>
          </p:nvSpPr>
          <p:spPr bwMode="auto">
            <a:xfrm>
              <a:off x="6888659" y="3385159"/>
              <a:ext cx="1251426" cy="323937"/>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Analytics</a:t>
              </a:r>
              <a:endParaRPr lang="ja-JP" altLang="en-US" sz="1500" dirty="0">
                <a:latin typeface="Calibri" panose="020F0502020204030204" pitchFamily="34" charset="0"/>
                <a:cs typeface="Calibri" panose="020F0502020204030204" pitchFamily="34" charset="0"/>
              </a:endParaRPr>
            </a:p>
          </p:txBody>
        </p:sp>
        <p:sp>
          <p:nvSpPr>
            <p:cNvPr id="46" name="角丸四角形 45"/>
            <p:cNvSpPr/>
            <p:nvPr/>
          </p:nvSpPr>
          <p:spPr bwMode="auto">
            <a:xfrm>
              <a:off x="576929" y="1352452"/>
              <a:ext cx="8029689" cy="408860"/>
            </a:xfrm>
            <a:prstGeom prst="roundRect">
              <a:avLst/>
            </a:prstGeom>
            <a:solidFill>
              <a:srgbClr val="E2AC00"/>
            </a:solidFill>
            <a:ln w="9525" cap="flat" cmpd="sng" algn="ctr">
              <a:noFill/>
              <a:prstDash val="solid"/>
              <a:round/>
              <a:headEnd type="none" w="med" len="med"/>
              <a:tailEnd type="none" w="med" len="med"/>
            </a:ln>
            <a:effectLst/>
          </p:spPr>
          <p:txBody>
            <a:bodyPr vert="horz" wrap="square" lIns="77925" tIns="38963" rIns="77925" bIns="38963" numCol="1" rtlCol="0" anchor="ctr"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defTabSz="779252" eaLnBrk="0" fontAlgn="base" hangingPunct="0">
                <a:spcBef>
                  <a:spcPct val="0"/>
                </a:spcBef>
                <a:spcAft>
                  <a:spcPct val="0"/>
                </a:spcAft>
              </a:pPr>
              <a:r>
                <a:rPr kumimoji="0" lang="en-US" altLang="ja-JP" sz="1700" b="1" dirty="0">
                  <a:solidFill>
                    <a:schemeClr val="bg1"/>
                  </a:solidFill>
                  <a:latin typeface="Arial" panose="020B0604020202020204" pitchFamily="34" charset="0"/>
                  <a:cs typeface="Arial" panose="020B0604020202020204" pitchFamily="34" charset="0"/>
                </a:rPr>
                <a:t>Extreme Flexibility</a:t>
              </a:r>
              <a:endParaRPr kumimoji="0" lang="ja-JP" altLang="en-US" sz="1700" b="1" dirty="0">
                <a:solidFill>
                  <a:schemeClr val="bg1"/>
                </a:solidFill>
                <a:latin typeface="Arial" panose="020B0604020202020204" pitchFamily="34" charset="0"/>
                <a:cs typeface="Arial" panose="020B0604020202020204" pitchFamily="34" charset="0"/>
              </a:endParaRPr>
            </a:p>
          </p:txBody>
        </p:sp>
        <p:sp>
          <p:nvSpPr>
            <p:cNvPr id="47" name="角丸四角形 46"/>
            <p:cNvSpPr/>
            <p:nvPr/>
          </p:nvSpPr>
          <p:spPr bwMode="auto">
            <a:xfrm>
              <a:off x="6250015" y="1412609"/>
              <a:ext cx="1903268" cy="298302"/>
            </a:xfrm>
            <a:prstGeom prst="roundRect">
              <a:avLst>
                <a:gd name="adj" fmla="val 50000"/>
              </a:avLst>
            </a:prstGeom>
            <a:solidFill>
              <a:schemeClr val="bg1"/>
            </a:solidFill>
            <a:ln w="9525" cap="flat" cmpd="sng" algn="ctr">
              <a:noFill/>
              <a:prstDash val="solid"/>
              <a:round/>
              <a:headEnd type="none" w="med" len="med"/>
              <a:tailEnd type="none" w="med" len="med"/>
            </a:ln>
            <a:effectLst/>
          </p:spPr>
          <p:txBody>
            <a:bodyPr vert="horz" wrap="square" lIns="77925" tIns="38963" rIns="77925" bIns="38963" numCol="1" rtlCol="0" anchor="ctr"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eaLnBrk="0" fontAlgn="base" hangingPunct="0">
                <a:spcBef>
                  <a:spcPct val="0"/>
                </a:spcBef>
                <a:spcAft>
                  <a:spcPct val="0"/>
                </a:spcAft>
              </a:pPr>
              <a:r>
                <a:rPr kumimoji="0" lang="en-US" altLang="ja-JP" sz="1500" dirty="0">
                  <a:latin typeface="Calibri" panose="020F0502020204030204" pitchFamily="34" charset="0"/>
                  <a:cs typeface="Calibri" panose="020F0502020204030204" pitchFamily="34" charset="0"/>
                </a:rPr>
                <a:t>Number of Devices</a:t>
              </a:r>
              <a:endParaRPr kumimoji="0" lang="ja-JP" altLang="en-US" sz="1500" dirty="0">
                <a:latin typeface="Calibri" panose="020F0502020204030204" pitchFamily="34" charset="0"/>
                <a:cs typeface="Calibri" panose="020F0502020204030204" pitchFamily="34" charset="0"/>
              </a:endParaRPr>
            </a:p>
          </p:txBody>
        </p:sp>
        <p:sp>
          <p:nvSpPr>
            <p:cNvPr id="48" name="角丸四角形 47"/>
            <p:cNvSpPr/>
            <p:nvPr/>
          </p:nvSpPr>
          <p:spPr bwMode="auto">
            <a:xfrm>
              <a:off x="3134072" y="1412609"/>
              <a:ext cx="1295819" cy="298302"/>
            </a:xfrm>
            <a:prstGeom prst="roundRect">
              <a:avLst>
                <a:gd name="adj" fmla="val 50000"/>
              </a:avLst>
            </a:prstGeom>
            <a:solidFill>
              <a:schemeClr val="bg1"/>
            </a:solidFill>
            <a:ln w="9525" cap="flat" cmpd="sng" algn="ctr">
              <a:noFill/>
              <a:prstDash val="solid"/>
              <a:round/>
              <a:headEnd type="none" w="med" len="med"/>
              <a:tailEnd type="none" w="med" len="med"/>
            </a:ln>
            <a:effectLst/>
          </p:spPr>
          <p:txBody>
            <a:bodyPr vert="horz" wrap="square" lIns="77925" tIns="38963" rIns="77925" bIns="38963" numCol="1" rtlCol="0" anchor="ctr"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eaLnBrk="0" fontAlgn="base" hangingPunct="0">
                <a:spcBef>
                  <a:spcPct val="0"/>
                </a:spcBef>
                <a:spcAft>
                  <a:spcPct val="0"/>
                </a:spcAft>
              </a:pPr>
              <a:r>
                <a:rPr kumimoji="0" lang="en-US" altLang="ja-JP" sz="1500" dirty="0">
                  <a:latin typeface="Calibri" panose="020F0502020204030204" pitchFamily="34" charset="0"/>
                  <a:cs typeface="Calibri" panose="020F0502020204030204" pitchFamily="34" charset="0"/>
                </a:rPr>
                <a:t>Latency</a:t>
              </a:r>
              <a:endParaRPr kumimoji="0" lang="ja-JP" altLang="en-US" sz="1500" dirty="0">
                <a:latin typeface="Calibri" panose="020F0502020204030204" pitchFamily="34" charset="0"/>
                <a:cs typeface="Calibri" panose="020F0502020204030204" pitchFamily="34" charset="0"/>
              </a:endParaRPr>
            </a:p>
          </p:txBody>
        </p:sp>
        <p:sp>
          <p:nvSpPr>
            <p:cNvPr id="49" name="角丸四角形 48"/>
            <p:cNvSpPr/>
            <p:nvPr/>
          </p:nvSpPr>
          <p:spPr bwMode="auto">
            <a:xfrm>
              <a:off x="4784435" y="1412609"/>
              <a:ext cx="1194399" cy="298302"/>
            </a:xfrm>
            <a:prstGeom prst="roundRect">
              <a:avLst>
                <a:gd name="adj" fmla="val 50000"/>
              </a:avLst>
            </a:prstGeom>
            <a:solidFill>
              <a:schemeClr val="bg1"/>
            </a:solidFill>
            <a:ln w="9525" cap="flat" cmpd="sng" algn="ctr">
              <a:noFill/>
              <a:prstDash val="solid"/>
              <a:round/>
              <a:headEnd type="none" w="med" len="med"/>
              <a:tailEnd type="none" w="med" len="med"/>
            </a:ln>
            <a:effectLst/>
          </p:spPr>
          <p:txBody>
            <a:bodyPr vert="horz" wrap="square" lIns="77925" tIns="38963" rIns="77925" bIns="38963" numCol="1" rtlCol="0" anchor="ctr"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eaLnBrk="0" fontAlgn="base" hangingPunct="0">
                <a:spcBef>
                  <a:spcPct val="0"/>
                </a:spcBef>
                <a:spcAft>
                  <a:spcPct val="0"/>
                </a:spcAft>
              </a:pPr>
              <a:r>
                <a:rPr kumimoji="0" lang="en-US" altLang="ja-JP" sz="1500" dirty="0">
                  <a:latin typeface="Calibri" panose="020F0502020204030204" pitchFamily="34" charset="0"/>
                  <a:cs typeface="Calibri" panose="020F0502020204030204" pitchFamily="34" charset="0"/>
                </a:rPr>
                <a:t>Data rate</a:t>
              </a:r>
              <a:endParaRPr kumimoji="0" lang="ja-JP" altLang="en-US" sz="1500" dirty="0">
                <a:latin typeface="Calibri" panose="020F0502020204030204" pitchFamily="34" charset="0"/>
                <a:cs typeface="Calibri" panose="020F0502020204030204" pitchFamily="34" charset="0"/>
              </a:endParaRPr>
            </a:p>
          </p:txBody>
        </p:sp>
        <p:sp>
          <p:nvSpPr>
            <p:cNvPr id="50" name="下矢印 49"/>
            <p:cNvSpPr/>
            <p:nvPr/>
          </p:nvSpPr>
          <p:spPr bwMode="auto">
            <a:xfrm>
              <a:off x="3580800" y="1873180"/>
              <a:ext cx="1988514" cy="286913"/>
            </a:xfrm>
            <a:prstGeom prst="downArrow">
              <a:avLst>
                <a:gd name="adj1" fmla="val 50000"/>
                <a:gd name="adj2" fmla="val 62656"/>
              </a:avLst>
            </a:prstGeom>
            <a:solidFill>
              <a:schemeClr val="bg1">
                <a:lumMod val="85000"/>
              </a:schemeClr>
            </a:solidFill>
            <a:ln w="9525" cap="flat" cmpd="sng" algn="ctr">
              <a:noFill/>
              <a:prstDash val="solid"/>
              <a:round/>
              <a:headEnd type="none" w="med" len="med"/>
              <a:tailEnd type="none" w="med" len="med"/>
            </a:ln>
            <a:effectLst/>
          </p:spPr>
          <p:txBody>
            <a:bodyPr vert="horz" wrap="square" lIns="77925" tIns="38963" rIns="77925" bIns="38963" numCol="1" rtlCol="0" anchor="t"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defTabSz="779252" eaLnBrk="0" fontAlgn="base" hangingPunct="0">
                <a:spcBef>
                  <a:spcPct val="0"/>
                </a:spcBef>
                <a:spcAft>
                  <a:spcPct val="0"/>
                </a:spcAft>
              </a:pPr>
              <a:endParaRPr kumimoji="0" lang="ja-JP" altLang="en-US" sz="1500" dirty="0">
                <a:latin typeface="Arial" charset="0"/>
                <a:ea typeface="ＭＳ Ｐゴシック" pitchFamily="50" charset="-128"/>
              </a:endParaRPr>
            </a:p>
          </p:txBody>
        </p:sp>
        <p:sp>
          <p:nvSpPr>
            <p:cNvPr id="51" name="正方形/長方形 50"/>
            <p:cNvSpPr/>
            <p:nvPr/>
          </p:nvSpPr>
          <p:spPr bwMode="auto">
            <a:xfrm>
              <a:off x="314994" y="852675"/>
              <a:ext cx="8514012" cy="983974"/>
            </a:xfrm>
            <a:prstGeom prst="rect">
              <a:avLst/>
            </a:prstGeom>
            <a:noFill/>
            <a:ln w="19050" cap="rnd" cmpd="sng" algn="ctr">
              <a:solidFill>
                <a:schemeClr val="tx1">
                  <a:lumMod val="50000"/>
                  <a:lumOff val="50000"/>
                </a:schemeClr>
              </a:solidFill>
              <a:prstDash val="solid"/>
              <a:round/>
              <a:headEnd type="none" w="med" len="med"/>
              <a:tailEnd type="none" w="med" len="med"/>
            </a:ln>
            <a:effectLst/>
          </p:spPr>
          <p:txBody>
            <a:bodyPr vert="horz" wrap="none" lIns="77925" tIns="38963" rIns="77925" bIns="38963" numCol="1" rtlCol="0" anchor="ctr"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52" name="TextBox 37"/>
            <p:cNvSpPr txBox="1"/>
            <p:nvPr/>
          </p:nvSpPr>
          <p:spPr>
            <a:xfrm>
              <a:off x="3585054" y="664896"/>
              <a:ext cx="1816159" cy="340297"/>
            </a:xfrm>
            <a:prstGeom prst="rect">
              <a:avLst/>
            </a:prstGeom>
            <a:solidFill>
              <a:schemeClr val="bg1"/>
            </a:solidFill>
            <a:ln>
              <a:noFill/>
            </a:ln>
          </p:spPr>
          <p:txBody>
            <a:bodyPr wrap="none" lIns="77925" tIns="38963" rIns="77925" bIns="38963" rtlCol="0">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r>
                <a:rPr lang="en-US" sz="1700" dirty="0">
                  <a:solidFill>
                    <a:schemeClr val="tx1">
                      <a:lumMod val="50000"/>
                      <a:lumOff val="50000"/>
                    </a:schemeClr>
                  </a:solidFill>
                  <a:latin typeface="Arial Black" panose="020B0A04020102020204" pitchFamily="34" charset="0"/>
                </a:rPr>
                <a:t>Requirements</a:t>
              </a:r>
            </a:p>
          </p:txBody>
        </p:sp>
        <p:sp>
          <p:nvSpPr>
            <p:cNvPr id="53" name="角丸四角形 52"/>
            <p:cNvSpPr/>
            <p:nvPr/>
          </p:nvSpPr>
          <p:spPr bwMode="auto">
            <a:xfrm>
              <a:off x="576929" y="977675"/>
              <a:ext cx="8029690" cy="378042"/>
            </a:xfrm>
            <a:prstGeom prst="roundRect">
              <a:avLst/>
            </a:prstGeom>
            <a:solidFill>
              <a:srgbClr val="3A79A0"/>
            </a:solidFill>
            <a:ln w="9525" cap="flat" cmpd="sng" algn="ctr">
              <a:noFill/>
              <a:prstDash val="solid"/>
              <a:round/>
              <a:headEnd type="none" w="med" len="med"/>
              <a:tailEnd type="none" w="med" len="med"/>
            </a:ln>
            <a:effectLst/>
          </p:spPr>
          <p:txBody>
            <a:bodyPr vert="horz" wrap="square" lIns="77925" tIns="38963" rIns="77925" bIns="38963" numCol="1" rtlCol="0" anchor="ctr" anchorCtr="0" compatLnSpc="1">
              <a:prstTxWarp prst="textNoShape">
                <a:avLst/>
              </a:prstTxWarp>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eaLnBrk="0" fontAlgn="base" hangingPunct="0">
                <a:spcBef>
                  <a:spcPct val="0"/>
                </a:spcBef>
                <a:spcAft>
                  <a:spcPct val="0"/>
                </a:spcAft>
              </a:pPr>
              <a:r>
                <a:rPr kumimoji="0" lang="en-US" altLang="ja-JP" b="1" dirty="0">
                  <a:solidFill>
                    <a:schemeClr val="bg1"/>
                  </a:solidFill>
                  <a:latin typeface="Arial" panose="020B0604020202020204" pitchFamily="34" charset="0"/>
                  <a:cs typeface="Arial" panose="020B0604020202020204" pitchFamily="34" charset="0"/>
                </a:rPr>
                <a:t>End-to-end Quality of 5G</a:t>
              </a:r>
              <a:r>
                <a:rPr kumimoji="0" lang="ja-JP" altLang="en-US" b="1" dirty="0">
                  <a:solidFill>
                    <a:schemeClr val="bg1"/>
                  </a:solidFill>
                  <a:latin typeface="Arial" panose="020B0604020202020204" pitchFamily="34" charset="0"/>
                  <a:cs typeface="Arial" panose="020B0604020202020204" pitchFamily="34" charset="0"/>
                </a:rPr>
                <a:t> </a:t>
              </a:r>
              <a:r>
                <a:rPr kumimoji="0" lang="en-US" altLang="ja-JP" b="1" dirty="0">
                  <a:solidFill>
                    <a:schemeClr val="bg1"/>
                  </a:solidFill>
                  <a:latin typeface="Arial" panose="020B0604020202020204" pitchFamily="34" charset="0"/>
                  <a:cs typeface="Arial" panose="020B0604020202020204" pitchFamily="34" charset="0"/>
                </a:rPr>
                <a:t>Applications</a:t>
              </a:r>
            </a:p>
          </p:txBody>
        </p:sp>
        <p:sp>
          <p:nvSpPr>
            <p:cNvPr id="54" name="角丸四角形 53"/>
            <p:cNvSpPr/>
            <p:nvPr/>
          </p:nvSpPr>
          <p:spPr bwMode="auto">
            <a:xfrm>
              <a:off x="2840042" y="2761927"/>
              <a:ext cx="1817257" cy="736312"/>
            </a:xfrm>
            <a:prstGeom prst="roundRect">
              <a:avLst>
                <a:gd name="adj" fmla="val 50000"/>
              </a:avLst>
            </a:prstGeom>
            <a:solidFill>
              <a:srgbClr val="FFFFCC"/>
            </a:solidFill>
            <a:ln w="9525" cap="rnd" cmpd="sng" algn="ctr">
              <a:noFill/>
              <a:prstDash val="solid"/>
              <a:round/>
              <a:headEnd type="none" w="med" len="med"/>
              <a:tailEnd type="none" w="med" len="med"/>
            </a:ln>
            <a:effectLst/>
          </p:spPr>
          <p:txBody>
            <a:bodyPr vert="horz" wrap="square" lIns="61358" tIns="30679" rIns="61358" bIns="30679" numCol="1" rtlCol="0" anchor="ctr" anchorCtr="0" compatLnSpc="1">
              <a:prstTxWarp prst="textNoShape">
                <a:avLst/>
              </a:prstTxWarp>
              <a:sp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Information</a:t>
              </a:r>
            </a:p>
            <a:p>
              <a:pPr algn="ctr" defTabSz="779252" fontAlgn="base">
                <a:spcBef>
                  <a:spcPct val="0"/>
                </a:spcBef>
                <a:spcAft>
                  <a:spcPct val="0"/>
                </a:spcAft>
              </a:pPr>
              <a:r>
                <a:rPr lang="en-US" altLang="ja-JP" sz="1500" dirty="0">
                  <a:latin typeface="Calibri" panose="020F0502020204030204" pitchFamily="34" charset="0"/>
                  <a:cs typeface="Calibri" panose="020F0502020204030204" pitchFamily="34" charset="0"/>
                </a:rPr>
                <a:t>Centric Networks</a:t>
              </a:r>
              <a:endParaRPr lang="ja-JP" altLang="en-US" sz="1500"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868520690"/>
      </p:ext>
    </p:extLst>
  </p:cSld>
  <p:clrMapOvr>
    <a:masterClrMapping/>
  </p:clrMapOvr>
  <p:transition xmlns:p14="http://schemas.microsoft.com/office/powerpoint/2010/mai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テキスト ボックス 186"/>
          <p:cNvSpPr txBox="1"/>
          <p:nvPr/>
        </p:nvSpPr>
        <p:spPr>
          <a:xfrm>
            <a:off x="356616" y="862877"/>
            <a:ext cx="8403336" cy="307777"/>
          </a:xfrm>
          <a:prstGeom prst="rect">
            <a:avLst/>
          </a:prstGeom>
          <a:noFill/>
        </p:spPr>
        <p:txBody>
          <a:bodyPr wrap="square" rtlCol="0">
            <a:spAutoFit/>
          </a:bodyPr>
          <a:lstStyle/>
          <a:p>
            <a:pPr algn="ctr"/>
            <a:r>
              <a:rPr lang="en-US" altLang="ja-JP" sz="1400" dirty="0">
                <a:cs typeface="Arial" panose="020B0604020202020204" pitchFamily="34" charset="0"/>
              </a:rPr>
              <a:t>Applications &amp; Services with various requirements (M2M/IoT, Content delivery, Tactile)</a:t>
            </a:r>
            <a:endParaRPr lang="ja-JP" altLang="en-US" sz="1400" dirty="0">
              <a:cs typeface="Arial" panose="020B0604020202020204" pitchFamily="34" charset="0"/>
            </a:endParaRPr>
          </a:p>
        </p:txBody>
      </p:sp>
      <p:grpSp>
        <p:nvGrpSpPr>
          <p:cNvPr id="188" name="グループ化 187"/>
          <p:cNvGrpSpPr/>
          <p:nvPr/>
        </p:nvGrpSpPr>
        <p:grpSpPr>
          <a:xfrm>
            <a:off x="247650" y="862877"/>
            <a:ext cx="8648700" cy="3912965"/>
            <a:chOff x="247650" y="862877"/>
            <a:chExt cx="8648700" cy="3912965"/>
          </a:xfrm>
        </p:grpSpPr>
        <p:sp>
          <p:nvSpPr>
            <p:cNvPr id="189" name="正方形/長方形 188"/>
            <p:cNvSpPr/>
            <p:nvPr/>
          </p:nvSpPr>
          <p:spPr bwMode="auto">
            <a:xfrm>
              <a:off x="247650" y="1232866"/>
              <a:ext cx="8648700" cy="2409621"/>
            </a:xfrm>
            <a:prstGeom prst="rect">
              <a:avLst/>
            </a:prstGeom>
            <a:solidFill>
              <a:srgbClr val="D8E3F0"/>
            </a:solidFill>
            <a:ln w="9525" cap="rnd" cmpd="sng" algn="ctr">
              <a:noFill/>
              <a:prstDash val="sysDot"/>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190" name="平行四辺形 189"/>
            <p:cNvSpPr/>
            <p:nvPr/>
          </p:nvSpPr>
          <p:spPr bwMode="auto">
            <a:xfrm>
              <a:off x="740859" y="1824301"/>
              <a:ext cx="6907515" cy="1655285"/>
            </a:xfrm>
            <a:prstGeom prst="parallelogram">
              <a:avLst/>
            </a:prstGeom>
            <a:solidFill>
              <a:srgbClr val="FFCC66"/>
            </a:solidFill>
            <a:ln w="19050" cap="rnd" cmpd="sng" algn="ctr">
              <a:solidFill>
                <a:schemeClr val="bg1"/>
              </a:solidFill>
              <a:prstDash val="solid"/>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191" name="平行四辺形 190"/>
            <p:cNvSpPr/>
            <p:nvPr/>
          </p:nvSpPr>
          <p:spPr bwMode="auto">
            <a:xfrm>
              <a:off x="555262" y="1655861"/>
              <a:ext cx="6930224" cy="1596300"/>
            </a:xfrm>
            <a:prstGeom prst="parallelogram">
              <a:avLst/>
            </a:prstGeom>
            <a:solidFill>
              <a:srgbClr val="FFCC66">
                <a:alpha val="50196"/>
              </a:srgbClr>
            </a:solidFill>
            <a:ln w="19050" cap="rnd" cmpd="sng" algn="ctr">
              <a:solidFill>
                <a:schemeClr val="bg1"/>
              </a:solidFill>
              <a:prstDash val="solid"/>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192" name="平行四辺形 191"/>
            <p:cNvSpPr/>
            <p:nvPr/>
          </p:nvSpPr>
          <p:spPr bwMode="auto">
            <a:xfrm>
              <a:off x="362761" y="1457340"/>
              <a:ext cx="6952433" cy="1570534"/>
            </a:xfrm>
            <a:prstGeom prst="parallelogram">
              <a:avLst/>
            </a:prstGeom>
            <a:solidFill>
              <a:srgbClr val="FFCC66">
                <a:alpha val="50196"/>
              </a:srgbClr>
            </a:solidFill>
            <a:ln w="19050" cap="rnd" cmpd="sng" algn="ctr">
              <a:solidFill>
                <a:schemeClr val="bg1"/>
              </a:solidFill>
              <a:prstDash val="solid"/>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grpSp>
          <p:nvGrpSpPr>
            <p:cNvPr id="193" name="グループ化 192"/>
            <p:cNvGrpSpPr/>
            <p:nvPr/>
          </p:nvGrpSpPr>
          <p:grpSpPr>
            <a:xfrm>
              <a:off x="4279517" y="2449035"/>
              <a:ext cx="1687546" cy="375872"/>
              <a:chOff x="4279517" y="2474913"/>
              <a:chExt cx="1687546" cy="375872"/>
            </a:xfrm>
          </p:grpSpPr>
          <p:sp>
            <p:nvSpPr>
              <p:cNvPr id="238" name="正方形/長方形 237"/>
              <p:cNvSpPr/>
              <p:nvPr/>
            </p:nvSpPr>
            <p:spPr bwMode="auto">
              <a:xfrm>
                <a:off x="4279517" y="2474913"/>
                <a:ext cx="1687546" cy="375872"/>
              </a:xfrm>
              <a:prstGeom prst="rect">
                <a:avLst/>
              </a:prstGeom>
              <a:solidFill>
                <a:schemeClr val="bg1"/>
              </a:solidFill>
              <a:ln w="9525" cap="rnd"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239" name="テキスト ボックス 238"/>
              <p:cNvSpPr txBox="1"/>
              <p:nvPr/>
            </p:nvSpPr>
            <p:spPr>
              <a:xfrm>
                <a:off x="4457857" y="2510401"/>
                <a:ext cx="1382623" cy="276999"/>
              </a:xfrm>
              <a:prstGeom prst="rect">
                <a:avLst/>
              </a:prstGeom>
              <a:noFill/>
            </p:spPr>
            <p:txBody>
              <a:bodyPr wrap="none" rtlCol="0">
                <a:spAutoFit/>
              </a:bodyPr>
              <a:lstStyle/>
              <a:p>
                <a:r>
                  <a:rPr lang="en-US" altLang="ja-JP" sz="1200" dirty="0"/>
                  <a:t>Mobile packet core</a:t>
                </a:r>
              </a:p>
            </p:txBody>
          </p:sp>
        </p:grpSp>
        <p:grpSp>
          <p:nvGrpSpPr>
            <p:cNvPr id="194" name="グループ化 193"/>
            <p:cNvGrpSpPr/>
            <p:nvPr/>
          </p:nvGrpSpPr>
          <p:grpSpPr>
            <a:xfrm>
              <a:off x="1801813" y="2449035"/>
              <a:ext cx="2433334" cy="373518"/>
              <a:chOff x="1801813" y="2474913"/>
              <a:chExt cx="2433334" cy="373518"/>
            </a:xfrm>
          </p:grpSpPr>
          <p:sp>
            <p:nvSpPr>
              <p:cNvPr id="236" name="平行四辺形 235"/>
              <p:cNvSpPr/>
              <p:nvPr/>
            </p:nvSpPr>
            <p:spPr bwMode="auto">
              <a:xfrm>
                <a:off x="1801813" y="2474913"/>
                <a:ext cx="2433334" cy="373518"/>
              </a:xfrm>
              <a:prstGeom prst="parallelogram">
                <a:avLst/>
              </a:prstGeom>
              <a:solidFill>
                <a:schemeClr val="bg1"/>
              </a:solidFill>
              <a:ln w="9525" cap="rnd" cmpd="sng" algn="ctr">
                <a:noFill/>
                <a:prstDash val="solid"/>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237" name="テキスト ボックス 236"/>
              <p:cNvSpPr txBox="1"/>
              <p:nvPr/>
            </p:nvSpPr>
            <p:spPr>
              <a:xfrm>
                <a:off x="1862597" y="2517224"/>
                <a:ext cx="2346271" cy="263353"/>
              </a:xfrm>
              <a:prstGeom prst="rect">
                <a:avLst/>
              </a:prstGeom>
              <a:noFill/>
            </p:spPr>
            <p:txBody>
              <a:bodyPr wrap="square" lIns="77925" tIns="38963" rIns="77925" bIns="38963" rtlCol="0">
                <a:spAutoFit/>
              </a:bodyPr>
              <a:lstStyle/>
              <a:p>
                <a:pPr algn="ctr"/>
                <a:r>
                  <a:rPr lang="en-US" altLang="ja-JP" sz="1200" dirty="0"/>
                  <a:t>Radio access network (RAN)</a:t>
                </a:r>
              </a:p>
            </p:txBody>
          </p:sp>
        </p:grpSp>
        <p:grpSp>
          <p:nvGrpSpPr>
            <p:cNvPr id="195" name="グループ化 194"/>
            <p:cNvGrpSpPr/>
            <p:nvPr/>
          </p:nvGrpSpPr>
          <p:grpSpPr>
            <a:xfrm>
              <a:off x="1151894" y="2447755"/>
              <a:ext cx="628450" cy="402290"/>
              <a:chOff x="1151894" y="2473633"/>
              <a:chExt cx="628450" cy="402290"/>
            </a:xfrm>
          </p:grpSpPr>
          <p:sp>
            <p:nvSpPr>
              <p:cNvPr id="234" name="正方形/長方形 233"/>
              <p:cNvSpPr/>
              <p:nvPr/>
            </p:nvSpPr>
            <p:spPr bwMode="auto">
              <a:xfrm>
                <a:off x="1163652" y="2478078"/>
                <a:ext cx="582071" cy="370630"/>
              </a:xfrm>
              <a:prstGeom prst="rect">
                <a:avLst/>
              </a:prstGeom>
              <a:solidFill>
                <a:schemeClr val="bg1"/>
              </a:solidFill>
              <a:ln w="9525" cap="rnd"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235" name="テキスト ボックス 234"/>
              <p:cNvSpPr txBox="1"/>
              <p:nvPr/>
            </p:nvSpPr>
            <p:spPr>
              <a:xfrm>
                <a:off x="1151894" y="2473633"/>
                <a:ext cx="628450" cy="402290"/>
              </a:xfrm>
              <a:prstGeom prst="rect">
                <a:avLst/>
              </a:prstGeom>
              <a:noFill/>
            </p:spPr>
            <p:txBody>
              <a:bodyPr wrap="square" rtlCol="0">
                <a:spAutoFit/>
              </a:bodyPr>
              <a:lstStyle/>
              <a:p>
                <a:pPr algn="ctr">
                  <a:lnSpc>
                    <a:spcPts val="1200"/>
                  </a:lnSpc>
                </a:pPr>
                <a:r>
                  <a:rPr lang="en-US" altLang="ja-JP" sz="1200" dirty="0"/>
                  <a:t>UE/</a:t>
                </a:r>
              </a:p>
              <a:p>
                <a:pPr algn="ctr">
                  <a:lnSpc>
                    <a:spcPts val="1200"/>
                  </a:lnSpc>
                </a:pPr>
                <a:r>
                  <a:rPr lang="en-US" altLang="ja-JP" sz="1200" dirty="0"/>
                  <a:t>Device</a:t>
                </a:r>
                <a:r>
                  <a:rPr lang="ja-JP" altLang="en-US" sz="1200" dirty="0"/>
                  <a:t>　　　　　　</a:t>
                </a:r>
                <a:endParaRPr lang="en-US" altLang="ja-JP" sz="1200" dirty="0"/>
              </a:p>
            </p:txBody>
          </p:sp>
        </p:grpSp>
        <p:sp>
          <p:nvSpPr>
            <p:cNvPr id="196" name="角丸四角形 195"/>
            <p:cNvSpPr/>
            <p:nvPr/>
          </p:nvSpPr>
          <p:spPr bwMode="auto">
            <a:xfrm>
              <a:off x="2352508" y="1501124"/>
              <a:ext cx="3453231" cy="452838"/>
            </a:xfrm>
            <a:prstGeom prst="roundRect">
              <a:avLst/>
            </a:prstGeom>
            <a:solidFill>
              <a:schemeClr val="bg1"/>
            </a:solidFill>
            <a:ln w="9525" cap="rnd" cmpd="sng" algn="ctr">
              <a:noFill/>
              <a:prstDash val="solid"/>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197" name="テキスト ボックス 196"/>
            <p:cNvSpPr txBox="1"/>
            <p:nvPr/>
          </p:nvSpPr>
          <p:spPr>
            <a:xfrm>
              <a:off x="3609900" y="1593735"/>
              <a:ext cx="937329" cy="263353"/>
            </a:xfrm>
            <a:prstGeom prst="rect">
              <a:avLst/>
            </a:prstGeom>
            <a:solidFill>
              <a:schemeClr val="bg1"/>
            </a:solidFill>
          </p:spPr>
          <p:txBody>
            <a:bodyPr wrap="none" lIns="77925" tIns="38963" rIns="77925" bIns="38963" rtlCol="0">
              <a:spAutoFit/>
            </a:bodyPr>
            <a:lstStyle/>
            <a:p>
              <a:pPr algn="ctr"/>
              <a:r>
                <a:rPr lang="en-US" altLang="ja-JP" sz="1200" dirty="0"/>
                <a:t>Slice Control</a:t>
              </a:r>
              <a:endParaRPr lang="ja-JP" altLang="en-US" sz="1200" dirty="0"/>
            </a:p>
          </p:txBody>
        </p:sp>
        <p:cxnSp>
          <p:nvCxnSpPr>
            <p:cNvPr id="198" name="直線矢印コネクタ 197"/>
            <p:cNvCxnSpPr>
              <a:stCxn id="196" idx="2"/>
            </p:cNvCxnSpPr>
            <p:nvPr/>
          </p:nvCxnSpPr>
          <p:spPr bwMode="auto">
            <a:xfrm flipH="1">
              <a:off x="1440611" y="1953962"/>
              <a:ext cx="2638513" cy="495073"/>
            </a:xfrm>
            <a:prstGeom prst="straightConnector1">
              <a:avLst/>
            </a:prstGeom>
            <a:solidFill>
              <a:schemeClr val="accent1"/>
            </a:solidFill>
            <a:ln w="9525" cap="rnd" cmpd="sng" algn="ctr">
              <a:solidFill>
                <a:srgbClr val="002060"/>
              </a:solidFill>
              <a:prstDash val="dash"/>
              <a:round/>
              <a:headEnd type="none" w="med" len="med"/>
              <a:tailEnd type="arrow" w="med" len="med"/>
            </a:ln>
            <a:effectLst/>
          </p:spPr>
        </p:cxnSp>
        <p:cxnSp>
          <p:nvCxnSpPr>
            <p:cNvPr id="199" name="直線矢印コネクタ 198"/>
            <p:cNvCxnSpPr>
              <a:stCxn id="196" idx="2"/>
              <a:endCxn id="236" idx="0"/>
            </p:cNvCxnSpPr>
            <p:nvPr/>
          </p:nvCxnSpPr>
          <p:spPr bwMode="auto">
            <a:xfrm flipH="1">
              <a:off x="3018480" y="1953962"/>
              <a:ext cx="1060644" cy="495073"/>
            </a:xfrm>
            <a:prstGeom prst="straightConnector1">
              <a:avLst/>
            </a:prstGeom>
            <a:solidFill>
              <a:schemeClr val="accent1"/>
            </a:solidFill>
            <a:ln w="9525" cap="rnd" cmpd="sng" algn="ctr">
              <a:solidFill>
                <a:srgbClr val="002060"/>
              </a:solidFill>
              <a:prstDash val="dash"/>
              <a:round/>
              <a:headEnd type="none" w="med" len="med"/>
              <a:tailEnd type="arrow" w="med" len="med"/>
            </a:ln>
            <a:effectLst/>
          </p:spPr>
        </p:cxnSp>
        <p:cxnSp>
          <p:nvCxnSpPr>
            <p:cNvPr id="200" name="直線矢印コネクタ 199"/>
            <p:cNvCxnSpPr>
              <a:stCxn id="196" idx="2"/>
              <a:endCxn id="238" idx="0"/>
            </p:cNvCxnSpPr>
            <p:nvPr/>
          </p:nvCxnSpPr>
          <p:spPr bwMode="auto">
            <a:xfrm>
              <a:off x="4079124" y="1953962"/>
              <a:ext cx="1044166" cy="495073"/>
            </a:xfrm>
            <a:prstGeom prst="straightConnector1">
              <a:avLst/>
            </a:prstGeom>
            <a:solidFill>
              <a:schemeClr val="accent1"/>
            </a:solidFill>
            <a:ln w="9525" cap="rnd" cmpd="sng" algn="ctr">
              <a:solidFill>
                <a:srgbClr val="002060"/>
              </a:solidFill>
              <a:prstDash val="dash"/>
              <a:round/>
              <a:headEnd type="none" w="med" len="med"/>
              <a:tailEnd type="arrow" w="med" len="med"/>
            </a:ln>
            <a:effectLst/>
          </p:spPr>
        </p:cxnSp>
        <p:sp>
          <p:nvSpPr>
            <p:cNvPr id="201" name="TextBox 52"/>
            <p:cNvSpPr txBox="1"/>
            <p:nvPr/>
          </p:nvSpPr>
          <p:spPr>
            <a:xfrm>
              <a:off x="404736" y="2752772"/>
              <a:ext cx="672128" cy="309519"/>
            </a:xfrm>
            <a:prstGeom prst="rect">
              <a:avLst/>
            </a:prstGeom>
            <a:noFill/>
          </p:spPr>
          <p:txBody>
            <a:bodyPr wrap="none" lIns="77925" tIns="38963" rIns="77925" bIns="38963" rtlCol="0">
              <a:spAutoFit/>
            </a:bodyPr>
            <a:lstStyle/>
            <a:p>
              <a:r>
                <a:rPr lang="en-US" sz="1500" b="1" i="1" u="sng" dirty="0">
                  <a:solidFill>
                    <a:srgbClr val="C00000"/>
                  </a:solidFill>
                </a:rPr>
                <a:t>Slice A</a:t>
              </a:r>
            </a:p>
          </p:txBody>
        </p:sp>
        <p:sp>
          <p:nvSpPr>
            <p:cNvPr id="202" name="TextBox 52"/>
            <p:cNvSpPr txBox="1"/>
            <p:nvPr/>
          </p:nvSpPr>
          <p:spPr>
            <a:xfrm>
              <a:off x="600485" y="2979621"/>
              <a:ext cx="662510" cy="309519"/>
            </a:xfrm>
            <a:prstGeom prst="rect">
              <a:avLst/>
            </a:prstGeom>
            <a:noFill/>
          </p:spPr>
          <p:txBody>
            <a:bodyPr wrap="none" lIns="77925" tIns="38963" rIns="77925" bIns="38963" rtlCol="0">
              <a:spAutoFit/>
            </a:bodyPr>
            <a:lstStyle/>
            <a:p>
              <a:r>
                <a:rPr lang="en-US" sz="1500" b="1" i="1" u="sng" dirty="0">
                  <a:solidFill>
                    <a:srgbClr val="C00000"/>
                  </a:solidFill>
                </a:rPr>
                <a:t>Slice B</a:t>
              </a:r>
            </a:p>
          </p:txBody>
        </p:sp>
        <p:sp>
          <p:nvSpPr>
            <p:cNvPr id="203" name="TextBox 52"/>
            <p:cNvSpPr txBox="1"/>
            <p:nvPr/>
          </p:nvSpPr>
          <p:spPr>
            <a:xfrm>
              <a:off x="763373" y="3202144"/>
              <a:ext cx="654496" cy="309519"/>
            </a:xfrm>
            <a:prstGeom prst="rect">
              <a:avLst/>
            </a:prstGeom>
            <a:noFill/>
          </p:spPr>
          <p:txBody>
            <a:bodyPr wrap="none" lIns="77925" tIns="38963" rIns="77925" bIns="38963" rtlCol="0">
              <a:spAutoFit/>
            </a:bodyPr>
            <a:lstStyle/>
            <a:p>
              <a:r>
                <a:rPr lang="en-US" sz="1500" b="1" i="1" u="sng" dirty="0">
                  <a:solidFill>
                    <a:srgbClr val="C00000"/>
                  </a:solidFill>
                </a:rPr>
                <a:t>Slice C</a:t>
              </a:r>
            </a:p>
          </p:txBody>
        </p:sp>
        <p:sp>
          <p:nvSpPr>
            <p:cNvPr id="204" name="角丸四角形 203"/>
            <p:cNvSpPr/>
            <p:nvPr/>
          </p:nvSpPr>
          <p:spPr bwMode="auto">
            <a:xfrm>
              <a:off x="7715546" y="1372371"/>
              <a:ext cx="1081199" cy="2108474"/>
            </a:xfrm>
            <a:prstGeom prst="roundRect">
              <a:avLst/>
            </a:prstGeom>
            <a:solidFill>
              <a:srgbClr val="94CA7B"/>
            </a:solidFill>
            <a:ln w="19050" cap="rnd" cmpd="sng" algn="ctr">
              <a:solidFill>
                <a:schemeClr val="bg1"/>
              </a:solidFill>
              <a:prstDash val="solid"/>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205" name="テキスト ボックス 204"/>
            <p:cNvSpPr txBox="1"/>
            <p:nvPr/>
          </p:nvSpPr>
          <p:spPr>
            <a:xfrm>
              <a:off x="7738200" y="1999386"/>
              <a:ext cx="1060743" cy="817351"/>
            </a:xfrm>
            <a:prstGeom prst="rect">
              <a:avLst/>
            </a:prstGeom>
            <a:noFill/>
          </p:spPr>
          <p:txBody>
            <a:bodyPr wrap="square" lIns="77925" tIns="38963" rIns="77925" bIns="38963" rtlCol="0">
              <a:spAutoFit/>
            </a:bodyPr>
            <a:lstStyle/>
            <a:p>
              <a:pPr algn="ctr"/>
              <a:r>
                <a:rPr lang="en-US" altLang="ja-JP" sz="1200" dirty="0"/>
                <a:t>Network management </a:t>
              </a:r>
            </a:p>
            <a:p>
              <a:pPr algn="ctr"/>
              <a:r>
                <a:rPr lang="en-US" altLang="ja-JP" sz="1200" dirty="0"/>
                <a:t>and</a:t>
              </a:r>
            </a:p>
            <a:p>
              <a:pPr algn="ctr"/>
              <a:r>
                <a:rPr lang="en-US" altLang="ja-JP" sz="1200" dirty="0"/>
                <a:t>orchestration</a:t>
              </a:r>
            </a:p>
          </p:txBody>
        </p:sp>
        <p:cxnSp>
          <p:nvCxnSpPr>
            <p:cNvPr id="206" name="直線矢印コネクタ 205"/>
            <p:cNvCxnSpPr>
              <a:stCxn id="196" idx="3"/>
            </p:cNvCxnSpPr>
            <p:nvPr/>
          </p:nvCxnSpPr>
          <p:spPr bwMode="auto">
            <a:xfrm flipV="1">
              <a:off x="5805739" y="1727055"/>
              <a:ext cx="2146139" cy="488"/>
            </a:xfrm>
            <a:prstGeom prst="straightConnector1">
              <a:avLst/>
            </a:prstGeom>
            <a:solidFill>
              <a:schemeClr val="accent1"/>
            </a:solidFill>
            <a:ln w="57150" cap="rnd" cmpd="sng" algn="ctr">
              <a:solidFill>
                <a:schemeClr val="accent2">
                  <a:lumMod val="50000"/>
                </a:schemeClr>
              </a:solidFill>
              <a:prstDash val="sysDot"/>
              <a:round/>
              <a:headEnd type="triangle"/>
              <a:tailEnd type="triangle"/>
            </a:ln>
            <a:effectLst/>
          </p:spPr>
        </p:cxnSp>
        <p:sp>
          <p:nvSpPr>
            <p:cNvPr id="207" name="角丸四角形 206"/>
            <p:cNvSpPr/>
            <p:nvPr/>
          </p:nvSpPr>
          <p:spPr bwMode="auto">
            <a:xfrm>
              <a:off x="247650" y="892075"/>
              <a:ext cx="8648700" cy="250384"/>
            </a:xfrm>
            <a:prstGeom prst="roundRect">
              <a:avLst>
                <a:gd name="adj" fmla="val 50000"/>
              </a:avLst>
            </a:prstGeom>
            <a:solidFill>
              <a:srgbClr val="FFFF66"/>
            </a:solidFill>
            <a:ln w="9525" cap="rnd"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779252" fontAlgn="base">
                <a:spcBef>
                  <a:spcPct val="0"/>
                </a:spcBef>
                <a:spcAft>
                  <a:spcPct val="0"/>
                </a:spcAft>
              </a:pPr>
              <a:endParaRPr lang="ja-JP" altLang="en-US" sz="2400" b="1" dirty="0">
                <a:latin typeface="Times New Roman" pitchFamily="18" charset="0"/>
                <a:ea typeface="ＭＳ Ｐゴシック" pitchFamily="50" charset="-128"/>
              </a:endParaRPr>
            </a:p>
          </p:txBody>
        </p:sp>
        <p:sp>
          <p:nvSpPr>
            <p:cNvPr id="208" name="テキスト ボックス 207"/>
            <p:cNvSpPr txBox="1"/>
            <p:nvPr/>
          </p:nvSpPr>
          <p:spPr>
            <a:xfrm>
              <a:off x="356616" y="862877"/>
              <a:ext cx="8403336" cy="307777"/>
            </a:xfrm>
            <a:prstGeom prst="rect">
              <a:avLst/>
            </a:prstGeom>
            <a:noFill/>
          </p:spPr>
          <p:txBody>
            <a:bodyPr wrap="square" rtlCol="0">
              <a:spAutoFit/>
            </a:bodyPr>
            <a:lstStyle/>
            <a:p>
              <a:pPr algn="ctr"/>
              <a:r>
                <a:rPr lang="en-US" altLang="ja-JP" sz="1400" dirty="0">
                  <a:cs typeface="Arial" panose="020B0604020202020204" pitchFamily="34" charset="0"/>
                </a:rPr>
                <a:t>Applications &amp; Services with various requirements (M2M/IoT, Content delivery, Tactile)</a:t>
              </a:r>
              <a:endParaRPr lang="ja-JP" altLang="en-US" sz="1400" dirty="0">
                <a:cs typeface="Arial" panose="020B0604020202020204" pitchFamily="34" charset="0"/>
              </a:endParaRPr>
            </a:p>
          </p:txBody>
        </p:sp>
        <p:grpSp>
          <p:nvGrpSpPr>
            <p:cNvPr id="209" name="グループ化 208"/>
            <p:cNvGrpSpPr/>
            <p:nvPr/>
          </p:nvGrpSpPr>
          <p:grpSpPr>
            <a:xfrm>
              <a:off x="6032762" y="2449035"/>
              <a:ext cx="825228" cy="373192"/>
              <a:chOff x="6032762" y="2474913"/>
              <a:chExt cx="825228" cy="373192"/>
            </a:xfrm>
          </p:grpSpPr>
          <p:sp>
            <p:nvSpPr>
              <p:cNvPr id="232" name="正方形/長方形 231"/>
              <p:cNvSpPr/>
              <p:nvPr/>
            </p:nvSpPr>
            <p:spPr bwMode="auto">
              <a:xfrm>
                <a:off x="6032762" y="2474913"/>
                <a:ext cx="825228" cy="373192"/>
              </a:xfrm>
              <a:prstGeom prst="rect">
                <a:avLst/>
              </a:prstGeom>
              <a:solidFill>
                <a:schemeClr val="bg1"/>
              </a:solidFill>
              <a:ln w="9525" cap="rnd" cmpd="sng" algn="ctr">
                <a:noFill/>
                <a:prstDash val="solid"/>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233" name="テキスト ボックス 232"/>
              <p:cNvSpPr txBox="1"/>
              <p:nvPr/>
            </p:nvSpPr>
            <p:spPr>
              <a:xfrm>
                <a:off x="6213032" y="2517224"/>
                <a:ext cx="516445" cy="263353"/>
              </a:xfrm>
              <a:prstGeom prst="rect">
                <a:avLst/>
              </a:prstGeom>
              <a:noFill/>
            </p:spPr>
            <p:txBody>
              <a:bodyPr wrap="none" lIns="77925" tIns="38963" rIns="77925" bIns="38963" rtlCol="0">
                <a:spAutoFit/>
              </a:bodyPr>
              <a:lstStyle/>
              <a:p>
                <a:r>
                  <a:rPr lang="en-US" altLang="ja-JP" sz="1200" dirty="0"/>
                  <a:t>Cloud</a:t>
                </a:r>
              </a:p>
            </p:txBody>
          </p:sp>
        </p:grpSp>
        <p:cxnSp>
          <p:nvCxnSpPr>
            <p:cNvPr id="210" name="直線矢印コネクタ 209"/>
            <p:cNvCxnSpPr>
              <a:stCxn id="196" idx="2"/>
              <a:endCxn id="232" idx="0"/>
            </p:cNvCxnSpPr>
            <p:nvPr/>
          </p:nvCxnSpPr>
          <p:spPr bwMode="auto">
            <a:xfrm>
              <a:off x="4079124" y="1953962"/>
              <a:ext cx="2366252" cy="495073"/>
            </a:xfrm>
            <a:prstGeom prst="straightConnector1">
              <a:avLst/>
            </a:prstGeom>
            <a:solidFill>
              <a:schemeClr val="accent1"/>
            </a:solidFill>
            <a:ln w="9525" cap="rnd" cmpd="sng" algn="ctr">
              <a:solidFill>
                <a:srgbClr val="002060"/>
              </a:solidFill>
              <a:prstDash val="dash"/>
              <a:round/>
              <a:headEnd type="none" w="med" len="med"/>
              <a:tailEnd type="arrow" w="med" len="med"/>
            </a:ln>
            <a:effectLst/>
          </p:spPr>
        </p:cxnSp>
        <p:sp>
          <p:nvSpPr>
            <p:cNvPr id="211" name="TextBox 7"/>
            <p:cNvSpPr txBox="1"/>
            <p:nvPr/>
          </p:nvSpPr>
          <p:spPr>
            <a:xfrm>
              <a:off x="6402245" y="1245942"/>
              <a:ext cx="872311" cy="217186"/>
            </a:xfrm>
            <a:prstGeom prst="rect">
              <a:avLst/>
            </a:prstGeom>
            <a:noFill/>
          </p:spPr>
          <p:txBody>
            <a:bodyPr wrap="none" lIns="77925" tIns="38963" rIns="77925" bIns="38963" rtlCol="0">
              <a:spAutoFit/>
            </a:bodyPr>
            <a:lstStyle/>
            <a:p>
              <a:r>
                <a:rPr lang="en-US" sz="900" dirty="0"/>
                <a:t>App-Driven API</a:t>
              </a:r>
            </a:p>
          </p:txBody>
        </p:sp>
        <p:sp>
          <p:nvSpPr>
            <p:cNvPr id="212" name="TextBox 69"/>
            <p:cNvSpPr txBox="1"/>
            <p:nvPr/>
          </p:nvSpPr>
          <p:spPr>
            <a:xfrm>
              <a:off x="4136090" y="1245942"/>
              <a:ext cx="312864" cy="217186"/>
            </a:xfrm>
            <a:prstGeom prst="rect">
              <a:avLst/>
            </a:prstGeom>
            <a:noFill/>
          </p:spPr>
          <p:txBody>
            <a:bodyPr wrap="none" lIns="77925" tIns="38963" rIns="77925" bIns="38963" rtlCol="0">
              <a:spAutoFit/>
            </a:bodyPr>
            <a:lstStyle/>
            <a:p>
              <a:r>
                <a:rPr lang="en-US" sz="900" dirty="0"/>
                <a:t>API</a:t>
              </a:r>
            </a:p>
          </p:txBody>
        </p:sp>
        <p:cxnSp>
          <p:nvCxnSpPr>
            <p:cNvPr id="213" name="直線コネクタ 212"/>
            <p:cNvCxnSpPr/>
            <p:nvPr/>
          </p:nvCxnSpPr>
          <p:spPr bwMode="auto">
            <a:xfrm flipH="1">
              <a:off x="1451668" y="2841730"/>
              <a:ext cx="1" cy="891908"/>
            </a:xfrm>
            <a:prstGeom prst="line">
              <a:avLst/>
            </a:prstGeom>
            <a:solidFill>
              <a:schemeClr val="accent1"/>
            </a:solidFill>
            <a:ln w="12700" cap="rnd" cmpd="sng" algn="ctr">
              <a:solidFill>
                <a:srgbClr val="002060"/>
              </a:solidFill>
              <a:prstDash val="sysDash"/>
              <a:round/>
              <a:headEnd type="arrow" w="med" len="med"/>
              <a:tailEnd type="arrow" w="med" len="med"/>
            </a:ln>
            <a:effectLst/>
          </p:spPr>
        </p:cxnSp>
        <p:sp>
          <p:nvSpPr>
            <p:cNvPr id="214" name="正方形/長方形 213"/>
            <p:cNvSpPr/>
            <p:nvPr/>
          </p:nvSpPr>
          <p:spPr bwMode="auto">
            <a:xfrm>
              <a:off x="247650" y="3743342"/>
              <a:ext cx="8648699" cy="1032500"/>
            </a:xfrm>
            <a:prstGeom prst="rect">
              <a:avLst/>
            </a:prstGeom>
            <a:solidFill>
              <a:schemeClr val="bg1">
                <a:lumMod val="85000"/>
              </a:schemeClr>
            </a:solidFill>
            <a:ln w="9525" cap="rnd" cmpd="sng" algn="ctr">
              <a:noFill/>
              <a:prstDash val="solid"/>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215" name="TextBox 52"/>
            <p:cNvSpPr txBox="1"/>
            <p:nvPr/>
          </p:nvSpPr>
          <p:spPr>
            <a:xfrm>
              <a:off x="309390" y="3740338"/>
              <a:ext cx="4841347" cy="263353"/>
            </a:xfrm>
            <a:prstGeom prst="rect">
              <a:avLst/>
            </a:prstGeom>
            <a:noFill/>
          </p:spPr>
          <p:txBody>
            <a:bodyPr wrap="none" lIns="77925" tIns="38963" rIns="77925" bIns="38963" rtlCol="0">
              <a:spAutoFit/>
            </a:bodyPr>
            <a:lstStyle>
              <a:defPPr>
                <a:defRPr lang="ja-JP"/>
              </a:defPPr>
              <a:lvl1pPr>
                <a:defRPr sz="1600" u="sng">
                  <a:solidFill>
                    <a:srgbClr val="000000"/>
                  </a:solidFill>
                </a:defRPr>
              </a:lvl1pPr>
            </a:lstStyle>
            <a:p>
              <a:r>
                <a:rPr lang="en-US" sz="1200" dirty="0">
                  <a:latin typeface="Arial" panose="020B0604020202020204" pitchFamily="34" charset="0"/>
                  <a:cs typeface="Arial" panose="020B0604020202020204" pitchFamily="34" charset="0"/>
                </a:rPr>
                <a:t>Physical infrastructure (n</a:t>
              </a:r>
              <a:r>
                <a:rPr lang="en-US" altLang="ja-JP" sz="1200" dirty="0">
                  <a:latin typeface="Arial" panose="020B0604020202020204" pitchFamily="34" charset="0"/>
                  <a:cs typeface="Arial" panose="020B0604020202020204" pitchFamily="34" charset="0"/>
                </a:rPr>
                <a:t>etwork, computation and storage resources)</a:t>
              </a:r>
              <a:endParaRPr lang="en-US" sz="1200" dirty="0">
                <a:latin typeface="Arial" panose="020B0604020202020204" pitchFamily="34" charset="0"/>
                <a:cs typeface="Arial" panose="020B0604020202020204" pitchFamily="34" charset="0"/>
              </a:endParaRPr>
            </a:p>
          </p:txBody>
        </p:sp>
        <p:sp>
          <p:nvSpPr>
            <p:cNvPr id="216" name="正方形/長方形 56"/>
            <p:cNvSpPr/>
            <p:nvPr/>
          </p:nvSpPr>
          <p:spPr bwMode="auto">
            <a:xfrm>
              <a:off x="2036971" y="4313582"/>
              <a:ext cx="5065568" cy="406559"/>
            </a:xfrm>
            <a:prstGeom prst="rect">
              <a:avLst/>
            </a:prstGeom>
            <a:solidFill>
              <a:srgbClr val="FFC5B3"/>
            </a:solidFill>
            <a:ln w="19050" cap="rnd" cmpd="sng" algn="ctr">
              <a:solidFill>
                <a:schemeClr val="bg1"/>
              </a:solidFill>
              <a:prstDash val="solid"/>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r>
                <a:rPr lang="en-US" altLang="ja-JP" sz="1400" dirty="0">
                  <a:cs typeface="Arial" panose="020B0604020202020204" pitchFamily="34" charset="0"/>
                </a:rPr>
                <a:t>Network resources</a:t>
              </a:r>
            </a:p>
            <a:p>
              <a:pPr algn="ctr" defTabSz="779252" fontAlgn="base">
                <a:spcBef>
                  <a:spcPct val="0"/>
                </a:spcBef>
                <a:spcAft>
                  <a:spcPct val="0"/>
                </a:spcAft>
              </a:pPr>
              <a:endParaRPr lang="ja-JP" altLang="en-US" sz="1400" dirty="0"/>
            </a:p>
          </p:txBody>
        </p:sp>
        <p:sp>
          <p:nvSpPr>
            <p:cNvPr id="217" name="正方形/長方形 56"/>
            <p:cNvSpPr/>
            <p:nvPr/>
          </p:nvSpPr>
          <p:spPr bwMode="auto">
            <a:xfrm>
              <a:off x="805465" y="4000056"/>
              <a:ext cx="7531214" cy="264470"/>
            </a:xfrm>
            <a:prstGeom prst="rect">
              <a:avLst/>
            </a:prstGeom>
            <a:solidFill>
              <a:srgbClr val="FFC5B3"/>
            </a:solidFill>
            <a:ln w="19050" cap="rnd"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779252" fontAlgn="base">
                <a:spcBef>
                  <a:spcPct val="0"/>
                </a:spcBef>
                <a:spcAft>
                  <a:spcPct val="0"/>
                </a:spcAft>
              </a:pPr>
              <a:r>
                <a:rPr lang="en-US" altLang="ja-JP" sz="1400" dirty="0">
                  <a:cs typeface="Arial" panose="020B0604020202020204" pitchFamily="34" charset="0"/>
                </a:rPr>
                <a:t>Computation and storage resources </a:t>
              </a:r>
              <a:endParaRPr lang="ja-JP" altLang="en-US" sz="1400" dirty="0">
                <a:cs typeface="Arial" panose="020B0604020202020204" pitchFamily="34" charset="0"/>
              </a:endParaRPr>
            </a:p>
          </p:txBody>
        </p:sp>
        <p:sp>
          <p:nvSpPr>
            <p:cNvPr id="218" name="正方形/長方形 217"/>
            <p:cNvSpPr/>
            <p:nvPr/>
          </p:nvSpPr>
          <p:spPr bwMode="auto">
            <a:xfrm>
              <a:off x="854587" y="4041298"/>
              <a:ext cx="1022232" cy="181985"/>
            </a:xfrm>
            <a:prstGeom prst="rect">
              <a:avLst/>
            </a:prstGeom>
            <a:solidFill>
              <a:schemeClr val="bg1"/>
            </a:solidFill>
            <a:ln w="9525" cap="rnd"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779252" fontAlgn="base">
                <a:spcBef>
                  <a:spcPct val="0"/>
                </a:spcBef>
                <a:spcAft>
                  <a:spcPct val="0"/>
                </a:spcAft>
              </a:pPr>
              <a:r>
                <a:rPr lang="en-US" altLang="ja-JP" sz="1200" dirty="0"/>
                <a:t>UE/Device</a:t>
              </a:r>
              <a:endParaRPr lang="ja-JP" altLang="en-US" sz="1200" dirty="0">
                <a:ea typeface="ＭＳ Ｐゴシック" pitchFamily="50" charset="-128"/>
              </a:endParaRPr>
            </a:p>
          </p:txBody>
        </p:sp>
        <p:sp>
          <p:nvSpPr>
            <p:cNvPr id="219" name="正方形/長方形 218"/>
            <p:cNvSpPr/>
            <p:nvPr/>
          </p:nvSpPr>
          <p:spPr bwMode="auto">
            <a:xfrm>
              <a:off x="7249227" y="4041298"/>
              <a:ext cx="1022232" cy="181985"/>
            </a:xfrm>
            <a:prstGeom prst="rect">
              <a:avLst/>
            </a:prstGeom>
            <a:solidFill>
              <a:schemeClr val="bg1"/>
            </a:solidFill>
            <a:ln w="9525" cap="rnd"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779252" fontAlgn="base">
                <a:spcBef>
                  <a:spcPct val="0"/>
                </a:spcBef>
                <a:spcAft>
                  <a:spcPct val="0"/>
                </a:spcAft>
              </a:pPr>
              <a:r>
                <a:rPr lang="en-US" altLang="ja-JP" sz="1200" dirty="0">
                  <a:ea typeface="ＭＳ Ｐゴシック" pitchFamily="50" charset="-128"/>
                </a:rPr>
                <a:t>Data Centers</a:t>
              </a:r>
              <a:endParaRPr lang="ja-JP" altLang="en-US" sz="1200" dirty="0">
                <a:ea typeface="ＭＳ Ｐゴシック" pitchFamily="50" charset="-128"/>
              </a:endParaRPr>
            </a:p>
          </p:txBody>
        </p:sp>
        <p:sp>
          <p:nvSpPr>
            <p:cNvPr id="220" name="正方形/長方形 219"/>
            <p:cNvSpPr/>
            <p:nvPr/>
          </p:nvSpPr>
          <p:spPr bwMode="auto">
            <a:xfrm>
              <a:off x="3455174" y="4501417"/>
              <a:ext cx="1030154" cy="189000"/>
            </a:xfrm>
            <a:prstGeom prst="rect">
              <a:avLst/>
            </a:prstGeom>
            <a:solidFill>
              <a:schemeClr val="bg1"/>
            </a:solidFill>
            <a:ln w="9525" cap="rnd"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779252" fontAlgn="base">
                <a:spcBef>
                  <a:spcPct val="0"/>
                </a:spcBef>
                <a:spcAft>
                  <a:spcPct val="0"/>
                </a:spcAft>
              </a:pPr>
              <a:r>
                <a:rPr lang="en-US" altLang="ja-JP" sz="1200" dirty="0">
                  <a:ea typeface="ＭＳ Ｐゴシック" pitchFamily="50" charset="-128"/>
                </a:rPr>
                <a:t>MFH</a:t>
              </a:r>
              <a:endParaRPr lang="ja-JP" altLang="en-US" sz="1200" dirty="0">
                <a:ea typeface="ＭＳ Ｐゴシック" pitchFamily="50" charset="-128"/>
              </a:endParaRPr>
            </a:p>
          </p:txBody>
        </p:sp>
        <p:sp>
          <p:nvSpPr>
            <p:cNvPr id="221" name="正方形/長方形 220"/>
            <p:cNvSpPr/>
            <p:nvPr/>
          </p:nvSpPr>
          <p:spPr bwMode="auto">
            <a:xfrm>
              <a:off x="4644069" y="4502796"/>
              <a:ext cx="1030154" cy="189000"/>
            </a:xfrm>
            <a:prstGeom prst="rect">
              <a:avLst/>
            </a:prstGeom>
            <a:solidFill>
              <a:schemeClr val="bg1"/>
            </a:solidFill>
            <a:ln w="9525" cap="rnd"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779252" fontAlgn="base">
                <a:spcBef>
                  <a:spcPct val="0"/>
                </a:spcBef>
                <a:spcAft>
                  <a:spcPct val="0"/>
                </a:spcAft>
              </a:pPr>
              <a:r>
                <a:rPr lang="en-US" altLang="ja-JP" sz="1200" dirty="0">
                  <a:ea typeface="ＭＳ Ｐゴシック" pitchFamily="50" charset="-128"/>
                </a:rPr>
                <a:t>MBH</a:t>
              </a:r>
              <a:endParaRPr lang="ja-JP" altLang="en-US" sz="1200" dirty="0">
                <a:ea typeface="ＭＳ Ｐゴシック" pitchFamily="50" charset="-128"/>
              </a:endParaRPr>
            </a:p>
          </p:txBody>
        </p:sp>
        <p:sp>
          <p:nvSpPr>
            <p:cNvPr id="222" name="正方形/長方形 221"/>
            <p:cNvSpPr/>
            <p:nvPr/>
          </p:nvSpPr>
          <p:spPr bwMode="auto">
            <a:xfrm>
              <a:off x="5832963" y="4501417"/>
              <a:ext cx="1030154" cy="189000"/>
            </a:xfrm>
            <a:prstGeom prst="rect">
              <a:avLst/>
            </a:prstGeom>
            <a:solidFill>
              <a:schemeClr val="bg1"/>
            </a:solidFill>
            <a:ln w="9525" cap="rnd"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779252" fontAlgn="base">
                <a:spcBef>
                  <a:spcPct val="0"/>
                </a:spcBef>
                <a:spcAft>
                  <a:spcPct val="0"/>
                </a:spcAft>
              </a:pPr>
              <a:r>
                <a:rPr lang="en-US" altLang="ja-JP" sz="1200" dirty="0"/>
                <a:t>Transport</a:t>
              </a:r>
              <a:endParaRPr lang="ja-JP" altLang="en-US" sz="1200" dirty="0">
                <a:ea typeface="ＭＳ Ｐゴシック" pitchFamily="50" charset="-128"/>
              </a:endParaRPr>
            </a:p>
          </p:txBody>
        </p:sp>
        <p:sp>
          <p:nvSpPr>
            <p:cNvPr id="223" name="正方形/長方形 222"/>
            <p:cNvSpPr/>
            <p:nvPr/>
          </p:nvSpPr>
          <p:spPr bwMode="auto">
            <a:xfrm>
              <a:off x="2266279" y="4501417"/>
              <a:ext cx="1030154" cy="189000"/>
            </a:xfrm>
            <a:prstGeom prst="rect">
              <a:avLst/>
            </a:prstGeom>
            <a:solidFill>
              <a:schemeClr val="bg1"/>
            </a:solidFill>
            <a:ln w="9525" cap="rnd"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779252" fontAlgn="base">
                <a:spcBef>
                  <a:spcPct val="0"/>
                </a:spcBef>
                <a:spcAft>
                  <a:spcPct val="0"/>
                </a:spcAft>
              </a:pPr>
              <a:r>
                <a:rPr lang="en-US" altLang="ja-JP" sz="1200" dirty="0"/>
                <a:t>RAT(s)</a:t>
              </a:r>
              <a:endParaRPr lang="ja-JP" altLang="en-US" sz="1200" dirty="0">
                <a:ea typeface="ＭＳ Ｐゴシック" pitchFamily="50" charset="-128"/>
              </a:endParaRPr>
            </a:p>
          </p:txBody>
        </p:sp>
        <p:sp>
          <p:nvSpPr>
            <p:cNvPr id="224" name="上下矢印 223"/>
            <p:cNvSpPr/>
            <p:nvPr/>
          </p:nvSpPr>
          <p:spPr bwMode="auto">
            <a:xfrm>
              <a:off x="3956149" y="1147311"/>
              <a:ext cx="236288" cy="465827"/>
            </a:xfrm>
            <a:prstGeom prst="upDownArrow">
              <a:avLst/>
            </a:prstGeom>
            <a:solidFill>
              <a:schemeClr val="accent6">
                <a:lumMod val="75000"/>
              </a:schemeClr>
            </a:solidFill>
            <a:ln w="9525" cap="rnd" cmpd="sng" algn="ctr">
              <a:noFill/>
              <a:prstDash val="sysDot"/>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cxnSp>
          <p:nvCxnSpPr>
            <p:cNvPr id="225" name="直線コネクタ 224"/>
            <p:cNvCxnSpPr/>
            <p:nvPr/>
          </p:nvCxnSpPr>
          <p:spPr bwMode="auto">
            <a:xfrm flipH="1">
              <a:off x="3013052" y="2841730"/>
              <a:ext cx="1" cy="891908"/>
            </a:xfrm>
            <a:prstGeom prst="line">
              <a:avLst/>
            </a:prstGeom>
            <a:solidFill>
              <a:schemeClr val="accent1"/>
            </a:solidFill>
            <a:ln w="12700" cap="rnd" cmpd="sng" algn="ctr">
              <a:solidFill>
                <a:srgbClr val="002060"/>
              </a:solidFill>
              <a:prstDash val="sysDash"/>
              <a:round/>
              <a:headEnd type="arrow" w="med" len="med"/>
              <a:tailEnd type="arrow" w="med" len="med"/>
            </a:ln>
            <a:effectLst/>
          </p:spPr>
        </p:cxnSp>
        <p:cxnSp>
          <p:nvCxnSpPr>
            <p:cNvPr id="226" name="直線コネクタ 225"/>
            <p:cNvCxnSpPr/>
            <p:nvPr/>
          </p:nvCxnSpPr>
          <p:spPr bwMode="auto">
            <a:xfrm flipH="1">
              <a:off x="5126521" y="2841730"/>
              <a:ext cx="1" cy="891908"/>
            </a:xfrm>
            <a:prstGeom prst="line">
              <a:avLst/>
            </a:prstGeom>
            <a:solidFill>
              <a:schemeClr val="accent1"/>
            </a:solidFill>
            <a:ln w="12700" cap="rnd" cmpd="sng" algn="ctr">
              <a:solidFill>
                <a:srgbClr val="002060"/>
              </a:solidFill>
              <a:prstDash val="sysDash"/>
              <a:round/>
              <a:headEnd type="arrow" w="med" len="med"/>
              <a:tailEnd type="arrow" w="med" len="med"/>
            </a:ln>
            <a:effectLst/>
          </p:spPr>
        </p:cxnSp>
        <p:cxnSp>
          <p:nvCxnSpPr>
            <p:cNvPr id="227" name="直線コネクタ 226"/>
            <p:cNvCxnSpPr/>
            <p:nvPr/>
          </p:nvCxnSpPr>
          <p:spPr bwMode="auto">
            <a:xfrm flipH="1">
              <a:off x="6446362" y="2841730"/>
              <a:ext cx="1" cy="891908"/>
            </a:xfrm>
            <a:prstGeom prst="line">
              <a:avLst/>
            </a:prstGeom>
            <a:solidFill>
              <a:schemeClr val="accent1"/>
            </a:solidFill>
            <a:ln w="12700" cap="rnd" cmpd="sng" algn="ctr">
              <a:solidFill>
                <a:srgbClr val="002060"/>
              </a:solidFill>
              <a:prstDash val="sysDash"/>
              <a:round/>
              <a:headEnd type="arrow" w="med" len="med"/>
              <a:tailEnd type="arrow" w="med" len="med"/>
            </a:ln>
            <a:effectLst/>
          </p:spPr>
        </p:cxnSp>
        <p:sp>
          <p:nvSpPr>
            <p:cNvPr id="228" name="上下矢印 227"/>
            <p:cNvSpPr/>
            <p:nvPr/>
          </p:nvSpPr>
          <p:spPr bwMode="auto">
            <a:xfrm>
              <a:off x="6216270" y="1147311"/>
              <a:ext cx="236288" cy="1026546"/>
            </a:xfrm>
            <a:prstGeom prst="upDownArrow">
              <a:avLst/>
            </a:prstGeom>
            <a:solidFill>
              <a:schemeClr val="accent6">
                <a:lumMod val="75000"/>
              </a:schemeClr>
            </a:solidFill>
            <a:ln w="9525" cap="rnd" cmpd="sng" algn="ctr">
              <a:noFill/>
              <a:prstDash val="sysDot"/>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229" name="上下矢印 228"/>
            <p:cNvSpPr/>
            <p:nvPr/>
          </p:nvSpPr>
          <p:spPr bwMode="auto">
            <a:xfrm rot="5400000">
              <a:off x="7187324" y="2246221"/>
              <a:ext cx="236288" cy="783840"/>
            </a:xfrm>
            <a:prstGeom prst="upDownArrow">
              <a:avLst/>
            </a:prstGeom>
            <a:solidFill>
              <a:schemeClr val="accent6">
                <a:lumMod val="75000"/>
              </a:schemeClr>
            </a:solidFill>
            <a:ln w="9525" cap="rnd" cmpd="sng" algn="ctr">
              <a:noFill/>
              <a:prstDash val="sysDot"/>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230" name="上下矢印 229"/>
            <p:cNvSpPr/>
            <p:nvPr/>
          </p:nvSpPr>
          <p:spPr bwMode="auto">
            <a:xfrm rot="5400000">
              <a:off x="7254266" y="2616763"/>
              <a:ext cx="236288" cy="649956"/>
            </a:xfrm>
            <a:prstGeom prst="upDownArrow">
              <a:avLst/>
            </a:prstGeom>
            <a:solidFill>
              <a:schemeClr val="accent6">
                <a:lumMod val="75000"/>
              </a:schemeClr>
            </a:solidFill>
            <a:ln w="9525" cap="rnd" cmpd="sng" algn="ctr">
              <a:noFill/>
              <a:prstDash val="sysDot"/>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sp>
          <p:nvSpPr>
            <p:cNvPr id="231" name="上下矢印 230"/>
            <p:cNvSpPr/>
            <p:nvPr/>
          </p:nvSpPr>
          <p:spPr bwMode="auto">
            <a:xfrm rot="5400000">
              <a:off x="7325481" y="2991579"/>
              <a:ext cx="236288" cy="507526"/>
            </a:xfrm>
            <a:prstGeom prst="upDownArrow">
              <a:avLst/>
            </a:prstGeom>
            <a:solidFill>
              <a:schemeClr val="accent6">
                <a:lumMod val="75000"/>
              </a:schemeClr>
            </a:solidFill>
            <a:ln w="9525" cap="rnd" cmpd="sng" algn="ctr">
              <a:noFill/>
              <a:prstDash val="sysDot"/>
              <a:round/>
              <a:headEnd type="none" w="med" len="med"/>
              <a:tailEnd type="none" w="med" len="med"/>
            </a:ln>
            <a:effectLst/>
          </p:spPr>
          <p:txBody>
            <a:bodyPr vert="horz" wrap="none" lIns="77925" tIns="38963" rIns="77925" bIns="38963" numCol="1" rtlCol="0" anchor="ctr" anchorCtr="0" compatLnSpc="1">
              <a:prstTxWarp prst="textNoShape">
                <a:avLst/>
              </a:prstTxWarp>
            </a:bodyPr>
            <a:lstStyle/>
            <a:p>
              <a:pPr algn="ctr" defTabSz="779252" fontAlgn="base">
                <a:spcBef>
                  <a:spcPct val="0"/>
                </a:spcBef>
                <a:spcAft>
                  <a:spcPct val="0"/>
                </a:spcAft>
              </a:pPr>
              <a:endParaRPr lang="ja-JP" altLang="en-US" sz="2000" b="1" dirty="0">
                <a:latin typeface="Times New Roman" pitchFamily="18" charset="0"/>
                <a:ea typeface="ＭＳ Ｐゴシック" pitchFamily="50" charset="-128"/>
              </a:endParaRPr>
            </a:p>
          </p:txBody>
        </p:sp>
      </p:grpSp>
      <p:sp>
        <p:nvSpPr>
          <p:cNvPr id="2" name="タイトル 1"/>
          <p:cNvSpPr>
            <a:spLocks noGrp="1"/>
          </p:cNvSpPr>
          <p:nvPr>
            <p:ph type="title"/>
          </p:nvPr>
        </p:nvSpPr>
        <p:spPr/>
        <p:txBody>
          <a:bodyPr/>
          <a:lstStyle/>
          <a:p>
            <a:r>
              <a:rPr lang="en-US" altLang="ja-JP" dirty="0"/>
              <a:t>Network Softwarization and Slicing</a:t>
            </a:r>
            <a:endParaRPr kumimoji="1" lang="ja-JP" altLang="en-US" dirty="0"/>
          </a:p>
        </p:txBody>
      </p:sp>
    </p:spTree>
    <p:extLst>
      <p:ext uri="{BB962C8B-B14F-4D97-AF65-F5344CB8AC3E}">
        <p14:creationId xmlns:p14="http://schemas.microsoft.com/office/powerpoint/2010/main" val="252640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07332" y="1929549"/>
            <a:ext cx="8458137" cy="817694"/>
          </a:xfrm>
        </p:spPr>
        <p:txBody>
          <a:bodyPr>
            <a:normAutofit/>
          </a:bodyPr>
          <a:lstStyle/>
          <a:p>
            <a:r>
              <a:rPr lang="en-US" dirty="0"/>
              <a:t>What is the standardization roadmap?</a:t>
            </a:r>
            <a:endParaRPr kumimoji="1" lang="ja-JP" altLang="en-US" dirty="0">
              <a:latin typeface="Arial Black" panose="020B0A04020102020204" pitchFamily="34" charset="0"/>
              <a:cs typeface="Tahoma" panose="020B0604030504040204" pitchFamily="34" charset="0"/>
            </a:endParaRPr>
          </a:p>
        </p:txBody>
      </p:sp>
      <p:sp>
        <p:nvSpPr>
          <p:cNvPr id="3" name="テキスト ボックス 2"/>
          <p:cNvSpPr txBox="1"/>
          <p:nvPr/>
        </p:nvSpPr>
        <p:spPr>
          <a:xfrm>
            <a:off x="4209603" y="849330"/>
            <a:ext cx="724793" cy="571129"/>
          </a:xfrm>
          <a:prstGeom prst="rect">
            <a:avLst/>
          </a:prstGeom>
          <a:noFill/>
        </p:spPr>
        <p:txBody>
          <a:bodyPr wrap="square" lIns="77925" tIns="38963" rIns="77925" bIns="38963" rtlCol="0">
            <a:spAutoFit/>
          </a:bodyPr>
          <a:lstStyle/>
          <a:p>
            <a:pPr algn="ctr"/>
            <a:r>
              <a:rPr lang="en-US" altLang="ja-JP" sz="3200" b="1" dirty="0">
                <a:solidFill>
                  <a:schemeClr val="bg1"/>
                </a:solidFill>
                <a:latin typeface="Tahoma" panose="020B0604030504040204" pitchFamily="34" charset="0"/>
                <a:cs typeface="Tahoma" panose="020B0604030504040204" pitchFamily="34" charset="0"/>
              </a:rPr>
              <a:t>3</a:t>
            </a:r>
            <a:endParaRPr lang="ja-JP" altLang="en-US" sz="3200" b="1" dirty="0">
              <a:solidFill>
                <a:schemeClr val="bg1"/>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7822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タイトル 1"/>
          <p:cNvSpPr>
            <a:spLocks noGrp="1"/>
          </p:cNvSpPr>
          <p:nvPr>
            <p:ph type="title"/>
          </p:nvPr>
        </p:nvSpPr>
        <p:spPr/>
        <p:txBody>
          <a:bodyPr>
            <a:normAutofit/>
          </a:bodyPr>
          <a:lstStyle/>
          <a:p>
            <a:r>
              <a:rPr lang="en-US" sz="2400" dirty="0" smtClean="0"/>
              <a:t>What </a:t>
            </a:r>
            <a:r>
              <a:rPr lang="en-US" sz="2400" dirty="0"/>
              <a:t>is the standardization roadmap?</a:t>
            </a:r>
          </a:p>
        </p:txBody>
      </p:sp>
      <p:sp>
        <p:nvSpPr>
          <p:cNvPr id="10" name="Freeform 8"/>
          <p:cNvSpPr>
            <a:spLocks/>
          </p:cNvSpPr>
          <p:nvPr/>
        </p:nvSpPr>
        <p:spPr bwMode="auto">
          <a:xfrm>
            <a:off x="828675" y="773113"/>
            <a:ext cx="7859713" cy="3963987"/>
          </a:xfrm>
          <a:custGeom>
            <a:avLst/>
            <a:gdLst>
              <a:gd name="T0" fmla="*/ 4947 w 4951"/>
              <a:gd name="T1" fmla="*/ 2492 h 2497"/>
              <a:gd name="T2" fmla="*/ 4947 w 4951"/>
              <a:gd name="T3" fmla="*/ 2488 h 2497"/>
              <a:gd name="T4" fmla="*/ 9 w 4951"/>
              <a:gd name="T5" fmla="*/ 2488 h 2497"/>
              <a:gd name="T6" fmla="*/ 9 w 4951"/>
              <a:gd name="T7" fmla="*/ 9 h 2497"/>
              <a:gd name="T8" fmla="*/ 4942 w 4951"/>
              <a:gd name="T9" fmla="*/ 9 h 2497"/>
              <a:gd name="T10" fmla="*/ 4942 w 4951"/>
              <a:gd name="T11" fmla="*/ 2492 h 2497"/>
              <a:gd name="T12" fmla="*/ 4947 w 4951"/>
              <a:gd name="T13" fmla="*/ 2492 h 2497"/>
              <a:gd name="T14" fmla="*/ 4947 w 4951"/>
              <a:gd name="T15" fmla="*/ 2488 h 2497"/>
              <a:gd name="T16" fmla="*/ 4947 w 4951"/>
              <a:gd name="T17" fmla="*/ 2492 h 2497"/>
              <a:gd name="T18" fmla="*/ 4951 w 4951"/>
              <a:gd name="T19" fmla="*/ 2492 h 2497"/>
              <a:gd name="T20" fmla="*/ 4951 w 4951"/>
              <a:gd name="T21" fmla="*/ 0 h 2497"/>
              <a:gd name="T22" fmla="*/ 0 w 4951"/>
              <a:gd name="T23" fmla="*/ 0 h 2497"/>
              <a:gd name="T24" fmla="*/ 0 w 4951"/>
              <a:gd name="T25" fmla="*/ 2497 h 2497"/>
              <a:gd name="T26" fmla="*/ 4951 w 4951"/>
              <a:gd name="T27" fmla="*/ 2497 h 2497"/>
              <a:gd name="T28" fmla="*/ 4951 w 4951"/>
              <a:gd name="T29" fmla="*/ 2492 h 2497"/>
              <a:gd name="T30" fmla="*/ 4947 w 4951"/>
              <a:gd name="T31" fmla="*/ 2492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51" h="2497">
                <a:moveTo>
                  <a:pt x="4947" y="2492"/>
                </a:moveTo>
                <a:lnTo>
                  <a:pt x="4947" y="2488"/>
                </a:lnTo>
                <a:lnTo>
                  <a:pt x="9" y="2488"/>
                </a:lnTo>
                <a:lnTo>
                  <a:pt x="9" y="9"/>
                </a:lnTo>
                <a:lnTo>
                  <a:pt x="4942" y="9"/>
                </a:lnTo>
                <a:lnTo>
                  <a:pt x="4942" y="2492"/>
                </a:lnTo>
                <a:lnTo>
                  <a:pt x="4947" y="2492"/>
                </a:lnTo>
                <a:lnTo>
                  <a:pt x="4947" y="2488"/>
                </a:lnTo>
                <a:lnTo>
                  <a:pt x="4947" y="2492"/>
                </a:lnTo>
                <a:lnTo>
                  <a:pt x="4951" y="2492"/>
                </a:lnTo>
                <a:lnTo>
                  <a:pt x="4951" y="0"/>
                </a:lnTo>
                <a:lnTo>
                  <a:pt x="0" y="0"/>
                </a:lnTo>
                <a:lnTo>
                  <a:pt x="0" y="2497"/>
                </a:lnTo>
                <a:lnTo>
                  <a:pt x="4951" y="2497"/>
                </a:lnTo>
                <a:lnTo>
                  <a:pt x="4951" y="2492"/>
                </a:lnTo>
                <a:lnTo>
                  <a:pt x="4947" y="24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 name="AutoShape 3"/>
          <p:cNvSpPr>
            <a:spLocks noChangeAspect="1" noChangeArrowheads="1" noTextEdit="1"/>
          </p:cNvSpPr>
          <p:nvPr/>
        </p:nvSpPr>
        <p:spPr bwMode="auto">
          <a:xfrm>
            <a:off x="831850" y="769938"/>
            <a:ext cx="786447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 name="Rectangle 5"/>
          <p:cNvSpPr>
            <a:spLocks noChangeArrowheads="1"/>
          </p:cNvSpPr>
          <p:nvPr/>
        </p:nvSpPr>
        <p:spPr bwMode="auto">
          <a:xfrm>
            <a:off x="835025" y="781050"/>
            <a:ext cx="7847013" cy="285750"/>
          </a:xfrm>
          <a:prstGeom prst="rect">
            <a:avLst/>
          </a:prstGeom>
          <a:solidFill>
            <a:srgbClr val="1D20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 name="Rectangle 6"/>
          <p:cNvSpPr>
            <a:spLocks noChangeArrowheads="1"/>
          </p:cNvSpPr>
          <p:nvPr/>
        </p:nvSpPr>
        <p:spPr bwMode="auto">
          <a:xfrm>
            <a:off x="835025" y="781050"/>
            <a:ext cx="784701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 name="Freeform 7"/>
          <p:cNvSpPr>
            <a:spLocks/>
          </p:cNvSpPr>
          <p:nvPr/>
        </p:nvSpPr>
        <p:spPr bwMode="auto">
          <a:xfrm>
            <a:off x="828675" y="773113"/>
            <a:ext cx="7859713" cy="3963987"/>
          </a:xfrm>
          <a:custGeom>
            <a:avLst/>
            <a:gdLst>
              <a:gd name="T0" fmla="*/ 4947 w 4951"/>
              <a:gd name="T1" fmla="*/ 2492 h 2497"/>
              <a:gd name="T2" fmla="*/ 4947 w 4951"/>
              <a:gd name="T3" fmla="*/ 2488 h 2497"/>
              <a:gd name="T4" fmla="*/ 9 w 4951"/>
              <a:gd name="T5" fmla="*/ 2488 h 2497"/>
              <a:gd name="T6" fmla="*/ 9 w 4951"/>
              <a:gd name="T7" fmla="*/ 9 h 2497"/>
              <a:gd name="T8" fmla="*/ 4942 w 4951"/>
              <a:gd name="T9" fmla="*/ 9 h 2497"/>
              <a:gd name="T10" fmla="*/ 4942 w 4951"/>
              <a:gd name="T11" fmla="*/ 2492 h 2497"/>
              <a:gd name="T12" fmla="*/ 4947 w 4951"/>
              <a:gd name="T13" fmla="*/ 2492 h 2497"/>
              <a:gd name="T14" fmla="*/ 4947 w 4951"/>
              <a:gd name="T15" fmla="*/ 2488 h 2497"/>
              <a:gd name="T16" fmla="*/ 4947 w 4951"/>
              <a:gd name="T17" fmla="*/ 2492 h 2497"/>
              <a:gd name="T18" fmla="*/ 4951 w 4951"/>
              <a:gd name="T19" fmla="*/ 2492 h 2497"/>
              <a:gd name="T20" fmla="*/ 4951 w 4951"/>
              <a:gd name="T21" fmla="*/ 0 h 2497"/>
              <a:gd name="T22" fmla="*/ 0 w 4951"/>
              <a:gd name="T23" fmla="*/ 0 h 2497"/>
              <a:gd name="T24" fmla="*/ 0 w 4951"/>
              <a:gd name="T25" fmla="*/ 2497 h 2497"/>
              <a:gd name="T26" fmla="*/ 4951 w 4951"/>
              <a:gd name="T27" fmla="*/ 2497 h 2497"/>
              <a:gd name="T28" fmla="*/ 4951 w 4951"/>
              <a:gd name="T29" fmla="*/ 2492 h 2497"/>
              <a:gd name="T30" fmla="*/ 4947 w 4951"/>
              <a:gd name="T31" fmla="*/ 2492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51" h="2497">
                <a:moveTo>
                  <a:pt x="4947" y="2492"/>
                </a:moveTo>
                <a:lnTo>
                  <a:pt x="4947" y="2488"/>
                </a:lnTo>
                <a:lnTo>
                  <a:pt x="9" y="2488"/>
                </a:lnTo>
                <a:lnTo>
                  <a:pt x="9" y="9"/>
                </a:lnTo>
                <a:lnTo>
                  <a:pt x="4942" y="9"/>
                </a:lnTo>
                <a:lnTo>
                  <a:pt x="4942" y="2492"/>
                </a:lnTo>
                <a:lnTo>
                  <a:pt x="4947" y="2492"/>
                </a:lnTo>
                <a:lnTo>
                  <a:pt x="4947" y="2488"/>
                </a:lnTo>
                <a:lnTo>
                  <a:pt x="4947" y="2492"/>
                </a:lnTo>
                <a:lnTo>
                  <a:pt x="4951" y="2492"/>
                </a:lnTo>
                <a:lnTo>
                  <a:pt x="4951" y="0"/>
                </a:lnTo>
                <a:lnTo>
                  <a:pt x="0" y="0"/>
                </a:lnTo>
                <a:lnTo>
                  <a:pt x="0" y="2497"/>
                </a:lnTo>
                <a:lnTo>
                  <a:pt x="4951" y="2497"/>
                </a:lnTo>
                <a:lnTo>
                  <a:pt x="4951" y="2492"/>
                </a:lnTo>
                <a:lnTo>
                  <a:pt x="4947" y="2492"/>
                </a:ln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Freeform 9"/>
          <p:cNvSpPr>
            <a:spLocks/>
          </p:cNvSpPr>
          <p:nvPr/>
        </p:nvSpPr>
        <p:spPr bwMode="auto">
          <a:xfrm>
            <a:off x="8688388" y="781050"/>
            <a:ext cx="11113" cy="3951287"/>
          </a:xfrm>
          <a:custGeom>
            <a:avLst/>
            <a:gdLst>
              <a:gd name="T0" fmla="*/ 7 w 7"/>
              <a:gd name="T1" fmla="*/ 0 h 2489"/>
              <a:gd name="T2" fmla="*/ 3 w 7"/>
              <a:gd name="T3" fmla="*/ 0 h 2489"/>
              <a:gd name="T4" fmla="*/ 3 w 7"/>
              <a:gd name="T5" fmla="*/ 2485 h 2489"/>
              <a:gd name="T6" fmla="*/ 0 w 7"/>
              <a:gd name="T7" fmla="*/ 2485 h 2489"/>
              <a:gd name="T8" fmla="*/ 0 w 7"/>
              <a:gd name="T9" fmla="*/ 2487 h 2489"/>
              <a:gd name="T10" fmla="*/ 0 w 7"/>
              <a:gd name="T11" fmla="*/ 2489 h 2489"/>
              <a:gd name="T12" fmla="*/ 7 w 7"/>
              <a:gd name="T13" fmla="*/ 2489 h 2489"/>
              <a:gd name="T14" fmla="*/ 7 w 7"/>
              <a:gd name="T15" fmla="*/ 0 h 24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489">
                <a:moveTo>
                  <a:pt x="7" y="0"/>
                </a:moveTo>
                <a:lnTo>
                  <a:pt x="3" y="0"/>
                </a:lnTo>
                <a:lnTo>
                  <a:pt x="3" y="2485"/>
                </a:lnTo>
                <a:lnTo>
                  <a:pt x="0" y="2485"/>
                </a:lnTo>
                <a:lnTo>
                  <a:pt x="0" y="2487"/>
                </a:lnTo>
                <a:lnTo>
                  <a:pt x="0" y="2489"/>
                </a:lnTo>
                <a:lnTo>
                  <a:pt x="7" y="2489"/>
                </a:lnTo>
                <a:lnTo>
                  <a:pt x="7" y="0"/>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Freeform 10"/>
          <p:cNvSpPr>
            <a:spLocks/>
          </p:cNvSpPr>
          <p:nvPr/>
        </p:nvSpPr>
        <p:spPr bwMode="auto">
          <a:xfrm>
            <a:off x="8688388" y="781050"/>
            <a:ext cx="11113" cy="3951287"/>
          </a:xfrm>
          <a:custGeom>
            <a:avLst/>
            <a:gdLst>
              <a:gd name="T0" fmla="*/ 7 w 7"/>
              <a:gd name="T1" fmla="*/ 0 h 2489"/>
              <a:gd name="T2" fmla="*/ 3 w 7"/>
              <a:gd name="T3" fmla="*/ 0 h 2489"/>
              <a:gd name="T4" fmla="*/ 3 w 7"/>
              <a:gd name="T5" fmla="*/ 2485 h 2489"/>
              <a:gd name="T6" fmla="*/ 0 w 7"/>
              <a:gd name="T7" fmla="*/ 2485 h 2489"/>
              <a:gd name="T8" fmla="*/ 0 w 7"/>
              <a:gd name="T9" fmla="*/ 2487 h 2489"/>
              <a:gd name="T10" fmla="*/ 0 w 7"/>
              <a:gd name="T11" fmla="*/ 2489 h 2489"/>
              <a:gd name="T12" fmla="*/ 7 w 7"/>
              <a:gd name="T13" fmla="*/ 2489 h 2489"/>
              <a:gd name="T14" fmla="*/ 7 w 7"/>
              <a:gd name="T15" fmla="*/ 0 h 24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489">
                <a:moveTo>
                  <a:pt x="7" y="0"/>
                </a:moveTo>
                <a:lnTo>
                  <a:pt x="3" y="0"/>
                </a:lnTo>
                <a:lnTo>
                  <a:pt x="3" y="2485"/>
                </a:lnTo>
                <a:lnTo>
                  <a:pt x="0" y="2485"/>
                </a:lnTo>
                <a:lnTo>
                  <a:pt x="0" y="2487"/>
                </a:lnTo>
                <a:lnTo>
                  <a:pt x="0" y="2489"/>
                </a:lnTo>
                <a:lnTo>
                  <a:pt x="7" y="2489"/>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Freeform 11"/>
          <p:cNvSpPr>
            <a:spLocks/>
          </p:cNvSpPr>
          <p:nvPr/>
        </p:nvSpPr>
        <p:spPr bwMode="auto">
          <a:xfrm>
            <a:off x="835025" y="4725988"/>
            <a:ext cx="7853363" cy="6350"/>
          </a:xfrm>
          <a:custGeom>
            <a:avLst/>
            <a:gdLst>
              <a:gd name="T0" fmla="*/ 4947 w 4947"/>
              <a:gd name="T1" fmla="*/ 0 h 4"/>
              <a:gd name="T2" fmla="*/ 4943 w 4947"/>
              <a:gd name="T3" fmla="*/ 0 h 4"/>
              <a:gd name="T4" fmla="*/ 4943 w 4947"/>
              <a:gd name="T5" fmla="*/ 2 h 4"/>
              <a:gd name="T6" fmla="*/ 4947 w 4947"/>
              <a:gd name="T7" fmla="*/ 2 h 4"/>
              <a:gd name="T8" fmla="*/ 4943 w 4947"/>
              <a:gd name="T9" fmla="*/ 2 h 4"/>
              <a:gd name="T10" fmla="*/ 4943 w 4947"/>
              <a:gd name="T11" fmla="*/ 0 h 4"/>
              <a:gd name="T12" fmla="*/ 4247 w 4947"/>
              <a:gd name="T13" fmla="*/ 0 h 4"/>
              <a:gd name="T14" fmla="*/ 4247 w 4947"/>
              <a:gd name="T15" fmla="*/ 2 h 4"/>
              <a:gd name="T16" fmla="*/ 4242 w 4947"/>
              <a:gd name="T17" fmla="*/ 2 h 4"/>
              <a:gd name="T18" fmla="*/ 4242 w 4947"/>
              <a:gd name="T19" fmla="*/ 0 h 4"/>
              <a:gd name="T20" fmla="*/ 3539 w 4947"/>
              <a:gd name="T21" fmla="*/ 0 h 4"/>
              <a:gd name="T22" fmla="*/ 3539 w 4947"/>
              <a:gd name="T23" fmla="*/ 2 h 4"/>
              <a:gd name="T24" fmla="*/ 3535 w 4947"/>
              <a:gd name="T25" fmla="*/ 2 h 4"/>
              <a:gd name="T26" fmla="*/ 3535 w 4947"/>
              <a:gd name="T27" fmla="*/ 0 h 4"/>
              <a:gd name="T28" fmla="*/ 2832 w 4947"/>
              <a:gd name="T29" fmla="*/ 0 h 4"/>
              <a:gd name="T30" fmla="*/ 2832 w 4947"/>
              <a:gd name="T31" fmla="*/ 2 h 4"/>
              <a:gd name="T32" fmla="*/ 2828 w 4947"/>
              <a:gd name="T33" fmla="*/ 2 h 4"/>
              <a:gd name="T34" fmla="*/ 2828 w 4947"/>
              <a:gd name="T35" fmla="*/ 0 h 4"/>
              <a:gd name="T36" fmla="*/ 2125 w 4947"/>
              <a:gd name="T37" fmla="*/ 0 h 4"/>
              <a:gd name="T38" fmla="*/ 2125 w 4947"/>
              <a:gd name="T39" fmla="*/ 2 h 4"/>
              <a:gd name="T40" fmla="*/ 2120 w 4947"/>
              <a:gd name="T41" fmla="*/ 2 h 4"/>
              <a:gd name="T42" fmla="*/ 2120 w 4947"/>
              <a:gd name="T43" fmla="*/ 0 h 4"/>
              <a:gd name="T44" fmla="*/ 1417 w 4947"/>
              <a:gd name="T45" fmla="*/ 0 h 4"/>
              <a:gd name="T46" fmla="*/ 1417 w 4947"/>
              <a:gd name="T47" fmla="*/ 2 h 4"/>
              <a:gd name="T48" fmla="*/ 1413 w 4947"/>
              <a:gd name="T49" fmla="*/ 2 h 4"/>
              <a:gd name="T50" fmla="*/ 1413 w 4947"/>
              <a:gd name="T51" fmla="*/ 0 h 4"/>
              <a:gd name="T52" fmla="*/ 710 w 4947"/>
              <a:gd name="T53" fmla="*/ 0 h 4"/>
              <a:gd name="T54" fmla="*/ 710 w 4947"/>
              <a:gd name="T55" fmla="*/ 2 h 4"/>
              <a:gd name="T56" fmla="*/ 705 w 4947"/>
              <a:gd name="T57" fmla="*/ 2 h 4"/>
              <a:gd name="T58" fmla="*/ 705 w 4947"/>
              <a:gd name="T59" fmla="*/ 0 h 4"/>
              <a:gd name="T60" fmla="*/ 2 w 4947"/>
              <a:gd name="T61" fmla="*/ 0 h 4"/>
              <a:gd name="T62" fmla="*/ 2 w 4947"/>
              <a:gd name="T63" fmla="*/ 2 h 4"/>
              <a:gd name="T64" fmla="*/ 0 w 4947"/>
              <a:gd name="T65" fmla="*/ 2 h 4"/>
              <a:gd name="T66" fmla="*/ 0 w 4947"/>
              <a:gd name="T67" fmla="*/ 4 h 4"/>
              <a:gd name="T68" fmla="*/ 4947 w 4947"/>
              <a:gd name="T69" fmla="*/ 4 h 4"/>
              <a:gd name="T70" fmla="*/ 4947 w 4947"/>
              <a:gd name="T71" fmla="*/ 2 h 4"/>
              <a:gd name="T72" fmla="*/ 4947 w 4947"/>
              <a:gd name="T7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47" h="4">
                <a:moveTo>
                  <a:pt x="4947" y="0"/>
                </a:moveTo>
                <a:lnTo>
                  <a:pt x="4943" y="0"/>
                </a:lnTo>
                <a:lnTo>
                  <a:pt x="4943" y="2"/>
                </a:lnTo>
                <a:lnTo>
                  <a:pt x="4947" y="2"/>
                </a:lnTo>
                <a:lnTo>
                  <a:pt x="4943" y="2"/>
                </a:lnTo>
                <a:lnTo>
                  <a:pt x="4943" y="0"/>
                </a:lnTo>
                <a:lnTo>
                  <a:pt x="4247" y="0"/>
                </a:lnTo>
                <a:lnTo>
                  <a:pt x="4247" y="2"/>
                </a:lnTo>
                <a:lnTo>
                  <a:pt x="4242" y="2"/>
                </a:lnTo>
                <a:lnTo>
                  <a:pt x="4242" y="0"/>
                </a:lnTo>
                <a:lnTo>
                  <a:pt x="3539" y="0"/>
                </a:lnTo>
                <a:lnTo>
                  <a:pt x="3539" y="2"/>
                </a:lnTo>
                <a:lnTo>
                  <a:pt x="3535" y="2"/>
                </a:lnTo>
                <a:lnTo>
                  <a:pt x="3535" y="0"/>
                </a:lnTo>
                <a:lnTo>
                  <a:pt x="2832" y="0"/>
                </a:lnTo>
                <a:lnTo>
                  <a:pt x="2832" y="2"/>
                </a:lnTo>
                <a:lnTo>
                  <a:pt x="2828" y="2"/>
                </a:lnTo>
                <a:lnTo>
                  <a:pt x="2828" y="0"/>
                </a:lnTo>
                <a:lnTo>
                  <a:pt x="2125" y="0"/>
                </a:lnTo>
                <a:lnTo>
                  <a:pt x="2125" y="2"/>
                </a:lnTo>
                <a:lnTo>
                  <a:pt x="2120" y="2"/>
                </a:lnTo>
                <a:lnTo>
                  <a:pt x="2120" y="0"/>
                </a:lnTo>
                <a:lnTo>
                  <a:pt x="1417" y="0"/>
                </a:lnTo>
                <a:lnTo>
                  <a:pt x="1417" y="2"/>
                </a:lnTo>
                <a:lnTo>
                  <a:pt x="1413" y="2"/>
                </a:lnTo>
                <a:lnTo>
                  <a:pt x="1413" y="0"/>
                </a:lnTo>
                <a:lnTo>
                  <a:pt x="710" y="0"/>
                </a:lnTo>
                <a:lnTo>
                  <a:pt x="710" y="2"/>
                </a:lnTo>
                <a:lnTo>
                  <a:pt x="705" y="2"/>
                </a:lnTo>
                <a:lnTo>
                  <a:pt x="705" y="0"/>
                </a:lnTo>
                <a:lnTo>
                  <a:pt x="2" y="0"/>
                </a:lnTo>
                <a:lnTo>
                  <a:pt x="2" y="2"/>
                </a:lnTo>
                <a:lnTo>
                  <a:pt x="0" y="2"/>
                </a:lnTo>
                <a:lnTo>
                  <a:pt x="0" y="4"/>
                </a:lnTo>
                <a:lnTo>
                  <a:pt x="4947" y="4"/>
                </a:lnTo>
                <a:lnTo>
                  <a:pt x="4947" y="2"/>
                </a:lnTo>
                <a:lnTo>
                  <a:pt x="4947" y="0"/>
                </a:ln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 name="Freeform 12"/>
          <p:cNvSpPr>
            <a:spLocks/>
          </p:cNvSpPr>
          <p:nvPr/>
        </p:nvSpPr>
        <p:spPr bwMode="auto">
          <a:xfrm>
            <a:off x="835025" y="4725988"/>
            <a:ext cx="7853363" cy="6350"/>
          </a:xfrm>
          <a:custGeom>
            <a:avLst/>
            <a:gdLst>
              <a:gd name="T0" fmla="*/ 4947 w 4947"/>
              <a:gd name="T1" fmla="*/ 0 h 4"/>
              <a:gd name="T2" fmla="*/ 4943 w 4947"/>
              <a:gd name="T3" fmla="*/ 0 h 4"/>
              <a:gd name="T4" fmla="*/ 4943 w 4947"/>
              <a:gd name="T5" fmla="*/ 2 h 4"/>
              <a:gd name="T6" fmla="*/ 4947 w 4947"/>
              <a:gd name="T7" fmla="*/ 2 h 4"/>
              <a:gd name="T8" fmla="*/ 4943 w 4947"/>
              <a:gd name="T9" fmla="*/ 2 h 4"/>
              <a:gd name="T10" fmla="*/ 4943 w 4947"/>
              <a:gd name="T11" fmla="*/ 0 h 4"/>
              <a:gd name="T12" fmla="*/ 4247 w 4947"/>
              <a:gd name="T13" fmla="*/ 0 h 4"/>
              <a:gd name="T14" fmla="*/ 4247 w 4947"/>
              <a:gd name="T15" fmla="*/ 2 h 4"/>
              <a:gd name="T16" fmla="*/ 4242 w 4947"/>
              <a:gd name="T17" fmla="*/ 2 h 4"/>
              <a:gd name="T18" fmla="*/ 4242 w 4947"/>
              <a:gd name="T19" fmla="*/ 0 h 4"/>
              <a:gd name="T20" fmla="*/ 3539 w 4947"/>
              <a:gd name="T21" fmla="*/ 0 h 4"/>
              <a:gd name="T22" fmla="*/ 3539 w 4947"/>
              <a:gd name="T23" fmla="*/ 2 h 4"/>
              <a:gd name="T24" fmla="*/ 3535 w 4947"/>
              <a:gd name="T25" fmla="*/ 2 h 4"/>
              <a:gd name="T26" fmla="*/ 3535 w 4947"/>
              <a:gd name="T27" fmla="*/ 0 h 4"/>
              <a:gd name="T28" fmla="*/ 2832 w 4947"/>
              <a:gd name="T29" fmla="*/ 0 h 4"/>
              <a:gd name="T30" fmla="*/ 2832 w 4947"/>
              <a:gd name="T31" fmla="*/ 2 h 4"/>
              <a:gd name="T32" fmla="*/ 2828 w 4947"/>
              <a:gd name="T33" fmla="*/ 2 h 4"/>
              <a:gd name="T34" fmla="*/ 2828 w 4947"/>
              <a:gd name="T35" fmla="*/ 0 h 4"/>
              <a:gd name="T36" fmla="*/ 2125 w 4947"/>
              <a:gd name="T37" fmla="*/ 0 h 4"/>
              <a:gd name="T38" fmla="*/ 2125 w 4947"/>
              <a:gd name="T39" fmla="*/ 2 h 4"/>
              <a:gd name="T40" fmla="*/ 2120 w 4947"/>
              <a:gd name="T41" fmla="*/ 2 h 4"/>
              <a:gd name="T42" fmla="*/ 2120 w 4947"/>
              <a:gd name="T43" fmla="*/ 0 h 4"/>
              <a:gd name="T44" fmla="*/ 1417 w 4947"/>
              <a:gd name="T45" fmla="*/ 0 h 4"/>
              <a:gd name="T46" fmla="*/ 1417 w 4947"/>
              <a:gd name="T47" fmla="*/ 2 h 4"/>
              <a:gd name="T48" fmla="*/ 1413 w 4947"/>
              <a:gd name="T49" fmla="*/ 2 h 4"/>
              <a:gd name="T50" fmla="*/ 1413 w 4947"/>
              <a:gd name="T51" fmla="*/ 0 h 4"/>
              <a:gd name="T52" fmla="*/ 710 w 4947"/>
              <a:gd name="T53" fmla="*/ 0 h 4"/>
              <a:gd name="T54" fmla="*/ 710 w 4947"/>
              <a:gd name="T55" fmla="*/ 2 h 4"/>
              <a:gd name="T56" fmla="*/ 705 w 4947"/>
              <a:gd name="T57" fmla="*/ 2 h 4"/>
              <a:gd name="T58" fmla="*/ 705 w 4947"/>
              <a:gd name="T59" fmla="*/ 0 h 4"/>
              <a:gd name="T60" fmla="*/ 2 w 4947"/>
              <a:gd name="T61" fmla="*/ 0 h 4"/>
              <a:gd name="T62" fmla="*/ 2 w 4947"/>
              <a:gd name="T63" fmla="*/ 2 h 4"/>
              <a:gd name="T64" fmla="*/ 0 w 4947"/>
              <a:gd name="T65" fmla="*/ 2 h 4"/>
              <a:gd name="T66" fmla="*/ 0 w 4947"/>
              <a:gd name="T67" fmla="*/ 4 h 4"/>
              <a:gd name="T68" fmla="*/ 4947 w 4947"/>
              <a:gd name="T69" fmla="*/ 4 h 4"/>
              <a:gd name="T70" fmla="*/ 4947 w 4947"/>
              <a:gd name="T71" fmla="*/ 2 h 4"/>
              <a:gd name="T72" fmla="*/ 4947 w 4947"/>
              <a:gd name="T7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47" h="4">
                <a:moveTo>
                  <a:pt x="4947" y="0"/>
                </a:moveTo>
                <a:lnTo>
                  <a:pt x="4943" y="0"/>
                </a:lnTo>
                <a:lnTo>
                  <a:pt x="4943" y="2"/>
                </a:lnTo>
                <a:lnTo>
                  <a:pt x="4947" y="2"/>
                </a:lnTo>
                <a:lnTo>
                  <a:pt x="4943" y="2"/>
                </a:lnTo>
                <a:lnTo>
                  <a:pt x="4943" y="0"/>
                </a:lnTo>
                <a:lnTo>
                  <a:pt x="4247" y="0"/>
                </a:lnTo>
                <a:lnTo>
                  <a:pt x="4247" y="2"/>
                </a:lnTo>
                <a:lnTo>
                  <a:pt x="4242" y="2"/>
                </a:lnTo>
                <a:lnTo>
                  <a:pt x="4242" y="0"/>
                </a:lnTo>
                <a:lnTo>
                  <a:pt x="3539" y="0"/>
                </a:lnTo>
                <a:lnTo>
                  <a:pt x="3539" y="2"/>
                </a:lnTo>
                <a:lnTo>
                  <a:pt x="3535" y="2"/>
                </a:lnTo>
                <a:lnTo>
                  <a:pt x="3535" y="0"/>
                </a:lnTo>
                <a:lnTo>
                  <a:pt x="2832" y="0"/>
                </a:lnTo>
                <a:lnTo>
                  <a:pt x="2832" y="2"/>
                </a:lnTo>
                <a:lnTo>
                  <a:pt x="2828" y="2"/>
                </a:lnTo>
                <a:lnTo>
                  <a:pt x="2828" y="0"/>
                </a:lnTo>
                <a:lnTo>
                  <a:pt x="2125" y="0"/>
                </a:lnTo>
                <a:lnTo>
                  <a:pt x="2125" y="2"/>
                </a:lnTo>
                <a:lnTo>
                  <a:pt x="2120" y="2"/>
                </a:lnTo>
                <a:lnTo>
                  <a:pt x="2120" y="0"/>
                </a:lnTo>
                <a:lnTo>
                  <a:pt x="1417" y="0"/>
                </a:lnTo>
                <a:lnTo>
                  <a:pt x="1417" y="2"/>
                </a:lnTo>
                <a:lnTo>
                  <a:pt x="1413" y="2"/>
                </a:lnTo>
                <a:lnTo>
                  <a:pt x="1413" y="0"/>
                </a:lnTo>
                <a:lnTo>
                  <a:pt x="710" y="0"/>
                </a:lnTo>
                <a:lnTo>
                  <a:pt x="710" y="2"/>
                </a:lnTo>
                <a:lnTo>
                  <a:pt x="705" y="2"/>
                </a:lnTo>
                <a:lnTo>
                  <a:pt x="705" y="0"/>
                </a:lnTo>
                <a:lnTo>
                  <a:pt x="2" y="0"/>
                </a:lnTo>
                <a:lnTo>
                  <a:pt x="2" y="2"/>
                </a:lnTo>
                <a:lnTo>
                  <a:pt x="0" y="2"/>
                </a:lnTo>
                <a:lnTo>
                  <a:pt x="0" y="4"/>
                </a:lnTo>
                <a:lnTo>
                  <a:pt x="4947" y="4"/>
                </a:lnTo>
                <a:lnTo>
                  <a:pt x="4947" y="2"/>
                </a:lnTo>
                <a:lnTo>
                  <a:pt x="49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 name="Rectangle 13"/>
          <p:cNvSpPr>
            <a:spLocks noChangeArrowheads="1"/>
          </p:cNvSpPr>
          <p:nvPr/>
        </p:nvSpPr>
        <p:spPr bwMode="auto">
          <a:xfrm>
            <a:off x="831850" y="781050"/>
            <a:ext cx="6350" cy="3948112"/>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 name="Rectangle 14"/>
          <p:cNvSpPr>
            <a:spLocks noChangeArrowheads="1"/>
          </p:cNvSpPr>
          <p:nvPr/>
        </p:nvSpPr>
        <p:spPr bwMode="auto">
          <a:xfrm>
            <a:off x="831850" y="781050"/>
            <a:ext cx="6350" cy="394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 name="Rectangle 15"/>
          <p:cNvSpPr>
            <a:spLocks noChangeArrowheads="1"/>
          </p:cNvSpPr>
          <p:nvPr/>
        </p:nvSpPr>
        <p:spPr bwMode="auto">
          <a:xfrm>
            <a:off x="1954213" y="1066800"/>
            <a:ext cx="7938" cy="3662362"/>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Rectangle 16"/>
          <p:cNvSpPr>
            <a:spLocks noChangeArrowheads="1"/>
          </p:cNvSpPr>
          <p:nvPr/>
        </p:nvSpPr>
        <p:spPr bwMode="auto">
          <a:xfrm>
            <a:off x="1954213" y="1066800"/>
            <a:ext cx="7938"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Rectangle 17"/>
          <p:cNvSpPr>
            <a:spLocks noChangeArrowheads="1"/>
          </p:cNvSpPr>
          <p:nvPr/>
        </p:nvSpPr>
        <p:spPr bwMode="auto">
          <a:xfrm>
            <a:off x="1954213" y="781050"/>
            <a:ext cx="7938" cy="285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Rectangle 18"/>
          <p:cNvSpPr>
            <a:spLocks noChangeArrowheads="1"/>
          </p:cNvSpPr>
          <p:nvPr/>
        </p:nvSpPr>
        <p:spPr bwMode="auto">
          <a:xfrm>
            <a:off x="1954213" y="781050"/>
            <a:ext cx="793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Rectangle 19"/>
          <p:cNvSpPr>
            <a:spLocks noChangeArrowheads="1"/>
          </p:cNvSpPr>
          <p:nvPr/>
        </p:nvSpPr>
        <p:spPr bwMode="auto">
          <a:xfrm>
            <a:off x="3078163" y="1066800"/>
            <a:ext cx="6350" cy="3662362"/>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Rectangle 20"/>
          <p:cNvSpPr>
            <a:spLocks noChangeArrowheads="1"/>
          </p:cNvSpPr>
          <p:nvPr/>
        </p:nvSpPr>
        <p:spPr bwMode="auto">
          <a:xfrm>
            <a:off x="3078163" y="1066800"/>
            <a:ext cx="6350"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Rectangle 21"/>
          <p:cNvSpPr>
            <a:spLocks noChangeArrowheads="1"/>
          </p:cNvSpPr>
          <p:nvPr/>
        </p:nvSpPr>
        <p:spPr bwMode="auto">
          <a:xfrm>
            <a:off x="3078163" y="781050"/>
            <a:ext cx="6350" cy="285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Rectangle 22"/>
          <p:cNvSpPr>
            <a:spLocks noChangeArrowheads="1"/>
          </p:cNvSpPr>
          <p:nvPr/>
        </p:nvSpPr>
        <p:spPr bwMode="auto">
          <a:xfrm>
            <a:off x="3078163" y="781050"/>
            <a:ext cx="635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Rectangle 23"/>
          <p:cNvSpPr>
            <a:spLocks noChangeArrowheads="1"/>
          </p:cNvSpPr>
          <p:nvPr/>
        </p:nvSpPr>
        <p:spPr bwMode="auto">
          <a:xfrm>
            <a:off x="4200525" y="1066800"/>
            <a:ext cx="7938" cy="3662362"/>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Rectangle 24"/>
          <p:cNvSpPr>
            <a:spLocks noChangeArrowheads="1"/>
          </p:cNvSpPr>
          <p:nvPr/>
        </p:nvSpPr>
        <p:spPr bwMode="auto">
          <a:xfrm>
            <a:off x="4200525" y="1066800"/>
            <a:ext cx="7938"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Rectangle 25"/>
          <p:cNvSpPr>
            <a:spLocks noChangeArrowheads="1"/>
          </p:cNvSpPr>
          <p:nvPr/>
        </p:nvSpPr>
        <p:spPr bwMode="auto">
          <a:xfrm>
            <a:off x="4200525" y="781050"/>
            <a:ext cx="7938" cy="285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Rectangle 26"/>
          <p:cNvSpPr>
            <a:spLocks noChangeArrowheads="1"/>
          </p:cNvSpPr>
          <p:nvPr/>
        </p:nvSpPr>
        <p:spPr bwMode="auto">
          <a:xfrm>
            <a:off x="4200525" y="781050"/>
            <a:ext cx="793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Rectangle 27"/>
          <p:cNvSpPr>
            <a:spLocks noChangeArrowheads="1"/>
          </p:cNvSpPr>
          <p:nvPr/>
        </p:nvSpPr>
        <p:spPr bwMode="auto">
          <a:xfrm>
            <a:off x="5324475" y="1066800"/>
            <a:ext cx="6350" cy="3662362"/>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Rectangle 28"/>
          <p:cNvSpPr>
            <a:spLocks noChangeArrowheads="1"/>
          </p:cNvSpPr>
          <p:nvPr/>
        </p:nvSpPr>
        <p:spPr bwMode="auto">
          <a:xfrm>
            <a:off x="5324475" y="1066800"/>
            <a:ext cx="6350"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Rectangle 29"/>
          <p:cNvSpPr>
            <a:spLocks noChangeArrowheads="1"/>
          </p:cNvSpPr>
          <p:nvPr/>
        </p:nvSpPr>
        <p:spPr bwMode="auto">
          <a:xfrm>
            <a:off x="5324475" y="781050"/>
            <a:ext cx="6350" cy="285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5" name="Rectangle 30"/>
          <p:cNvSpPr>
            <a:spLocks noChangeArrowheads="1"/>
          </p:cNvSpPr>
          <p:nvPr/>
        </p:nvSpPr>
        <p:spPr bwMode="auto">
          <a:xfrm>
            <a:off x="5324475" y="781050"/>
            <a:ext cx="635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7" name="Rectangle 31"/>
          <p:cNvSpPr>
            <a:spLocks noChangeArrowheads="1"/>
          </p:cNvSpPr>
          <p:nvPr/>
        </p:nvSpPr>
        <p:spPr bwMode="auto">
          <a:xfrm>
            <a:off x="6446838" y="1066800"/>
            <a:ext cx="6350" cy="3662362"/>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9" name="Rectangle 32"/>
          <p:cNvSpPr>
            <a:spLocks noChangeArrowheads="1"/>
          </p:cNvSpPr>
          <p:nvPr/>
        </p:nvSpPr>
        <p:spPr bwMode="auto">
          <a:xfrm>
            <a:off x="6446838" y="1066800"/>
            <a:ext cx="6350"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2" name="Rectangle 33"/>
          <p:cNvSpPr>
            <a:spLocks noChangeArrowheads="1"/>
          </p:cNvSpPr>
          <p:nvPr/>
        </p:nvSpPr>
        <p:spPr bwMode="auto">
          <a:xfrm>
            <a:off x="6446838" y="781050"/>
            <a:ext cx="6350" cy="285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4" name="Rectangle 34"/>
          <p:cNvSpPr>
            <a:spLocks noChangeArrowheads="1"/>
          </p:cNvSpPr>
          <p:nvPr/>
        </p:nvSpPr>
        <p:spPr bwMode="auto">
          <a:xfrm>
            <a:off x="6446838" y="781050"/>
            <a:ext cx="635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5" name="Rectangle 35"/>
          <p:cNvSpPr>
            <a:spLocks noChangeArrowheads="1"/>
          </p:cNvSpPr>
          <p:nvPr/>
        </p:nvSpPr>
        <p:spPr bwMode="auto">
          <a:xfrm>
            <a:off x="7569200" y="1066800"/>
            <a:ext cx="7938" cy="3662362"/>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6" name="Rectangle 36"/>
          <p:cNvSpPr>
            <a:spLocks noChangeArrowheads="1"/>
          </p:cNvSpPr>
          <p:nvPr/>
        </p:nvSpPr>
        <p:spPr bwMode="auto">
          <a:xfrm>
            <a:off x="7569200" y="1066800"/>
            <a:ext cx="7938"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7" name="Rectangle 37"/>
          <p:cNvSpPr>
            <a:spLocks noChangeArrowheads="1"/>
          </p:cNvSpPr>
          <p:nvPr/>
        </p:nvSpPr>
        <p:spPr bwMode="auto">
          <a:xfrm>
            <a:off x="7569200" y="781050"/>
            <a:ext cx="7938" cy="285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8" name="Rectangle 38"/>
          <p:cNvSpPr>
            <a:spLocks noChangeArrowheads="1"/>
          </p:cNvSpPr>
          <p:nvPr/>
        </p:nvSpPr>
        <p:spPr bwMode="auto">
          <a:xfrm>
            <a:off x="7569200" y="781050"/>
            <a:ext cx="793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9" name="Rectangle 39"/>
          <p:cNvSpPr>
            <a:spLocks noChangeArrowheads="1"/>
          </p:cNvSpPr>
          <p:nvPr/>
        </p:nvSpPr>
        <p:spPr bwMode="auto">
          <a:xfrm>
            <a:off x="835025" y="3459163"/>
            <a:ext cx="7847013" cy="7937"/>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0" name="Freeform 40"/>
          <p:cNvSpPr>
            <a:spLocks/>
          </p:cNvSpPr>
          <p:nvPr/>
        </p:nvSpPr>
        <p:spPr bwMode="auto">
          <a:xfrm>
            <a:off x="835025" y="3459163"/>
            <a:ext cx="7847013" cy="7937"/>
          </a:xfrm>
          <a:custGeom>
            <a:avLst/>
            <a:gdLst>
              <a:gd name="T0" fmla="*/ 0 w 4943"/>
              <a:gd name="T1" fmla="*/ 5 h 5"/>
              <a:gd name="T2" fmla="*/ 4943 w 4943"/>
              <a:gd name="T3" fmla="*/ 5 h 5"/>
              <a:gd name="T4" fmla="*/ 4943 w 4943"/>
              <a:gd name="T5" fmla="*/ 0 h 5"/>
              <a:gd name="T6" fmla="*/ 0 w 4943"/>
              <a:gd name="T7" fmla="*/ 0 h 5"/>
            </a:gdLst>
            <a:ahLst/>
            <a:cxnLst>
              <a:cxn ang="0">
                <a:pos x="T0" y="T1"/>
              </a:cxn>
              <a:cxn ang="0">
                <a:pos x="T2" y="T3"/>
              </a:cxn>
              <a:cxn ang="0">
                <a:pos x="T4" y="T5"/>
              </a:cxn>
              <a:cxn ang="0">
                <a:pos x="T6" y="T7"/>
              </a:cxn>
            </a:cxnLst>
            <a:rect l="0" t="0" r="r" b="b"/>
            <a:pathLst>
              <a:path w="4943" h="5">
                <a:moveTo>
                  <a:pt x="0" y="5"/>
                </a:moveTo>
                <a:lnTo>
                  <a:pt x="4943" y="5"/>
                </a:lnTo>
                <a:lnTo>
                  <a:pt x="494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1" name="Rectangle 41"/>
          <p:cNvSpPr>
            <a:spLocks noChangeArrowheads="1"/>
          </p:cNvSpPr>
          <p:nvPr/>
        </p:nvSpPr>
        <p:spPr bwMode="auto">
          <a:xfrm>
            <a:off x="835025" y="3079750"/>
            <a:ext cx="7847013" cy="7937"/>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2" name="Freeform 42"/>
          <p:cNvSpPr>
            <a:spLocks/>
          </p:cNvSpPr>
          <p:nvPr/>
        </p:nvSpPr>
        <p:spPr bwMode="auto">
          <a:xfrm>
            <a:off x="835025" y="3079750"/>
            <a:ext cx="7847013" cy="7937"/>
          </a:xfrm>
          <a:custGeom>
            <a:avLst/>
            <a:gdLst>
              <a:gd name="T0" fmla="*/ 0 w 4943"/>
              <a:gd name="T1" fmla="*/ 5 h 5"/>
              <a:gd name="T2" fmla="*/ 4943 w 4943"/>
              <a:gd name="T3" fmla="*/ 5 h 5"/>
              <a:gd name="T4" fmla="*/ 4943 w 4943"/>
              <a:gd name="T5" fmla="*/ 0 h 5"/>
              <a:gd name="T6" fmla="*/ 0 w 4943"/>
              <a:gd name="T7" fmla="*/ 0 h 5"/>
            </a:gdLst>
            <a:ahLst/>
            <a:cxnLst>
              <a:cxn ang="0">
                <a:pos x="T0" y="T1"/>
              </a:cxn>
              <a:cxn ang="0">
                <a:pos x="T2" y="T3"/>
              </a:cxn>
              <a:cxn ang="0">
                <a:pos x="T4" y="T5"/>
              </a:cxn>
              <a:cxn ang="0">
                <a:pos x="T6" y="T7"/>
              </a:cxn>
            </a:cxnLst>
            <a:rect l="0" t="0" r="r" b="b"/>
            <a:pathLst>
              <a:path w="4943" h="5">
                <a:moveTo>
                  <a:pt x="0" y="5"/>
                </a:moveTo>
                <a:lnTo>
                  <a:pt x="4943" y="5"/>
                </a:lnTo>
                <a:lnTo>
                  <a:pt x="494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3" name="Rectangle 43"/>
          <p:cNvSpPr>
            <a:spLocks noChangeArrowheads="1"/>
          </p:cNvSpPr>
          <p:nvPr/>
        </p:nvSpPr>
        <p:spPr bwMode="auto">
          <a:xfrm>
            <a:off x="835025" y="2765425"/>
            <a:ext cx="7847013" cy="7937"/>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4" name="Freeform 44"/>
          <p:cNvSpPr>
            <a:spLocks/>
          </p:cNvSpPr>
          <p:nvPr/>
        </p:nvSpPr>
        <p:spPr bwMode="auto">
          <a:xfrm>
            <a:off x="835025" y="2765425"/>
            <a:ext cx="7847013" cy="7937"/>
          </a:xfrm>
          <a:custGeom>
            <a:avLst/>
            <a:gdLst>
              <a:gd name="T0" fmla="*/ 0 w 4943"/>
              <a:gd name="T1" fmla="*/ 5 h 5"/>
              <a:gd name="T2" fmla="*/ 4943 w 4943"/>
              <a:gd name="T3" fmla="*/ 5 h 5"/>
              <a:gd name="T4" fmla="*/ 4943 w 4943"/>
              <a:gd name="T5" fmla="*/ 0 h 5"/>
              <a:gd name="T6" fmla="*/ 0 w 4943"/>
              <a:gd name="T7" fmla="*/ 0 h 5"/>
            </a:gdLst>
            <a:ahLst/>
            <a:cxnLst>
              <a:cxn ang="0">
                <a:pos x="T0" y="T1"/>
              </a:cxn>
              <a:cxn ang="0">
                <a:pos x="T2" y="T3"/>
              </a:cxn>
              <a:cxn ang="0">
                <a:pos x="T4" y="T5"/>
              </a:cxn>
              <a:cxn ang="0">
                <a:pos x="T6" y="T7"/>
              </a:cxn>
            </a:cxnLst>
            <a:rect l="0" t="0" r="r" b="b"/>
            <a:pathLst>
              <a:path w="4943" h="5">
                <a:moveTo>
                  <a:pt x="0" y="5"/>
                </a:moveTo>
                <a:lnTo>
                  <a:pt x="4943" y="5"/>
                </a:lnTo>
                <a:lnTo>
                  <a:pt x="494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7" name="Freeform 47"/>
          <p:cNvSpPr>
            <a:spLocks noEditPoints="1"/>
          </p:cNvSpPr>
          <p:nvPr/>
        </p:nvSpPr>
        <p:spPr bwMode="auto">
          <a:xfrm>
            <a:off x="842963" y="1066800"/>
            <a:ext cx="7831138" cy="3175"/>
          </a:xfrm>
          <a:custGeom>
            <a:avLst/>
            <a:gdLst>
              <a:gd name="T0" fmla="*/ 700 w 4933"/>
              <a:gd name="T1" fmla="*/ 0 h 2"/>
              <a:gd name="T2" fmla="*/ 0 w 4933"/>
              <a:gd name="T3" fmla="*/ 0 h 2"/>
              <a:gd name="T4" fmla="*/ 0 w 4933"/>
              <a:gd name="T5" fmla="*/ 2 h 2"/>
              <a:gd name="T6" fmla="*/ 700 w 4933"/>
              <a:gd name="T7" fmla="*/ 2 h 2"/>
              <a:gd name="T8" fmla="*/ 700 w 4933"/>
              <a:gd name="T9" fmla="*/ 0 h 2"/>
              <a:gd name="T10" fmla="*/ 1408 w 4933"/>
              <a:gd name="T11" fmla="*/ 0 h 2"/>
              <a:gd name="T12" fmla="*/ 705 w 4933"/>
              <a:gd name="T13" fmla="*/ 0 h 2"/>
              <a:gd name="T14" fmla="*/ 705 w 4933"/>
              <a:gd name="T15" fmla="*/ 2 h 2"/>
              <a:gd name="T16" fmla="*/ 1408 w 4933"/>
              <a:gd name="T17" fmla="*/ 2 h 2"/>
              <a:gd name="T18" fmla="*/ 1408 w 4933"/>
              <a:gd name="T19" fmla="*/ 0 h 2"/>
              <a:gd name="T20" fmla="*/ 2115 w 4933"/>
              <a:gd name="T21" fmla="*/ 0 h 2"/>
              <a:gd name="T22" fmla="*/ 1412 w 4933"/>
              <a:gd name="T23" fmla="*/ 0 h 2"/>
              <a:gd name="T24" fmla="*/ 1412 w 4933"/>
              <a:gd name="T25" fmla="*/ 2 h 2"/>
              <a:gd name="T26" fmla="*/ 2115 w 4933"/>
              <a:gd name="T27" fmla="*/ 2 h 2"/>
              <a:gd name="T28" fmla="*/ 2115 w 4933"/>
              <a:gd name="T29" fmla="*/ 0 h 2"/>
              <a:gd name="T30" fmla="*/ 2823 w 4933"/>
              <a:gd name="T31" fmla="*/ 0 h 2"/>
              <a:gd name="T32" fmla="*/ 2120 w 4933"/>
              <a:gd name="T33" fmla="*/ 0 h 2"/>
              <a:gd name="T34" fmla="*/ 2120 w 4933"/>
              <a:gd name="T35" fmla="*/ 2 h 2"/>
              <a:gd name="T36" fmla="*/ 2823 w 4933"/>
              <a:gd name="T37" fmla="*/ 2 h 2"/>
              <a:gd name="T38" fmla="*/ 2823 w 4933"/>
              <a:gd name="T39" fmla="*/ 0 h 2"/>
              <a:gd name="T40" fmla="*/ 3530 w 4933"/>
              <a:gd name="T41" fmla="*/ 0 h 2"/>
              <a:gd name="T42" fmla="*/ 2827 w 4933"/>
              <a:gd name="T43" fmla="*/ 0 h 2"/>
              <a:gd name="T44" fmla="*/ 2827 w 4933"/>
              <a:gd name="T45" fmla="*/ 2 h 2"/>
              <a:gd name="T46" fmla="*/ 3530 w 4933"/>
              <a:gd name="T47" fmla="*/ 2 h 2"/>
              <a:gd name="T48" fmla="*/ 3530 w 4933"/>
              <a:gd name="T49" fmla="*/ 0 h 2"/>
              <a:gd name="T50" fmla="*/ 4237 w 4933"/>
              <a:gd name="T51" fmla="*/ 0 h 2"/>
              <a:gd name="T52" fmla="*/ 3534 w 4933"/>
              <a:gd name="T53" fmla="*/ 0 h 2"/>
              <a:gd name="T54" fmla="*/ 3534 w 4933"/>
              <a:gd name="T55" fmla="*/ 2 h 2"/>
              <a:gd name="T56" fmla="*/ 4237 w 4933"/>
              <a:gd name="T57" fmla="*/ 2 h 2"/>
              <a:gd name="T58" fmla="*/ 4237 w 4933"/>
              <a:gd name="T59" fmla="*/ 0 h 2"/>
              <a:gd name="T60" fmla="*/ 4933 w 4933"/>
              <a:gd name="T61" fmla="*/ 0 h 2"/>
              <a:gd name="T62" fmla="*/ 4242 w 4933"/>
              <a:gd name="T63" fmla="*/ 0 h 2"/>
              <a:gd name="T64" fmla="*/ 4242 w 4933"/>
              <a:gd name="T65" fmla="*/ 2 h 2"/>
              <a:gd name="T66" fmla="*/ 4933 w 4933"/>
              <a:gd name="T67" fmla="*/ 2 h 2"/>
              <a:gd name="T68" fmla="*/ 4933 w 4933"/>
              <a:gd name="T6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33" h="2">
                <a:moveTo>
                  <a:pt x="700" y="0"/>
                </a:moveTo>
                <a:lnTo>
                  <a:pt x="0" y="0"/>
                </a:lnTo>
                <a:lnTo>
                  <a:pt x="0" y="2"/>
                </a:lnTo>
                <a:lnTo>
                  <a:pt x="700" y="2"/>
                </a:lnTo>
                <a:lnTo>
                  <a:pt x="700" y="0"/>
                </a:lnTo>
                <a:close/>
                <a:moveTo>
                  <a:pt x="1408" y="0"/>
                </a:moveTo>
                <a:lnTo>
                  <a:pt x="705" y="0"/>
                </a:lnTo>
                <a:lnTo>
                  <a:pt x="705" y="2"/>
                </a:lnTo>
                <a:lnTo>
                  <a:pt x="1408" y="2"/>
                </a:lnTo>
                <a:lnTo>
                  <a:pt x="1408" y="0"/>
                </a:lnTo>
                <a:close/>
                <a:moveTo>
                  <a:pt x="2115" y="0"/>
                </a:moveTo>
                <a:lnTo>
                  <a:pt x="1412" y="0"/>
                </a:lnTo>
                <a:lnTo>
                  <a:pt x="1412" y="2"/>
                </a:lnTo>
                <a:lnTo>
                  <a:pt x="2115" y="2"/>
                </a:lnTo>
                <a:lnTo>
                  <a:pt x="2115" y="0"/>
                </a:lnTo>
                <a:close/>
                <a:moveTo>
                  <a:pt x="2823" y="0"/>
                </a:moveTo>
                <a:lnTo>
                  <a:pt x="2120" y="0"/>
                </a:lnTo>
                <a:lnTo>
                  <a:pt x="2120" y="2"/>
                </a:lnTo>
                <a:lnTo>
                  <a:pt x="2823" y="2"/>
                </a:lnTo>
                <a:lnTo>
                  <a:pt x="2823" y="0"/>
                </a:lnTo>
                <a:close/>
                <a:moveTo>
                  <a:pt x="3530" y="0"/>
                </a:moveTo>
                <a:lnTo>
                  <a:pt x="2827" y="0"/>
                </a:lnTo>
                <a:lnTo>
                  <a:pt x="2827" y="2"/>
                </a:lnTo>
                <a:lnTo>
                  <a:pt x="3530" y="2"/>
                </a:lnTo>
                <a:lnTo>
                  <a:pt x="3530" y="0"/>
                </a:lnTo>
                <a:close/>
                <a:moveTo>
                  <a:pt x="4237" y="0"/>
                </a:moveTo>
                <a:lnTo>
                  <a:pt x="3534" y="0"/>
                </a:lnTo>
                <a:lnTo>
                  <a:pt x="3534" y="2"/>
                </a:lnTo>
                <a:lnTo>
                  <a:pt x="4237" y="2"/>
                </a:lnTo>
                <a:lnTo>
                  <a:pt x="4237" y="0"/>
                </a:lnTo>
                <a:close/>
                <a:moveTo>
                  <a:pt x="4933" y="0"/>
                </a:moveTo>
                <a:lnTo>
                  <a:pt x="4242" y="0"/>
                </a:lnTo>
                <a:lnTo>
                  <a:pt x="4242" y="2"/>
                </a:lnTo>
                <a:lnTo>
                  <a:pt x="4933" y="2"/>
                </a:lnTo>
                <a:lnTo>
                  <a:pt x="4933" y="0"/>
                </a:lnTo>
                <a:close/>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8" name="Freeform 48"/>
          <p:cNvSpPr>
            <a:spLocks noEditPoints="1"/>
          </p:cNvSpPr>
          <p:nvPr/>
        </p:nvSpPr>
        <p:spPr bwMode="auto">
          <a:xfrm>
            <a:off x="842963" y="1066800"/>
            <a:ext cx="7831138" cy="3175"/>
          </a:xfrm>
          <a:custGeom>
            <a:avLst/>
            <a:gdLst>
              <a:gd name="T0" fmla="*/ 700 w 4933"/>
              <a:gd name="T1" fmla="*/ 0 h 2"/>
              <a:gd name="T2" fmla="*/ 0 w 4933"/>
              <a:gd name="T3" fmla="*/ 0 h 2"/>
              <a:gd name="T4" fmla="*/ 0 w 4933"/>
              <a:gd name="T5" fmla="*/ 2 h 2"/>
              <a:gd name="T6" fmla="*/ 700 w 4933"/>
              <a:gd name="T7" fmla="*/ 2 h 2"/>
              <a:gd name="T8" fmla="*/ 700 w 4933"/>
              <a:gd name="T9" fmla="*/ 0 h 2"/>
              <a:gd name="T10" fmla="*/ 1408 w 4933"/>
              <a:gd name="T11" fmla="*/ 0 h 2"/>
              <a:gd name="T12" fmla="*/ 705 w 4933"/>
              <a:gd name="T13" fmla="*/ 0 h 2"/>
              <a:gd name="T14" fmla="*/ 705 w 4933"/>
              <a:gd name="T15" fmla="*/ 2 h 2"/>
              <a:gd name="T16" fmla="*/ 1408 w 4933"/>
              <a:gd name="T17" fmla="*/ 2 h 2"/>
              <a:gd name="T18" fmla="*/ 1408 w 4933"/>
              <a:gd name="T19" fmla="*/ 0 h 2"/>
              <a:gd name="T20" fmla="*/ 2115 w 4933"/>
              <a:gd name="T21" fmla="*/ 0 h 2"/>
              <a:gd name="T22" fmla="*/ 1412 w 4933"/>
              <a:gd name="T23" fmla="*/ 0 h 2"/>
              <a:gd name="T24" fmla="*/ 1412 w 4933"/>
              <a:gd name="T25" fmla="*/ 2 h 2"/>
              <a:gd name="T26" fmla="*/ 2115 w 4933"/>
              <a:gd name="T27" fmla="*/ 2 h 2"/>
              <a:gd name="T28" fmla="*/ 2115 w 4933"/>
              <a:gd name="T29" fmla="*/ 0 h 2"/>
              <a:gd name="T30" fmla="*/ 2823 w 4933"/>
              <a:gd name="T31" fmla="*/ 0 h 2"/>
              <a:gd name="T32" fmla="*/ 2120 w 4933"/>
              <a:gd name="T33" fmla="*/ 0 h 2"/>
              <a:gd name="T34" fmla="*/ 2120 w 4933"/>
              <a:gd name="T35" fmla="*/ 2 h 2"/>
              <a:gd name="T36" fmla="*/ 2823 w 4933"/>
              <a:gd name="T37" fmla="*/ 2 h 2"/>
              <a:gd name="T38" fmla="*/ 2823 w 4933"/>
              <a:gd name="T39" fmla="*/ 0 h 2"/>
              <a:gd name="T40" fmla="*/ 3530 w 4933"/>
              <a:gd name="T41" fmla="*/ 0 h 2"/>
              <a:gd name="T42" fmla="*/ 2827 w 4933"/>
              <a:gd name="T43" fmla="*/ 0 h 2"/>
              <a:gd name="T44" fmla="*/ 2827 w 4933"/>
              <a:gd name="T45" fmla="*/ 2 h 2"/>
              <a:gd name="T46" fmla="*/ 3530 w 4933"/>
              <a:gd name="T47" fmla="*/ 2 h 2"/>
              <a:gd name="T48" fmla="*/ 3530 w 4933"/>
              <a:gd name="T49" fmla="*/ 0 h 2"/>
              <a:gd name="T50" fmla="*/ 4237 w 4933"/>
              <a:gd name="T51" fmla="*/ 0 h 2"/>
              <a:gd name="T52" fmla="*/ 3534 w 4933"/>
              <a:gd name="T53" fmla="*/ 0 h 2"/>
              <a:gd name="T54" fmla="*/ 3534 w 4933"/>
              <a:gd name="T55" fmla="*/ 2 h 2"/>
              <a:gd name="T56" fmla="*/ 4237 w 4933"/>
              <a:gd name="T57" fmla="*/ 2 h 2"/>
              <a:gd name="T58" fmla="*/ 4237 w 4933"/>
              <a:gd name="T59" fmla="*/ 0 h 2"/>
              <a:gd name="T60" fmla="*/ 4933 w 4933"/>
              <a:gd name="T61" fmla="*/ 0 h 2"/>
              <a:gd name="T62" fmla="*/ 4242 w 4933"/>
              <a:gd name="T63" fmla="*/ 0 h 2"/>
              <a:gd name="T64" fmla="*/ 4242 w 4933"/>
              <a:gd name="T65" fmla="*/ 2 h 2"/>
              <a:gd name="T66" fmla="*/ 4933 w 4933"/>
              <a:gd name="T67" fmla="*/ 2 h 2"/>
              <a:gd name="T68" fmla="*/ 4933 w 4933"/>
              <a:gd name="T6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33" h="2">
                <a:moveTo>
                  <a:pt x="700" y="0"/>
                </a:moveTo>
                <a:lnTo>
                  <a:pt x="0" y="0"/>
                </a:lnTo>
                <a:lnTo>
                  <a:pt x="0" y="2"/>
                </a:lnTo>
                <a:lnTo>
                  <a:pt x="700" y="2"/>
                </a:lnTo>
                <a:lnTo>
                  <a:pt x="700" y="0"/>
                </a:lnTo>
                <a:moveTo>
                  <a:pt x="1408" y="0"/>
                </a:moveTo>
                <a:lnTo>
                  <a:pt x="705" y="0"/>
                </a:lnTo>
                <a:lnTo>
                  <a:pt x="705" y="2"/>
                </a:lnTo>
                <a:lnTo>
                  <a:pt x="1408" y="2"/>
                </a:lnTo>
                <a:lnTo>
                  <a:pt x="1408" y="0"/>
                </a:lnTo>
                <a:moveTo>
                  <a:pt x="2115" y="0"/>
                </a:moveTo>
                <a:lnTo>
                  <a:pt x="1412" y="0"/>
                </a:lnTo>
                <a:lnTo>
                  <a:pt x="1412" y="2"/>
                </a:lnTo>
                <a:lnTo>
                  <a:pt x="2115" y="2"/>
                </a:lnTo>
                <a:lnTo>
                  <a:pt x="2115" y="0"/>
                </a:lnTo>
                <a:moveTo>
                  <a:pt x="2823" y="0"/>
                </a:moveTo>
                <a:lnTo>
                  <a:pt x="2120" y="0"/>
                </a:lnTo>
                <a:lnTo>
                  <a:pt x="2120" y="2"/>
                </a:lnTo>
                <a:lnTo>
                  <a:pt x="2823" y="2"/>
                </a:lnTo>
                <a:lnTo>
                  <a:pt x="2823" y="0"/>
                </a:lnTo>
                <a:moveTo>
                  <a:pt x="3530" y="0"/>
                </a:moveTo>
                <a:lnTo>
                  <a:pt x="2827" y="0"/>
                </a:lnTo>
                <a:lnTo>
                  <a:pt x="2827" y="2"/>
                </a:lnTo>
                <a:lnTo>
                  <a:pt x="3530" y="2"/>
                </a:lnTo>
                <a:lnTo>
                  <a:pt x="3530" y="0"/>
                </a:lnTo>
                <a:moveTo>
                  <a:pt x="4237" y="0"/>
                </a:moveTo>
                <a:lnTo>
                  <a:pt x="3534" y="0"/>
                </a:lnTo>
                <a:lnTo>
                  <a:pt x="3534" y="2"/>
                </a:lnTo>
                <a:lnTo>
                  <a:pt x="4237" y="2"/>
                </a:lnTo>
                <a:lnTo>
                  <a:pt x="4237" y="0"/>
                </a:lnTo>
                <a:moveTo>
                  <a:pt x="4933" y="0"/>
                </a:moveTo>
                <a:lnTo>
                  <a:pt x="4242" y="0"/>
                </a:lnTo>
                <a:lnTo>
                  <a:pt x="4242" y="2"/>
                </a:lnTo>
                <a:lnTo>
                  <a:pt x="4933" y="2"/>
                </a:lnTo>
                <a:lnTo>
                  <a:pt x="49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9" name="Freeform 49"/>
          <p:cNvSpPr>
            <a:spLocks/>
          </p:cNvSpPr>
          <p:nvPr/>
        </p:nvSpPr>
        <p:spPr bwMode="auto">
          <a:xfrm>
            <a:off x="842963" y="1063625"/>
            <a:ext cx="7831138" cy="3175"/>
          </a:xfrm>
          <a:custGeom>
            <a:avLst/>
            <a:gdLst>
              <a:gd name="T0" fmla="*/ 4933 w 4933"/>
              <a:gd name="T1" fmla="*/ 0 h 2"/>
              <a:gd name="T2" fmla="*/ 4242 w 4933"/>
              <a:gd name="T3" fmla="*/ 0 h 2"/>
              <a:gd name="T4" fmla="*/ 4242 w 4933"/>
              <a:gd name="T5" fmla="*/ 2 h 2"/>
              <a:gd name="T6" fmla="*/ 4237 w 4933"/>
              <a:gd name="T7" fmla="*/ 2 h 2"/>
              <a:gd name="T8" fmla="*/ 4237 w 4933"/>
              <a:gd name="T9" fmla="*/ 0 h 2"/>
              <a:gd name="T10" fmla="*/ 3534 w 4933"/>
              <a:gd name="T11" fmla="*/ 0 h 2"/>
              <a:gd name="T12" fmla="*/ 3534 w 4933"/>
              <a:gd name="T13" fmla="*/ 2 h 2"/>
              <a:gd name="T14" fmla="*/ 3530 w 4933"/>
              <a:gd name="T15" fmla="*/ 2 h 2"/>
              <a:gd name="T16" fmla="*/ 3530 w 4933"/>
              <a:gd name="T17" fmla="*/ 0 h 2"/>
              <a:gd name="T18" fmla="*/ 2827 w 4933"/>
              <a:gd name="T19" fmla="*/ 0 h 2"/>
              <a:gd name="T20" fmla="*/ 2827 w 4933"/>
              <a:gd name="T21" fmla="*/ 2 h 2"/>
              <a:gd name="T22" fmla="*/ 2823 w 4933"/>
              <a:gd name="T23" fmla="*/ 2 h 2"/>
              <a:gd name="T24" fmla="*/ 2823 w 4933"/>
              <a:gd name="T25" fmla="*/ 0 h 2"/>
              <a:gd name="T26" fmla="*/ 2120 w 4933"/>
              <a:gd name="T27" fmla="*/ 0 h 2"/>
              <a:gd name="T28" fmla="*/ 2120 w 4933"/>
              <a:gd name="T29" fmla="*/ 2 h 2"/>
              <a:gd name="T30" fmla="*/ 2115 w 4933"/>
              <a:gd name="T31" fmla="*/ 2 h 2"/>
              <a:gd name="T32" fmla="*/ 2115 w 4933"/>
              <a:gd name="T33" fmla="*/ 0 h 2"/>
              <a:gd name="T34" fmla="*/ 1412 w 4933"/>
              <a:gd name="T35" fmla="*/ 0 h 2"/>
              <a:gd name="T36" fmla="*/ 1412 w 4933"/>
              <a:gd name="T37" fmla="*/ 2 h 2"/>
              <a:gd name="T38" fmla="*/ 1408 w 4933"/>
              <a:gd name="T39" fmla="*/ 2 h 2"/>
              <a:gd name="T40" fmla="*/ 1408 w 4933"/>
              <a:gd name="T41" fmla="*/ 0 h 2"/>
              <a:gd name="T42" fmla="*/ 705 w 4933"/>
              <a:gd name="T43" fmla="*/ 0 h 2"/>
              <a:gd name="T44" fmla="*/ 705 w 4933"/>
              <a:gd name="T45" fmla="*/ 2 h 2"/>
              <a:gd name="T46" fmla="*/ 700 w 4933"/>
              <a:gd name="T47" fmla="*/ 2 h 2"/>
              <a:gd name="T48" fmla="*/ 700 w 4933"/>
              <a:gd name="T49" fmla="*/ 0 h 2"/>
              <a:gd name="T50" fmla="*/ 0 w 4933"/>
              <a:gd name="T51" fmla="*/ 0 h 2"/>
              <a:gd name="T52" fmla="*/ 0 w 4933"/>
              <a:gd name="T53" fmla="*/ 2 h 2"/>
              <a:gd name="T54" fmla="*/ 700 w 4933"/>
              <a:gd name="T55" fmla="*/ 2 h 2"/>
              <a:gd name="T56" fmla="*/ 705 w 4933"/>
              <a:gd name="T57" fmla="*/ 2 h 2"/>
              <a:gd name="T58" fmla="*/ 1408 w 4933"/>
              <a:gd name="T59" fmla="*/ 2 h 2"/>
              <a:gd name="T60" fmla="*/ 1412 w 4933"/>
              <a:gd name="T61" fmla="*/ 2 h 2"/>
              <a:gd name="T62" fmla="*/ 2115 w 4933"/>
              <a:gd name="T63" fmla="*/ 2 h 2"/>
              <a:gd name="T64" fmla="*/ 2120 w 4933"/>
              <a:gd name="T65" fmla="*/ 2 h 2"/>
              <a:gd name="T66" fmla="*/ 2823 w 4933"/>
              <a:gd name="T67" fmla="*/ 2 h 2"/>
              <a:gd name="T68" fmla="*/ 2827 w 4933"/>
              <a:gd name="T69" fmla="*/ 2 h 2"/>
              <a:gd name="T70" fmla="*/ 3530 w 4933"/>
              <a:gd name="T71" fmla="*/ 2 h 2"/>
              <a:gd name="T72" fmla="*/ 3534 w 4933"/>
              <a:gd name="T73" fmla="*/ 2 h 2"/>
              <a:gd name="T74" fmla="*/ 4237 w 4933"/>
              <a:gd name="T75" fmla="*/ 2 h 2"/>
              <a:gd name="T76" fmla="*/ 4242 w 4933"/>
              <a:gd name="T77" fmla="*/ 2 h 2"/>
              <a:gd name="T78" fmla="*/ 4933 w 4933"/>
              <a:gd name="T79" fmla="*/ 2 h 2"/>
              <a:gd name="T80" fmla="*/ 4933 w 4933"/>
              <a:gd name="T8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33" h="2">
                <a:moveTo>
                  <a:pt x="4933" y="0"/>
                </a:moveTo>
                <a:lnTo>
                  <a:pt x="4242" y="0"/>
                </a:lnTo>
                <a:lnTo>
                  <a:pt x="4242" y="2"/>
                </a:lnTo>
                <a:lnTo>
                  <a:pt x="4237" y="2"/>
                </a:lnTo>
                <a:lnTo>
                  <a:pt x="4237" y="0"/>
                </a:lnTo>
                <a:lnTo>
                  <a:pt x="3534" y="0"/>
                </a:lnTo>
                <a:lnTo>
                  <a:pt x="3534" y="2"/>
                </a:lnTo>
                <a:lnTo>
                  <a:pt x="3530" y="2"/>
                </a:lnTo>
                <a:lnTo>
                  <a:pt x="3530" y="0"/>
                </a:lnTo>
                <a:lnTo>
                  <a:pt x="2827" y="0"/>
                </a:lnTo>
                <a:lnTo>
                  <a:pt x="2827" y="2"/>
                </a:lnTo>
                <a:lnTo>
                  <a:pt x="2823" y="2"/>
                </a:lnTo>
                <a:lnTo>
                  <a:pt x="2823" y="0"/>
                </a:lnTo>
                <a:lnTo>
                  <a:pt x="2120" y="0"/>
                </a:lnTo>
                <a:lnTo>
                  <a:pt x="2120" y="2"/>
                </a:lnTo>
                <a:lnTo>
                  <a:pt x="2115" y="2"/>
                </a:lnTo>
                <a:lnTo>
                  <a:pt x="2115" y="0"/>
                </a:lnTo>
                <a:lnTo>
                  <a:pt x="1412" y="0"/>
                </a:lnTo>
                <a:lnTo>
                  <a:pt x="1412" y="2"/>
                </a:lnTo>
                <a:lnTo>
                  <a:pt x="1408" y="2"/>
                </a:lnTo>
                <a:lnTo>
                  <a:pt x="1408" y="0"/>
                </a:lnTo>
                <a:lnTo>
                  <a:pt x="705" y="0"/>
                </a:lnTo>
                <a:lnTo>
                  <a:pt x="705" y="2"/>
                </a:lnTo>
                <a:lnTo>
                  <a:pt x="700" y="2"/>
                </a:lnTo>
                <a:lnTo>
                  <a:pt x="700" y="0"/>
                </a:lnTo>
                <a:lnTo>
                  <a:pt x="0" y="0"/>
                </a:lnTo>
                <a:lnTo>
                  <a:pt x="0" y="2"/>
                </a:lnTo>
                <a:lnTo>
                  <a:pt x="700" y="2"/>
                </a:lnTo>
                <a:lnTo>
                  <a:pt x="705" y="2"/>
                </a:lnTo>
                <a:lnTo>
                  <a:pt x="1408" y="2"/>
                </a:lnTo>
                <a:lnTo>
                  <a:pt x="1412" y="2"/>
                </a:lnTo>
                <a:lnTo>
                  <a:pt x="2115" y="2"/>
                </a:lnTo>
                <a:lnTo>
                  <a:pt x="2120" y="2"/>
                </a:lnTo>
                <a:lnTo>
                  <a:pt x="2823" y="2"/>
                </a:lnTo>
                <a:lnTo>
                  <a:pt x="2827" y="2"/>
                </a:lnTo>
                <a:lnTo>
                  <a:pt x="3530" y="2"/>
                </a:lnTo>
                <a:lnTo>
                  <a:pt x="3534" y="2"/>
                </a:lnTo>
                <a:lnTo>
                  <a:pt x="4237" y="2"/>
                </a:lnTo>
                <a:lnTo>
                  <a:pt x="4242" y="2"/>
                </a:lnTo>
                <a:lnTo>
                  <a:pt x="4933" y="2"/>
                </a:lnTo>
                <a:lnTo>
                  <a:pt x="4933" y="0"/>
                </a:lnTo>
                <a:close/>
              </a:path>
            </a:pathLst>
          </a:custGeom>
          <a:solidFill>
            <a:srgbClr val="594F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0" name="Freeform 50"/>
          <p:cNvSpPr>
            <a:spLocks/>
          </p:cNvSpPr>
          <p:nvPr/>
        </p:nvSpPr>
        <p:spPr bwMode="auto">
          <a:xfrm>
            <a:off x="842963" y="1063625"/>
            <a:ext cx="7831138" cy="3175"/>
          </a:xfrm>
          <a:custGeom>
            <a:avLst/>
            <a:gdLst>
              <a:gd name="T0" fmla="*/ 4933 w 4933"/>
              <a:gd name="T1" fmla="*/ 0 h 2"/>
              <a:gd name="T2" fmla="*/ 4242 w 4933"/>
              <a:gd name="T3" fmla="*/ 0 h 2"/>
              <a:gd name="T4" fmla="*/ 4242 w 4933"/>
              <a:gd name="T5" fmla="*/ 2 h 2"/>
              <a:gd name="T6" fmla="*/ 4237 w 4933"/>
              <a:gd name="T7" fmla="*/ 2 h 2"/>
              <a:gd name="T8" fmla="*/ 4237 w 4933"/>
              <a:gd name="T9" fmla="*/ 0 h 2"/>
              <a:gd name="T10" fmla="*/ 3534 w 4933"/>
              <a:gd name="T11" fmla="*/ 0 h 2"/>
              <a:gd name="T12" fmla="*/ 3534 w 4933"/>
              <a:gd name="T13" fmla="*/ 2 h 2"/>
              <a:gd name="T14" fmla="*/ 3530 w 4933"/>
              <a:gd name="T15" fmla="*/ 2 h 2"/>
              <a:gd name="T16" fmla="*/ 3530 w 4933"/>
              <a:gd name="T17" fmla="*/ 0 h 2"/>
              <a:gd name="T18" fmla="*/ 2827 w 4933"/>
              <a:gd name="T19" fmla="*/ 0 h 2"/>
              <a:gd name="T20" fmla="*/ 2827 w 4933"/>
              <a:gd name="T21" fmla="*/ 2 h 2"/>
              <a:gd name="T22" fmla="*/ 2823 w 4933"/>
              <a:gd name="T23" fmla="*/ 2 h 2"/>
              <a:gd name="T24" fmla="*/ 2823 w 4933"/>
              <a:gd name="T25" fmla="*/ 0 h 2"/>
              <a:gd name="T26" fmla="*/ 2120 w 4933"/>
              <a:gd name="T27" fmla="*/ 0 h 2"/>
              <a:gd name="T28" fmla="*/ 2120 w 4933"/>
              <a:gd name="T29" fmla="*/ 2 h 2"/>
              <a:gd name="T30" fmla="*/ 2115 w 4933"/>
              <a:gd name="T31" fmla="*/ 2 h 2"/>
              <a:gd name="T32" fmla="*/ 2115 w 4933"/>
              <a:gd name="T33" fmla="*/ 0 h 2"/>
              <a:gd name="T34" fmla="*/ 1412 w 4933"/>
              <a:gd name="T35" fmla="*/ 0 h 2"/>
              <a:gd name="T36" fmla="*/ 1412 w 4933"/>
              <a:gd name="T37" fmla="*/ 2 h 2"/>
              <a:gd name="T38" fmla="*/ 1408 w 4933"/>
              <a:gd name="T39" fmla="*/ 2 h 2"/>
              <a:gd name="T40" fmla="*/ 1408 w 4933"/>
              <a:gd name="T41" fmla="*/ 0 h 2"/>
              <a:gd name="T42" fmla="*/ 705 w 4933"/>
              <a:gd name="T43" fmla="*/ 0 h 2"/>
              <a:gd name="T44" fmla="*/ 705 w 4933"/>
              <a:gd name="T45" fmla="*/ 2 h 2"/>
              <a:gd name="T46" fmla="*/ 700 w 4933"/>
              <a:gd name="T47" fmla="*/ 2 h 2"/>
              <a:gd name="T48" fmla="*/ 700 w 4933"/>
              <a:gd name="T49" fmla="*/ 0 h 2"/>
              <a:gd name="T50" fmla="*/ 0 w 4933"/>
              <a:gd name="T51" fmla="*/ 0 h 2"/>
              <a:gd name="T52" fmla="*/ 0 w 4933"/>
              <a:gd name="T53" fmla="*/ 2 h 2"/>
              <a:gd name="T54" fmla="*/ 700 w 4933"/>
              <a:gd name="T55" fmla="*/ 2 h 2"/>
              <a:gd name="T56" fmla="*/ 705 w 4933"/>
              <a:gd name="T57" fmla="*/ 2 h 2"/>
              <a:gd name="T58" fmla="*/ 1408 w 4933"/>
              <a:gd name="T59" fmla="*/ 2 h 2"/>
              <a:gd name="T60" fmla="*/ 1412 w 4933"/>
              <a:gd name="T61" fmla="*/ 2 h 2"/>
              <a:gd name="T62" fmla="*/ 2115 w 4933"/>
              <a:gd name="T63" fmla="*/ 2 h 2"/>
              <a:gd name="T64" fmla="*/ 2120 w 4933"/>
              <a:gd name="T65" fmla="*/ 2 h 2"/>
              <a:gd name="T66" fmla="*/ 2823 w 4933"/>
              <a:gd name="T67" fmla="*/ 2 h 2"/>
              <a:gd name="T68" fmla="*/ 2827 w 4933"/>
              <a:gd name="T69" fmla="*/ 2 h 2"/>
              <a:gd name="T70" fmla="*/ 3530 w 4933"/>
              <a:gd name="T71" fmla="*/ 2 h 2"/>
              <a:gd name="T72" fmla="*/ 3534 w 4933"/>
              <a:gd name="T73" fmla="*/ 2 h 2"/>
              <a:gd name="T74" fmla="*/ 4237 w 4933"/>
              <a:gd name="T75" fmla="*/ 2 h 2"/>
              <a:gd name="T76" fmla="*/ 4242 w 4933"/>
              <a:gd name="T77" fmla="*/ 2 h 2"/>
              <a:gd name="T78" fmla="*/ 4933 w 4933"/>
              <a:gd name="T79" fmla="*/ 2 h 2"/>
              <a:gd name="T80" fmla="*/ 4933 w 4933"/>
              <a:gd name="T8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33" h="2">
                <a:moveTo>
                  <a:pt x="4933" y="0"/>
                </a:moveTo>
                <a:lnTo>
                  <a:pt x="4242" y="0"/>
                </a:lnTo>
                <a:lnTo>
                  <a:pt x="4242" y="2"/>
                </a:lnTo>
                <a:lnTo>
                  <a:pt x="4237" y="2"/>
                </a:lnTo>
                <a:lnTo>
                  <a:pt x="4237" y="0"/>
                </a:lnTo>
                <a:lnTo>
                  <a:pt x="3534" y="0"/>
                </a:lnTo>
                <a:lnTo>
                  <a:pt x="3534" y="2"/>
                </a:lnTo>
                <a:lnTo>
                  <a:pt x="3530" y="2"/>
                </a:lnTo>
                <a:lnTo>
                  <a:pt x="3530" y="0"/>
                </a:lnTo>
                <a:lnTo>
                  <a:pt x="2827" y="0"/>
                </a:lnTo>
                <a:lnTo>
                  <a:pt x="2827" y="2"/>
                </a:lnTo>
                <a:lnTo>
                  <a:pt x="2823" y="2"/>
                </a:lnTo>
                <a:lnTo>
                  <a:pt x="2823" y="0"/>
                </a:lnTo>
                <a:lnTo>
                  <a:pt x="2120" y="0"/>
                </a:lnTo>
                <a:lnTo>
                  <a:pt x="2120" y="2"/>
                </a:lnTo>
                <a:lnTo>
                  <a:pt x="2115" y="2"/>
                </a:lnTo>
                <a:lnTo>
                  <a:pt x="2115" y="0"/>
                </a:lnTo>
                <a:lnTo>
                  <a:pt x="1412" y="0"/>
                </a:lnTo>
                <a:lnTo>
                  <a:pt x="1412" y="2"/>
                </a:lnTo>
                <a:lnTo>
                  <a:pt x="1408" y="2"/>
                </a:lnTo>
                <a:lnTo>
                  <a:pt x="1408" y="0"/>
                </a:lnTo>
                <a:lnTo>
                  <a:pt x="705" y="0"/>
                </a:lnTo>
                <a:lnTo>
                  <a:pt x="705" y="2"/>
                </a:lnTo>
                <a:lnTo>
                  <a:pt x="700" y="2"/>
                </a:lnTo>
                <a:lnTo>
                  <a:pt x="700" y="0"/>
                </a:lnTo>
                <a:lnTo>
                  <a:pt x="0" y="0"/>
                </a:lnTo>
                <a:lnTo>
                  <a:pt x="0" y="2"/>
                </a:lnTo>
                <a:lnTo>
                  <a:pt x="700" y="2"/>
                </a:lnTo>
                <a:lnTo>
                  <a:pt x="705" y="2"/>
                </a:lnTo>
                <a:lnTo>
                  <a:pt x="1408" y="2"/>
                </a:lnTo>
                <a:lnTo>
                  <a:pt x="1412" y="2"/>
                </a:lnTo>
                <a:lnTo>
                  <a:pt x="2115" y="2"/>
                </a:lnTo>
                <a:lnTo>
                  <a:pt x="2120" y="2"/>
                </a:lnTo>
                <a:lnTo>
                  <a:pt x="2823" y="2"/>
                </a:lnTo>
                <a:lnTo>
                  <a:pt x="2827" y="2"/>
                </a:lnTo>
                <a:lnTo>
                  <a:pt x="3530" y="2"/>
                </a:lnTo>
                <a:lnTo>
                  <a:pt x="3534" y="2"/>
                </a:lnTo>
                <a:lnTo>
                  <a:pt x="4237" y="2"/>
                </a:lnTo>
                <a:lnTo>
                  <a:pt x="4242" y="2"/>
                </a:lnTo>
                <a:lnTo>
                  <a:pt x="4933" y="2"/>
                </a:lnTo>
                <a:lnTo>
                  <a:pt x="49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1" name="Freeform 51"/>
          <p:cNvSpPr>
            <a:spLocks noEditPoints="1"/>
          </p:cNvSpPr>
          <p:nvPr/>
        </p:nvSpPr>
        <p:spPr bwMode="auto">
          <a:xfrm>
            <a:off x="838200" y="1063625"/>
            <a:ext cx="7843838" cy="6350"/>
          </a:xfrm>
          <a:custGeom>
            <a:avLst/>
            <a:gdLst>
              <a:gd name="T0" fmla="*/ 3 w 4941"/>
              <a:gd name="T1" fmla="*/ 0 h 4"/>
              <a:gd name="T2" fmla="*/ 0 w 4941"/>
              <a:gd name="T3" fmla="*/ 0 h 4"/>
              <a:gd name="T4" fmla="*/ 0 w 4941"/>
              <a:gd name="T5" fmla="*/ 4 h 4"/>
              <a:gd name="T6" fmla="*/ 3 w 4941"/>
              <a:gd name="T7" fmla="*/ 4 h 4"/>
              <a:gd name="T8" fmla="*/ 3 w 4941"/>
              <a:gd name="T9" fmla="*/ 2 h 4"/>
              <a:gd name="T10" fmla="*/ 3 w 4941"/>
              <a:gd name="T11" fmla="*/ 0 h 4"/>
              <a:gd name="T12" fmla="*/ 4941 w 4941"/>
              <a:gd name="T13" fmla="*/ 0 h 4"/>
              <a:gd name="T14" fmla="*/ 4936 w 4941"/>
              <a:gd name="T15" fmla="*/ 0 h 4"/>
              <a:gd name="T16" fmla="*/ 4936 w 4941"/>
              <a:gd name="T17" fmla="*/ 2 h 4"/>
              <a:gd name="T18" fmla="*/ 4936 w 4941"/>
              <a:gd name="T19" fmla="*/ 4 h 4"/>
              <a:gd name="T20" fmla="*/ 4941 w 4941"/>
              <a:gd name="T21" fmla="*/ 4 h 4"/>
              <a:gd name="T22" fmla="*/ 4941 w 4941"/>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41" h="4">
                <a:moveTo>
                  <a:pt x="3" y="0"/>
                </a:moveTo>
                <a:lnTo>
                  <a:pt x="0" y="0"/>
                </a:lnTo>
                <a:lnTo>
                  <a:pt x="0" y="4"/>
                </a:lnTo>
                <a:lnTo>
                  <a:pt x="3" y="4"/>
                </a:lnTo>
                <a:lnTo>
                  <a:pt x="3" y="2"/>
                </a:lnTo>
                <a:lnTo>
                  <a:pt x="3" y="0"/>
                </a:lnTo>
                <a:close/>
                <a:moveTo>
                  <a:pt x="4941" y="0"/>
                </a:moveTo>
                <a:lnTo>
                  <a:pt x="4936" y="0"/>
                </a:lnTo>
                <a:lnTo>
                  <a:pt x="4936" y="2"/>
                </a:lnTo>
                <a:lnTo>
                  <a:pt x="4936" y="4"/>
                </a:lnTo>
                <a:lnTo>
                  <a:pt x="4941" y="4"/>
                </a:lnTo>
                <a:lnTo>
                  <a:pt x="4941" y="0"/>
                </a:lnTo>
                <a:close/>
              </a:path>
            </a:pathLst>
          </a:custGeom>
          <a:solidFill>
            <a:srgbClr val="2318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2" name="Freeform 52"/>
          <p:cNvSpPr>
            <a:spLocks noEditPoints="1"/>
          </p:cNvSpPr>
          <p:nvPr/>
        </p:nvSpPr>
        <p:spPr bwMode="auto">
          <a:xfrm>
            <a:off x="838200" y="1063625"/>
            <a:ext cx="7843838" cy="6350"/>
          </a:xfrm>
          <a:custGeom>
            <a:avLst/>
            <a:gdLst>
              <a:gd name="T0" fmla="*/ 3 w 4941"/>
              <a:gd name="T1" fmla="*/ 0 h 4"/>
              <a:gd name="T2" fmla="*/ 0 w 4941"/>
              <a:gd name="T3" fmla="*/ 0 h 4"/>
              <a:gd name="T4" fmla="*/ 0 w 4941"/>
              <a:gd name="T5" fmla="*/ 4 h 4"/>
              <a:gd name="T6" fmla="*/ 3 w 4941"/>
              <a:gd name="T7" fmla="*/ 4 h 4"/>
              <a:gd name="T8" fmla="*/ 3 w 4941"/>
              <a:gd name="T9" fmla="*/ 2 h 4"/>
              <a:gd name="T10" fmla="*/ 3 w 4941"/>
              <a:gd name="T11" fmla="*/ 0 h 4"/>
              <a:gd name="T12" fmla="*/ 4941 w 4941"/>
              <a:gd name="T13" fmla="*/ 0 h 4"/>
              <a:gd name="T14" fmla="*/ 4936 w 4941"/>
              <a:gd name="T15" fmla="*/ 0 h 4"/>
              <a:gd name="T16" fmla="*/ 4936 w 4941"/>
              <a:gd name="T17" fmla="*/ 2 h 4"/>
              <a:gd name="T18" fmla="*/ 4936 w 4941"/>
              <a:gd name="T19" fmla="*/ 4 h 4"/>
              <a:gd name="T20" fmla="*/ 4941 w 4941"/>
              <a:gd name="T21" fmla="*/ 4 h 4"/>
              <a:gd name="T22" fmla="*/ 4941 w 4941"/>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41" h="4">
                <a:moveTo>
                  <a:pt x="3" y="0"/>
                </a:moveTo>
                <a:lnTo>
                  <a:pt x="0" y="0"/>
                </a:lnTo>
                <a:lnTo>
                  <a:pt x="0" y="4"/>
                </a:lnTo>
                <a:lnTo>
                  <a:pt x="3" y="4"/>
                </a:lnTo>
                <a:lnTo>
                  <a:pt x="3" y="2"/>
                </a:lnTo>
                <a:lnTo>
                  <a:pt x="3" y="0"/>
                </a:lnTo>
                <a:moveTo>
                  <a:pt x="4941" y="0"/>
                </a:moveTo>
                <a:lnTo>
                  <a:pt x="4936" y="0"/>
                </a:lnTo>
                <a:lnTo>
                  <a:pt x="4936" y="2"/>
                </a:lnTo>
                <a:lnTo>
                  <a:pt x="4936" y="4"/>
                </a:lnTo>
                <a:lnTo>
                  <a:pt x="4941" y="4"/>
                </a:lnTo>
                <a:lnTo>
                  <a:pt x="49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3" name="Rectangle 53"/>
          <p:cNvSpPr>
            <a:spLocks noChangeArrowheads="1"/>
          </p:cNvSpPr>
          <p:nvPr/>
        </p:nvSpPr>
        <p:spPr bwMode="auto">
          <a:xfrm>
            <a:off x="835025" y="1063625"/>
            <a:ext cx="3175" cy="6350"/>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4" name="Rectangle 54"/>
          <p:cNvSpPr>
            <a:spLocks noChangeArrowheads="1"/>
          </p:cNvSpPr>
          <p:nvPr/>
        </p:nvSpPr>
        <p:spPr bwMode="auto">
          <a:xfrm>
            <a:off x="835025" y="1063625"/>
            <a:ext cx="3175"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5" name="Rectangle 55"/>
          <p:cNvSpPr>
            <a:spLocks noChangeArrowheads="1"/>
          </p:cNvSpPr>
          <p:nvPr/>
        </p:nvSpPr>
        <p:spPr bwMode="auto">
          <a:xfrm>
            <a:off x="1954213" y="1066800"/>
            <a:ext cx="7938" cy="3175"/>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6" name="Rectangle 56"/>
          <p:cNvSpPr>
            <a:spLocks noChangeArrowheads="1"/>
          </p:cNvSpPr>
          <p:nvPr/>
        </p:nvSpPr>
        <p:spPr bwMode="auto">
          <a:xfrm>
            <a:off x="1954213" y="1066800"/>
            <a:ext cx="793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7" name="Rectangle 57"/>
          <p:cNvSpPr>
            <a:spLocks noChangeArrowheads="1"/>
          </p:cNvSpPr>
          <p:nvPr/>
        </p:nvSpPr>
        <p:spPr bwMode="auto">
          <a:xfrm>
            <a:off x="1954213" y="1063625"/>
            <a:ext cx="7938" cy="3175"/>
          </a:xfrm>
          <a:prstGeom prst="rect">
            <a:avLst/>
          </a:prstGeom>
          <a:solidFill>
            <a:srgbClr val="9F9F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8" name="Rectangle 58"/>
          <p:cNvSpPr>
            <a:spLocks noChangeArrowheads="1"/>
          </p:cNvSpPr>
          <p:nvPr/>
        </p:nvSpPr>
        <p:spPr bwMode="auto">
          <a:xfrm>
            <a:off x="1954213" y="1063625"/>
            <a:ext cx="793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9" name="Rectangle 59"/>
          <p:cNvSpPr>
            <a:spLocks noChangeArrowheads="1"/>
          </p:cNvSpPr>
          <p:nvPr/>
        </p:nvSpPr>
        <p:spPr bwMode="auto">
          <a:xfrm>
            <a:off x="3078163" y="1066800"/>
            <a:ext cx="6350" cy="3175"/>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0" name="Rectangle 60"/>
          <p:cNvSpPr>
            <a:spLocks noChangeArrowheads="1"/>
          </p:cNvSpPr>
          <p:nvPr/>
        </p:nvSpPr>
        <p:spPr bwMode="auto">
          <a:xfrm>
            <a:off x="3078163" y="1066800"/>
            <a:ext cx="6350"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1" name="Rectangle 61"/>
          <p:cNvSpPr>
            <a:spLocks noChangeArrowheads="1"/>
          </p:cNvSpPr>
          <p:nvPr/>
        </p:nvSpPr>
        <p:spPr bwMode="auto">
          <a:xfrm>
            <a:off x="3078163" y="1063625"/>
            <a:ext cx="6350" cy="3175"/>
          </a:xfrm>
          <a:prstGeom prst="rect">
            <a:avLst/>
          </a:prstGeom>
          <a:solidFill>
            <a:srgbClr val="9F9F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2" name="Rectangle 62"/>
          <p:cNvSpPr>
            <a:spLocks noChangeArrowheads="1"/>
          </p:cNvSpPr>
          <p:nvPr/>
        </p:nvSpPr>
        <p:spPr bwMode="auto">
          <a:xfrm>
            <a:off x="3078163" y="1063625"/>
            <a:ext cx="6350"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4" name="Rectangle 63"/>
          <p:cNvSpPr>
            <a:spLocks noChangeArrowheads="1"/>
          </p:cNvSpPr>
          <p:nvPr/>
        </p:nvSpPr>
        <p:spPr bwMode="auto">
          <a:xfrm>
            <a:off x="4200525" y="1066800"/>
            <a:ext cx="7938" cy="3175"/>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6" name="Rectangle 64"/>
          <p:cNvSpPr>
            <a:spLocks noChangeArrowheads="1"/>
          </p:cNvSpPr>
          <p:nvPr/>
        </p:nvSpPr>
        <p:spPr bwMode="auto">
          <a:xfrm>
            <a:off x="4200525" y="1066800"/>
            <a:ext cx="793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8" name="Rectangle 65"/>
          <p:cNvSpPr>
            <a:spLocks noChangeArrowheads="1"/>
          </p:cNvSpPr>
          <p:nvPr/>
        </p:nvSpPr>
        <p:spPr bwMode="auto">
          <a:xfrm>
            <a:off x="4200525" y="1063625"/>
            <a:ext cx="7938" cy="3175"/>
          </a:xfrm>
          <a:prstGeom prst="rect">
            <a:avLst/>
          </a:prstGeom>
          <a:solidFill>
            <a:srgbClr val="9F9F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0" name="Rectangle 66"/>
          <p:cNvSpPr>
            <a:spLocks noChangeArrowheads="1"/>
          </p:cNvSpPr>
          <p:nvPr/>
        </p:nvSpPr>
        <p:spPr bwMode="auto">
          <a:xfrm>
            <a:off x="4200525" y="1063625"/>
            <a:ext cx="793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2" name="Rectangle 67"/>
          <p:cNvSpPr>
            <a:spLocks noChangeArrowheads="1"/>
          </p:cNvSpPr>
          <p:nvPr/>
        </p:nvSpPr>
        <p:spPr bwMode="auto">
          <a:xfrm>
            <a:off x="5324475" y="1066800"/>
            <a:ext cx="6350" cy="3175"/>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3" name="Rectangle 68"/>
          <p:cNvSpPr>
            <a:spLocks noChangeArrowheads="1"/>
          </p:cNvSpPr>
          <p:nvPr/>
        </p:nvSpPr>
        <p:spPr bwMode="auto">
          <a:xfrm>
            <a:off x="5324475" y="1066800"/>
            <a:ext cx="6350"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4" name="Rectangle 69"/>
          <p:cNvSpPr>
            <a:spLocks noChangeArrowheads="1"/>
          </p:cNvSpPr>
          <p:nvPr/>
        </p:nvSpPr>
        <p:spPr bwMode="auto">
          <a:xfrm>
            <a:off x="5324475" y="1063625"/>
            <a:ext cx="6350" cy="3175"/>
          </a:xfrm>
          <a:prstGeom prst="rect">
            <a:avLst/>
          </a:prstGeom>
          <a:solidFill>
            <a:srgbClr val="9F9F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5" name="Rectangle 70"/>
          <p:cNvSpPr>
            <a:spLocks noChangeArrowheads="1"/>
          </p:cNvSpPr>
          <p:nvPr/>
        </p:nvSpPr>
        <p:spPr bwMode="auto">
          <a:xfrm>
            <a:off x="5324475" y="1063625"/>
            <a:ext cx="6350"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6" name="Rectangle 71"/>
          <p:cNvSpPr>
            <a:spLocks noChangeArrowheads="1"/>
          </p:cNvSpPr>
          <p:nvPr/>
        </p:nvSpPr>
        <p:spPr bwMode="auto">
          <a:xfrm>
            <a:off x="6446838" y="1066800"/>
            <a:ext cx="6350" cy="3175"/>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7" name="Rectangle 72"/>
          <p:cNvSpPr>
            <a:spLocks noChangeArrowheads="1"/>
          </p:cNvSpPr>
          <p:nvPr/>
        </p:nvSpPr>
        <p:spPr bwMode="auto">
          <a:xfrm>
            <a:off x="6446838" y="1066800"/>
            <a:ext cx="6350"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8" name="Rectangle 73"/>
          <p:cNvSpPr>
            <a:spLocks noChangeArrowheads="1"/>
          </p:cNvSpPr>
          <p:nvPr/>
        </p:nvSpPr>
        <p:spPr bwMode="auto">
          <a:xfrm>
            <a:off x="6446838" y="1063625"/>
            <a:ext cx="6350" cy="3175"/>
          </a:xfrm>
          <a:prstGeom prst="rect">
            <a:avLst/>
          </a:prstGeom>
          <a:solidFill>
            <a:srgbClr val="9F9F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9" name="Rectangle 74"/>
          <p:cNvSpPr>
            <a:spLocks noChangeArrowheads="1"/>
          </p:cNvSpPr>
          <p:nvPr/>
        </p:nvSpPr>
        <p:spPr bwMode="auto">
          <a:xfrm>
            <a:off x="6446838" y="1063625"/>
            <a:ext cx="6350"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0" name="Rectangle 75"/>
          <p:cNvSpPr>
            <a:spLocks noChangeArrowheads="1"/>
          </p:cNvSpPr>
          <p:nvPr/>
        </p:nvSpPr>
        <p:spPr bwMode="auto">
          <a:xfrm>
            <a:off x="7569200" y="1066800"/>
            <a:ext cx="7938" cy="3175"/>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1" name="Rectangle 76"/>
          <p:cNvSpPr>
            <a:spLocks noChangeArrowheads="1"/>
          </p:cNvSpPr>
          <p:nvPr/>
        </p:nvSpPr>
        <p:spPr bwMode="auto">
          <a:xfrm>
            <a:off x="7569200" y="1066800"/>
            <a:ext cx="793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2" name="Rectangle 77"/>
          <p:cNvSpPr>
            <a:spLocks noChangeArrowheads="1"/>
          </p:cNvSpPr>
          <p:nvPr/>
        </p:nvSpPr>
        <p:spPr bwMode="auto">
          <a:xfrm>
            <a:off x="7569200" y="1063625"/>
            <a:ext cx="7938" cy="3175"/>
          </a:xfrm>
          <a:prstGeom prst="rect">
            <a:avLst/>
          </a:prstGeom>
          <a:solidFill>
            <a:srgbClr val="9F9F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3" name="Rectangle 78"/>
          <p:cNvSpPr>
            <a:spLocks noChangeArrowheads="1"/>
          </p:cNvSpPr>
          <p:nvPr/>
        </p:nvSpPr>
        <p:spPr bwMode="auto">
          <a:xfrm>
            <a:off x="7569200" y="1063625"/>
            <a:ext cx="793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4" name="Freeform 79"/>
          <p:cNvSpPr>
            <a:spLocks/>
          </p:cNvSpPr>
          <p:nvPr/>
        </p:nvSpPr>
        <p:spPr bwMode="auto">
          <a:xfrm>
            <a:off x="1531938" y="1270000"/>
            <a:ext cx="1112838" cy="196850"/>
          </a:xfrm>
          <a:custGeom>
            <a:avLst/>
            <a:gdLst>
              <a:gd name="T0" fmla="*/ 0 w 311"/>
              <a:gd name="T1" fmla="*/ 32 h 55"/>
              <a:gd name="T2" fmla="*/ 23 w 311"/>
              <a:gd name="T3" fmla="*/ 55 h 55"/>
              <a:gd name="T4" fmla="*/ 289 w 311"/>
              <a:gd name="T5" fmla="*/ 55 h 55"/>
              <a:gd name="T6" fmla="*/ 311 w 311"/>
              <a:gd name="T7" fmla="*/ 32 h 55"/>
              <a:gd name="T8" fmla="*/ 311 w 311"/>
              <a:gd name="T9" fmla="*/ 23 h 55"/>
              <a:gd name="T10" fmla="*/ 289 w 311"/>
              <a:gd name="T11" fmla="*/ 0 h 55"/>
              <a:gd name="T12" fmla="*/ 23 w 311"/>
              <a:gd name="T13" fmla="*/ 0 h 55"/>
              <a:gd name="T14" fmla="*/ 0 w 311"/>
              <a:gd name="T15" fmla="*/ 23 h 55"/>
              <a:gd name="T16" fmla="*/ 0 w 311"/>
              <a:gd name="T17" fmla="*/ 3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55">
                <a:moveTo>
                  <a:pt x="0" y="32"/>
                </a:moveTo>
                <a:cubicBezTo>
                  <a:pt x="0" y="45"/>
                  <a:pt x="11" y="55"/>
                  <a:pt x="23" y="55"/>
                </a:cubicBezTo>
                <a:cubicBezTo>
                  <a:pt x="289" y="55"/>
                  <a:pt x="289" y="55"/>
                  <a:pt x="289" y="55"/>
                </a:cubicBezTo>
                <a:cubicBezTo>
                  <a:pt x="301" y="55"/>
                  <a:pt x="311" y="45"/>
                  <a:pt x="311" y="32"/>
                </a:cubicBezTo>
                <a:cubicBezTo>
                  <a:pt x="311" y="23"/>
                  <a:pt x="311" y="23"/>
                  <a:pt x="311" y="23"/>
                </a:cubicBezTo>
                <a:cubicBezTo>
                  <a:pt x="311" y="10"/>
                  <a:pt x="301" y="0"/>
                  <a:pt x="289" y="0"/>
                </a:cubicBezTo>
                <a:cubicBezTo>
                  <a:pt x="23" y="0"/>
                  <a:pt x="23" y="0"/>
                  <a:pt x="23" y="0"/>
                </a:cubicBezTo>
                <a:cubicBezTo>
                  <a:pt x="11" y="0"/>
                  <a:pt x="0" y="10"/>
                  <a:pt x="0" y="23"/>
                </a:cubicBezTo>
                <a:lnTo>
                  <a:pt x="0" y="32"/>
                </a:lnTo>
                <a:close/>
              </a:path>
            </a:pathLst>
          </a:custGeom>
          <a:solidFill>
            <a:srgbClr val="BCD5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5" name="Freeform 80"/>
          <p:cNvSpPr>
            <a:spLocks/>
          </p:cNvSpPr>
          <p:nvPr/>
        </p:nvSpPr>
        <p:spPr bwMode="auto">
          <a:xfrm>
            <a:off x="1525588" y="1263650"/>
            <a:ext cx="1127125" cy="211137"/>
          </a:xfrm>
          <a:custGeom>
            <a:avLst/>
            <a:gdLst>
              <a:gd name="T0" fmla="*/ 2 w 315"/>
              <a:gd name="T1" fmla="*/ 34 h 59"/>
              <a:gd name="T2" fmla="*/ 0 w 315"/>
              <a:gd name="T3" fmla="*/ 34 h 59"/>
              <a:gd name="T4" fmla="*/ 25 w 315"/>
              <a:gd name="T5" fmla="*/ 59 h 59"/>
              <a:gd name="T6" fmla="*/ 291 w 315"/>
              <a:gd name="T7" fmla="*/ 59 h 59"/>
              <a:gd name="T8" fmla="*/ 315 w 315"/>
              <a:gd name="T9" fmla="*/ 34 h 59"/>
              <a:gd name="T10" fmla="*/ 315 w 315"/>
              <a:gd name="T11" fmla="*/ 25 h 59"/>
              <a:gd name="T12" fmla="*/ 291 w 315"/>
              <a:gd name="T13" fmla="*/ 0 h 59"/>
              <a:gd name="T14" fmla="*/ 25 w 315"/>
              <a:gd name="T15" fmla="*/ 0 h 59"/>
              <a:gd name="T16" fmla="*/ 0 w 315"/>
              <a:gd name="T17" fmla="*/ 25 h 59"/>
              <a:gd name="T18" fmla="*/ 0 w 315"/>
              <a:gd name="T19" fmla="*/ 34 h 59"/>
              <a:gd name="T20" fmla="*/ 2 w 315"/>
              <a:gd name="T21" fmla="*/ 34 h 59"/>
              <a:gd name="T22" fmla="*/ 4 w 315"/>
              <a:gd name="T23" fmla="*/ 34 h 59"/>
              <a:gd name="T24" fmla="*/ 4 w 315"/>
              <a:gd name="T25" fmla="*/ 25 h 59"/>
              <a:gd name="T26" fmla="*/ 10 w 315"/>
              <a:gd name="T27" fmla="*/ 10 h 59"/>
              <a:gd name="T28" fmla="*/ 25 w 315"/>
              <a:gd name="T29" fmla="*/ 4 h 59"/>
              <a:gd name="T30" fmla="*/ 291 w 315"/>
              <a:gd name="T31" fmla="*/ 4 h 59"/>
              <a:gd name="T32" fmla="*/ 305 w 315"/>
              <a:gd name="T33" fmla="*/ 10 h 59"/>
              <a:gd name="T34" fmla="*/ 311 w 315"/>
              <a:gd name="T35" fmla="*/ 25 h 59"/>
              <a:gd name="T36" fmla="*/ 311 w 315"/>
              <a:gd name="T37" fmla="*/ 34 h 59"/>
              <a:gd name="T38" fmla="*/ 305 w 315"/>
              <a:gd name="T39" fmla="*/ 49 h 59"/>
              <a:gd name="T40" fmla="*/ 291 w 315"/>
              <a:gd name="T41" fmla="*/ 55 h 59"/>
              <a:gd name="T42" fmla="*/ 25 w 315"/>
              <a:gd name="T43" fmla="*/ 55 h 59"/>
              <a:gd name="T44" fmla="*/ 10 w 315"/>
              <a:gd name="T45" fmla="*/ 49 h 59"/>
              <a:gd name="T46" fmla="*/ 4 w 315"/>
              <a:gd name="T47" fmla="*/ 34 h 59"/>
              <a:gd name="T48" fmla="*/ 2 w 315"/>
              <a:gd name="T49" fmla="*/ 3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5" h="59">
                <a:moveTo>
                  <a:pt x="2" y="34"/>
                </a:moveTo>
                <a:cubicBezTo>
                  <a:pt x="0" y="34"/>
                  <a:pt x="0" y="34"/>
                  <a:pt x="0" y="34"/>
                </a:cubicBezTo>
                <a:cubicBezTo>
                  <a:pt x="0" y="48"/>
                  <a:pt x="11" y="59"/>
                  <a:pt x="25" y="59"/>
                </a:cubicBezTo>
                <a:cubicBezTo>
                  <a:pt x="291" y="59"/>
                  <a:pt x="291" y="59"/>
                  <a:pt x="291" y="59"/>
                </a:cubicBezTo>
                <a:cubicBezTo>
                  <a:pt x="304" y="59"/>
                  <a:pt x="315" y="48"/>
                  <a:pt x="315" y="34"/>
                </a:cubicBezTo>
                <a:cubicBezTo>
                  <a:pt x="315" y="25"/>
                  <a:pt x="315" y="25"/>
                  <a:pt x="315" y="25"/>
                </a:cubicBezTo>
                <a:cubicBezTo>
                  <a:pt x="315" y="11"/>
                  <a:pt x="304" y="0"/>
                  <a:pt x="291" y="0"/>
                </a:cubicBezTo>
                <a:cubicBezTo>
                  <a:pt x="25" y="0"/>
                  <a:pt x="25" y="0"/>
                  <a:pt x="25" y="0"/>
                </a:cubicBezTo>
                <a:cubicBezTo>
                  <a:pt x="11" y="0"/>
                  <a:pt x="0" y="11"/>
                  <a:pt x="0" y="25"/>
                </a:cubicBezTo>
                <a:cubicBezTo>
                  <a:pt x="0" y="34"/>
                  <a:pt x="0" y="34"/>
                  <a:pt x="0" y="34"/>
                </a:cubicBezTo>
                <a:cubicBezTo>
                  <a:pt x="2" y="34"/>
                  <a:pt x="2" y="34"/>
                  <a:pt x="2" y="34"/>
                </a:cubicBezTo>
                <a:cubicBezTo>
                  <a:pt x="4" y="34"/>
                  <a:pt x="4" y="34"/>
                  <a:pt x="4" y="34"/>
                </a:cubicBezTo>
                <a:cubicBezTo>
                  <a:pt x="4" y="25"/>
                  <a:pt x="4" y="25"/>
                  <a:pt x="4" y="25"/>
                </a:cubicBezTo>
                <a:cubicBezTo>
                  <a:pt x="4" y="19"/>
                  <a:pt x="7" y="14"/>
                  <a:pt x="10" y="10"/>
                </a:cubicBezTo>
                <a:cubicBezTo>
                  <a:pt x="14" y="6"/>
                  <a:pt x="19" y="4"/>
                  <a:pt x="25" y="4"/>
                </a:cubicBezTo>
                <a:cubicBezTo>
                  <a:pt x="291" y="4"/>
                  <a:pt x="291" y="4"/>
                  <a:pt x="291" y="4"/>
                </a:cubicBezTo>
                <a:cubicBezTo>
                  <a:pt x="296" y="4"/>
                  <a:pt x="301" y="6"/>
                  <a:pt x="305" y="10"/>
                </a:cubicBezTo>
                <a:cubicBezTo>
                  <a:pt x="309" y="14"/>
                  <a:pt x="311" y="19"/>
                  <a:pt x="311" y="25"/>
                </a:cubicBezTo>
                <a:cubicBezTo>
                  <a:pt x="311" y="34"/>
                  <a:pt x="311" y="34"/>
                  <a:pt x="311" y="34"/>
                </a:cubicBezTo>
                <a:cubicBezTo>
                  <a:pt x="311" y="40"/>
                  <a:pt x="309" y="45"/>
                  <a:pt x="305" y="49"/>
                </a:cubicBezTo>
                <a:cubicBezTo>
                  <a:pt x="301" y="52"/>
                  <a:pt x="296" y="55"/>
                  <a:pt x="291" y="55"/>
                </a:cubicBezTo>
                <a:cubicBezTo>
                  <a:pt x="25" y="55"/>
                  <a:pt x="25" y="55"/>
                  <a:pt x="25" y="55"/>
                </a:cubicBezTo>
                <a:cubicBezTo>
                  <a:pt x="19" y="55"/>
                  <a:pt x="14" y="52"/>
                  <a:pt x="10" y="49"/>
                </a:cubicBezTo>
                <a:cubicBezTo>
                  <a:pt x="7" y="45"/>
                  <a:pt x="4" y="40"/>
                  <a:pt x="4" y="34"/>
                </a:cubicBezTo>
                <a:lnTo>
                  <a:pt x="2" y="34"/>
                </a:lnTo>
                <a:close/>
              </a:path>
            </a:pathLst>
          </a:custGeom>
          <a:solidFill>
            <a:srgbClr val="65A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6" name="Freeform 81"/>
          <p:cNvSpPr>
            <a:spLocks/>
          </p:cNvSpPr>
          <p:nvPr/>
        </p:nvSpPr>
        <p:spPr bwMode="auto">
          <a:xfrm>
            <a:off x="3113088" y="1270000"/>
            <a:ext cx="1655763" cy="196850"/>
          </a:xfrm>
          <a:custGeom>
            <a:avLst/>
            <a:gdLst>
              <a:gd name="T0" fmla="*/ 0 w 463"/>
              <a:gd name="T1" fmla="*/ 32 h 55"/>
              <a:gd name="T2" fmla="*/ 23 w 463"/>
              <a:gd name="T3" fmla="*/ 55 h 55"/>
              <a:gd name="T4" fmla="*/ 440 w 463"/>
              <a:gd name="T5" fmla="*/ 55 h 55"/>
              <a:gd name="T6" fmla="*/ 463 w 463"/>
              <a:gd name="T7" fmla="*/ 32 h 55"/>
              <a:gd name="T8" fmla="*/ 463 w 463"/>
              <a:gd name="T9" fmla="*/ 23 h 55"/>
              <a:gd name="T10" fmla="*/ 440 w 463"/>
              <a:gd name="T11" fmla="*/ 0 h 55"/>
              <a:gd name="T12" fmla="*/ 23 w 463"/>
              <a:gd name="T13" fmla="*/ 0 h 55"/>
              <a:gd name="T14" fmla="*/ 0 w 463"/>
              <a:gd name="T15" fmla="*/ 23 h 55"/>
              <a:gd name="T16" fmla="*/ 0 w 463"/>
              <a:gd name="T17" fmla="*/ 3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55">
                <a:moveTo>
                  <a:pt x="0" y="32"/>
                </a:moveTo>
                <a:cubicBezTo>
                  <a:pt x="0" y="45"/>
                  <a:pt x="10" y="55"/>
                  <a:pt x="23" y="55"/>
                </a:cubicBezTo>
                <a:cubicBezTo>
                  <a:pt x="440" y="55"/>
                  <a:pt x="440" y="55"/>
                  <a:pt x="440" y="55"/>
                </a:cubicBezTo>
                <a:cubicBezTo>
                  <a:pt x="452" y="55"/>
                  <a:pt x="463" y="45"/>
                  <a:pt x="463" y="32"/>
                </a:cubicBezTo>
                <a:cubicBezTo>
                  <a:pt x="463" y="23"/>
                  <a:pt x="463" y="23"/>
                  <a:pt x="463" y="23"/>
                </a:cubicBezTo>
                <a:cubicBezTo>
                  <a:pt x="463" y="10"/>
                  <a:pt x="452" y="0"/>
                  <a:pt x="440" y="0"/>
                </a:cubicBezTo>
                <a:cubicBezTo>
                  <a:pt x="23" y="0"/>
                  <a:pt x="23" y="0"/>
                  <a:pt x="23" y="0"/>
                </a:cubicBezTo>
                <a:cubicBezTo>
                  <a:pt x="10" y="0"/>
                  <a:pt x="0" y="10"/>
                  <a:pt x="0" y="23"/>
                </a:cubicBezTo>
                <a:lnTo>
                  <a:pt x="0" y="32"/>
                </a:lnTo>
                <a:close/>
              </a:path>
            </a:pathLst>
          </a:custGeom>
          <a:solidFill>
            <a:srgbClr val="BCD5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7" name="Freeform 82"/>
          <p:cNvSpPr>
            <a:spLocks/>
          </p:cNvSpPr>
          <p:nvPr/>
        </p:nvSpPr>
        <p:spPr bwMode="auto">
          <a:xfrm>
            <a:off x="3106738" y="1263650"/>
            <a:ext cx="1670050" cy="211137"/>
          </a:xfrm>
          <a:custGeom>
            <a:avLst/>
            <a:gdLst>
              <a:gd name="T0" fmla="*/ 2 w 467"/>
              <a:gd name="T1" fmla="*/ 34 h 59"/>
              <a:gd name="T2" fmla="*/ 0 w 467"/>
              <a:gd name="T3" fmla="*/ 34 h 59"/>
              <a:gd name="T4" fmla="*/ 25 w 467"/>
              <a:gd name="T5" fmla="*/ 59 h 59"/>
              <a:gd name="T6" fmla="*/ 442 w 467"/>
              <a:gd name="T7" fmla="*/ 59 h 59"/>
              <a:gd name="T8" fmla="*/ 467 w 467"/>
              <a:gd name="T9" fmla="*/ 34 h 59"/>
              <a:gd name="T10" fmla="*/ 467 w 467"/>
              <a:gd name="T11" fmla="*/ 25 h 59"/>
              <a:gd name="T12" fmla="*/ 442 w 467"/>
              <a:gd name="T13" fmla="*/ 0 h 59"/>
              <a:gd name="T14" fmla="*/ 25 w 467"/>
              <a:gd name="T15" fmla="*/ 0 h 59"/>
              <a:gd name="T16" fmla="*/ 0 w 467"/>
              <a:gd name="T17" fmla="*/ 25 h 59"/>
              <a:gd name="T18" fmla="*/ 0 w 467"/>
              <a:gd name="T19" fmla="*/ 34 h 59"/>
              <a:gd name="T20" fmla="*/ 2 w 467"/>
              <a:gd name="T21" fmla="*/ 34 h 59"/>
              <a:gd name="T22" fmla="*/ 4 w 467"/>
              <a:gd name="T23" fmla="*/ 34 h 59"/>
              <a:gd name="T24" fmla="*/ 4 w 467"/>
              <a:gd name="T25" fmla="*/ 25 h 59"/>
              <a:gd name="T26" fmla="*/ 10 w 467"/>
              <a:gd name="T27" fmla="*/ 10 h 59"/>
              <a:gd name="T28" fmla="*/ 25 w 467"/>
              <a:gd name="T29" fmla="*/ 4 h 59"/>
              <a:gd name="T30" fmla="*/ 442 w 467"/>
              <a:gd name="T31" fmla="*/ 4 h 59"/>
              <a:gd name="T32" fmla="*/ 457 w 467"/>
              <a:gd name="T33" fmla="*/ 10 h 59"/>
              <a:gd name="T34" fmla="*/ 463 w 467"/>
              <a:gd name="T35" fmla="*/ 25 h 59"/>
              <a:gd name="T36" fmla="*/ 463 w 467"/>
              <a:gd name="T37" fmla="*/ 34 h 59"/>
              <a:gd name="T38" fmla="*/ 457 w 467"/>
              <a:gd name="T39" fmla="*/ 49 h 59"/>
              <a:gd name="T40" fmla="*/ 442 w 467"/>
              <a:gd name="T41" fmla="*/ 55 h 59"/>
              <a:gd name="T42" fmla="*/ 25 w 467"/>
              <a:gd name="T43" fmla="*/ 55 h 59"/>
              <a:gd name="T44" fmla="*/ 10 w 467"/>
              <a:gd name="T45" fmla="*/ 49 h 59"/>
              <a:gd name="T46" fmla="*/ 4 w 467"/>
              <a:gd name="T47" fmla="*/ 34 h 59"/>
              <a:gd name="T48" fmla="*/ 2 w 467"/>
              <a:gd name="T49" fmla="*/ 3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7" h="59">
                <a:moveTo>
                  <a:pt x="2" y="34"/>
                </a:moveTo>
                <a:cubicBezTo>
                  <a:pt x="0" y="34"/>
                  <a:pt x="0" y="34"/>
                  <a:pt x="0" y="34"/>
                </a:cubicBezTo>
                <a:cubicBezTo>
                  <a:pt x="0" y="48"/>
                  <a:pt x="11" y="59"/>
                  <a:pt x="25" y="59"/>
                </a:cubicBezTo>
                <a:cubicBezTo>
                  <a:pt x="442" y="59"/>
                  <a:pt x="442" y="59"/>
                  <a:pt x="442" y="59"/>
                </a:cubicBezTo>
                <a:cubicBezTo>
                  <a:pt x="456" y="59"/>
                  <a:pt x="467" y="48"/>
                  <a:pt x="467" y="34"/>
                </a:cubicBezTo>
                <a:cubicBezTo>
                  <a:pt x="467" y="25"/>
                  <a:pt x="467" y="25"/>
                  <a:pt x="467" y="25"/>
                </a:cubicBezTo>
                <a:cubicBezTo>
                  <a:pt x="467" y="11"/>
                  <a:pt x="456" y="0"/>
                  <a:pt x="442" y="0"/>
                </a:cubicBezTo>
                <a:cubicBezTo>
                  <a:pt x="25" y="0"/>
                  <a:pt x="25" y="0"/>
                  <a:pt x="25" y="0"/>
                </a:cubicBezTo>
                <a:cubicBezTo>
                  <a:pt x="11" y="0"/>
                  <a:pt x="0" y="11"/>
                  <a:pt x="0" y="25"/>
                </a:cubicBezTo>
                <a:cubicBezTo>
                  <a:pt x="0" y="34"/>
                  <a:pt x="0" y="34"/>
                  <a:pt x="0" y="34"/>
                </a:cubicBezTo>
                <a:cubicBezTo>
                  <a:pt x="2" y="34"/>
                  <a:pt x="2" y="34"/>
                  <a:pt x="2" y="34"/>
                </a:cubicBezTo>
                <a:cubicBezTo>
                  <a:pt x="4" y="34"/>
                  <a:pt x="4" y="34"/>
                  <a:pt x="4" y="34"/>
                </a:cubicBezTo>
                <a:cubicBezTo>
                  <a:pt x="4" y="25"/>
                  <a:pt x="4" y="25"/>
                  <a:pt x="4" y="25"/>
                </a:cubicBezTo>
                <a:cubicBezTo>
                  <a:pt x="4" y="19"/>
                  <a:pt x="6" y="14"/>
                  <a:pt x="10" y="10"/>
                </a:cubicBezTo>
                <a:cubicBezTo>
                  <a:pt x="14" y="6"/>
                  <a:pt x="19" y="4"/>
                  <a:pt x="25" y="4"/>
                </a:cubicBezTo>
                <a:cubicBezTo>
                  <a:pt x="442" y="4"/>
                  <a:pt x="442" y="4"/>
                  <a:pt x="442" y="4"/>
                </a:cubicBezTo>
                <a:cubicBezTo>
                  <a:pt x="448" y="4"/>
                  <a:pt x="453" y="6"/>
                  <a:pt x="457" y="10"/>
                </a:cubicBezTo>
                <a:cubicBezTo>
                  <a:pt x="460" y="14"/>
                  <a:pt x="463" y="19"/>
                  <a:pt x="463" y="25"/>
                </a:cubicBezTo>
                <a:cubicBezTo>
                  <a:pt x="463" y="34"/>
                  <a:pt x="463" y="34"/>
                  <a:pt x="463" y="34"/>
                </a:cubicBezTo>
                <a:cubicBezTo>
                  <a:pt x="463" y="40"/>
                  <a:pt x="460" y="45"/>
                  <a:pt x="457" y="49"/>
                </a:cubicBezTo>
                <a:cubicBezTo>
                  <a:pt x="453" y="52"/>
                  <a:pt x="448" y="55"/>
                  <a:pt x="442" y="55"/>
                </a:cubicBezTo>
                <a:cubicBezTo>
                  <a:pt x="25" y="55"/>
                  <a:pt x="25" y="55"/>
                  <a:pt x="25" y="55"/>
                </a:cubicBezTo>
                <a:cubicBezTo>
                  <a:pt x="19" y="55"/>
                  <a:pt x="14" y="52"/>
                  <a:pt x="10" y="49"/>
                </a:cubicBezTo>
                <a:cubicBezTo>
                  <a:pt x="6" y="45"/>
                  <a:pt x="4" y="40"/>
                  <a:pt x="4" y="34"/>
                </a:cubicBezTo>
                <a:lnTo>
                  <a:pt x="2" y="34"/>
                </a:lnTo>
                <a:close/>
              </a:path>
            </a:pathLst>
          </a:custGeom>
          <a:solidFill>
            <a:srgbClr val="65A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83"/>
          <p:cNvSpPr>
            <a:spLocks/>
          </p:cNvSpPr>
          <p:nvPr/>
        </p:nvSpPr>
        <p:spPr bwMode="auto">
          <a:xfrm>
            <a:off x="5019675" y="1270000"/>
            <a:ext cx="1995488" cy="196850"/>
          </a:xfrm>
          <a:custGeom>
            <a:avLst/>
            <a:gdLst>
              <a:gd name="T0" fmla="*/ 0 w 558"/>
              <a:gd name="T1" fmla="*/ 32 h 55"/>
              <a:gd name="T2" fmla="*/ 23 w 558"/>
              <a:gd name="T3" fmla="*/ 55 h 55"/>
              <a:gd name="T4" fmla="*/ 535 w 558"/>
              <a:gd name="T5" fmla="*/ 55 h 55"/>
              <a:gd name="T6" fmla="*/ 558 w 558"/>
              <a:gd name="T7" fmla="*/ 32 h 55"/>
              <a:gd name="T8" fmla="*/ 558 w 558"/>
              <a:gd name="T9" fmla="*/ 23 h 55"/>
              <a:gd name="T10" fmla="*/ 535 w 558"/>
              <a:gd name="T11" fmla="*/ 0 h 55"/>
              <a:gd name="T12" fmla="*/ 23 w 558"/>
              <a:gd name="T13" fmla="*/ 0 h 55"/>
              <a:gd name="T14" fmla="*/ 0 w 558"/>
              <a:gd name="T15" fmla="*/ 23 h 55"/>
              <a:gd name="T16" fmla="*/ 0 w 558"/>
              <a:gd name="T17" fmla="*/ 3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8" h="55">
                <a:moveTo>
                  <a:pt x="0" y="32"/>
                </a:moveTo>
                <a:cubicBezTo>
                  <a:pt x="0" y="45"/>
                  <a:pt x="10" y="55"/>
                  <a:pt x="23" y="55"/>
                </a:cubicBezTo>
                <a:cubicBezTo>
                  <a:pt x="535" y="55"/>
                  <a:pt x="535" y="55"/>
                  <a:pt x="535" y="55"/>
                </a:cubicBezTo>
                <a:cubicBezTo>
                  <a:pt x="547" y="55"/>
                  <a:pt x="558" y="45"/>
                  <a:pt x="558" y="32"/>
                </a:cubicBezTo>
                <a:cubicBezTo>
                  <a:pt x="558" y="23"/>
                  <a:pt x="558" y="23"/>
                  <a:pt x="558" y="23"/>
                </a:cubicBezTo>
                <a:cubicBezTo>
                  <a:pt x="558" y="10"/>
                  <a:pt x="547" y="0"/>
                  <a:pt x="535" y="0"/>
                </a:cubicBezTo>
                <a:cubicBezTo>
                  <a:pt x="23" y="0"/>
                  <a:pt x="23" y="0"/>
                  <a:pt x="23" y="0"/>
                </a:cubicBezTo>
                <a:cubicBezTo>
                  <a:pt x="10" y="0"/>
                  <a:pt x="0" y="10"/>
                  <a:pt x="0" y="23"/>
                </a:cubicBezTo>
                <a:lnTo>
                  <a:pt x="0" y="32"/>
                </a:lnTo>
                <a:close/>
              </a:path>
            </a:pathLst>
          </a:custGeom>
          <a:solidFill>
            <a:srgbClr val="BCD5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84"/>
          <p:cNvSpPr>
            <a:spLocks/>
          </p:cNvSpPr>
          <p:nvPr/>
        </p:nvSpPr>
        <p:spPr bwMode="auto">
          <a:xfrm>
            <a:off x="5013325" y="1263650"/>
            <a:ext cx="2009775" cy="211137"/>
          </a:xfrm>
          <a:custGeom>
            <a:avLst/>
            <a:gdLst>
              <a:gd name="T0" fmla="*/ 2 w 562"/>
              <a:gd name="T1" fmla="*/ 34 h 59"/>
              <a:gd name="T2" fmla="*/ 0 w 562"/>
              <a:gd name="T3" fmla="*/ 34 h 59"/>
              <a:gd name="T4" fmla="*/ 25 w 562"/>
              <a:gd name="T5" fmla="*/ 59 h 59"/>
              <a:gd name="T6" fmla="*/ 537 w 562"/>
              <a:gd name="T7" fmla="*/ 59 h 59"/>
              <a:gd name="T8" fmla="*/ 562 w 562"/>
              <a:gd name="T9" fmla="*/ 34 h 59"/>
              <a:gd name="T10" fmla="*/ 562 w 562"/>
              <a:gd name="T11" fmla="*/ 25 h 59"/>
              <a:gd name="T12" fmla="*/ 537 w 562"/>
              <a:gd name="T13" fmla="*/ 0 h 59"/>
              <a:gd name="T14" fmla="*/ 25 w 562"/>
              <a:gd name="T15" fmla="*/ 0 h 59"/>
              <a:gd name="T16" fmla="*/ 0 w 562"/>
              <a:gd name="T17" fmla="*/ 25 h 59"/>
              <a:gd name="T18" fmla="*/ 0 w 562"/>
              <a:gd name="T19" fmla="*/ 34 h 59"/>
              <a:gd name="T20" fmla="*/ 2 w 562"/>
              <a:gd name="T21" fmla="*/ 34 h 59"/>
              <a:gd name="T22" fmla="*/ 4 w 562"/>
              <a:gd name="T23" fmla="*/ 34 h 59"/>
              <a:gd name="T24" fmla="*/ 4 w 562"/>
              <a:gd name="T25" fmla="*/ 25 h 59"/>
              <a:gd name="T26" fmla="*/ 10 w 562"/>
              <a:gd name="T27" fmla="*/ 10 h 59"/>
              <a:gd name="T28" fmla="*/ 25 w 562"/>
              <a:gd name="T29" fmla="*/ 4 h 59"/>
              <a:gd name="T30" fmla="*/ 537 w 562"/>
              <a:gd name="T31" fmla="*/ 4 h 59"/>
              <a:gd name="T32" fmla="*/ 552 w 562"/>
              <a:gd name="T33" fmla="*/ 10 h 59"/>
              <a:gd name="T34" fmla="*/ 558 w 562"/>
              <a:gd name="T35" fmla="*/ 25 h 59"/>
              <a:gd name="T36" fmla="*/ 558 w 562"/>
              <a:gd name="T37" fmla="*/ 34 h 59"/>
              <a:gd name="T38" fmla="*/ 552 w 562"/>
              <a:gd name="T39" fmla="*/ 49 h 59"/>
              <a:gd name="T40" fmla="*/ 537 w 562"/>
              <a:gd name="T41" fmla="*/ 55 h 59"/>
              <a:gd name="T42" fmla="*/ 25 w 562"/>
              <a:gd name="T43" fmla="*/ 55 h 59"/>
              <a:gd name="T44" fmla="*/ 10 w 562"/>
              <a:gd name="T45" fmla="*/ 49 h 59"/>
              <a:gd name="T46" fmla="*/ 4 w 562"/>
              <a:gd name="T47" fmla="*/ 34 h 59"/>
              <a:gd name="T48" fmla="*/ 2 w 562"/>
              <a:gd name="T49" fmla="*/ 3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62" h="59">
                <a:moveTo>
                  <a:pt x="2" y="34"/>
                </a:moveTo>
                <a:cubicBezTo>
                  <a:pt x="0" y="34"/>
                  <a:pt x="0" y="34"/>
                  <a:pt x="0" y="34"/>
                </a:cubicBezTo>
                <a:cubicBezTo>
                  <a:pt x="0" y="48"/>
                  <a:pt x="11" y="59"/>
                  <a:pt x="25" y="59"/>
                </a:cubicBezTo>
                <a:cubicBezTo>
                  <a:pt x="537" y="59"/>
                  <a:pt x="537" y="59"/>
                  <a:pt x="537" y="59"/>
                </a:cubicBezTo>
                <a:cubicBezTo>
                  <a:pt x="551" y="59"/>
                  <a:pt x="562" y="48"/>
                  <a:pt x="562" y="34"/>
                </a:cubicBezTo>
                <a:cubicBezTo>
                  <a:pt x="562" y="25"/>
                  <a:pt x="562" y="25"/>
                  <a:pt x="562" y="25"/>
                </a:cubicBezTo>
                <a:cubicBezTo>
                  <a:pt x="562" y="11"/>
                  <a:pt x="551" y="0"/>
                  <a:pt x="537" y="0"/>
                </a:cubicBezTo>
                <a:cubicBezTo>
                  <a:pt x="25" y="0"/>
                  <a:pt x="25" y="0"/>
                  <a:pt x="25" y="0"/>
                </a:cubicBezTo>
                <a:cubicBezTo>
                  <a:pt x="11" y="0"/>
                  <a:pt x="0" y="11"/>
                  <a:pt x="0" y="25"/>
                </a:cubicBezTo>
                <a:cubicBezTo>
                  <a:pt x="0" y="34"/>
                  <a:pt x="0" y="34"/>
                  <a:pt x="0" y="34"/>
                </a:cubicBezTo>
                <a:cubicBezTo>
                  <a:pt x="2" y="34"/>
                  <a:pt x="2" y="34"/>
                  <a:pt x="2" y="34"/>
                </a:cubicBezTo>
                <a:cubicBezTo>
                  <a:pt x="4" y="34"/>
                  <a:pt x="4" y="34"/>
                  <a:pt x="4" y="34"/>
                </a:cubicBezTo>
                <a:cubicBezTo>
                  <a:pt x="4" y="25"/>
                  <a:pt x="4" y="25"/>
                  <a:pt x="4" y="25"/>
                </a:cubicBezTo>
                <a:cubicBezTo>
                  <a:pt x="4" y="19"/>
                  <a:pt x="7" y="14"/>
                  <a:pt x="10" y="10"/>
                </a:cubicBezTo>
                <a:cubicBezTo>
                  <a:pt x="14" y="6"/>
                  <a:pt x="19" y="4"/>
                  <a:pt x="25" y="4"/>
                </a:cubicBezTo>
                <a:cubicBezTo>
                  <a:pt x="537" y="4"/>
                  <a:pt x="537" y="4"/>
                  <a:pt x="537" y="4"/>
                </a:cubicBezTo>
                <a:cubicBezTo>
                  <a:pt x="543" y="4"/>
                  <a:pt x="548" y="6"/>
                  <a:pt x="552" y="10"/>
                </a:cubicBezTo>
                <a:cubicBezTo>
                  <a:pt x="555" y="14"/>
                  <a:pt x="558" y="19"/>
                  <a:pt x="558" y="25"/>
                </a:cubicBezTo>
                <a:cubicBezTo>
                  <a:pt x="558" y="34"/>
                  <a:pt x="558" y="34"/>
                  <a:pt x="558" y="34"/>
                </a:cubicBezTo>
                <a:cubicBezTo>
                  <a:pt x="558" y="40"/>
                  <a:pt x="555" y="45"/>
                  <a:pt x="552" y="49"/>
                </a:cubicBezTo>
                <a:cubicBezTo>
                  <a:pt x="548" y="52"/>
                  <a:pt x="543" y="55"/>
                  <a:pt x="537" y="55"/>
                </a:cubicBezTo>
                <a:cubicBezTo>
                  <a:pt x="25" y="55"/>
                  <a:pt x="25" y="55"/>
                  <a:pt x="25" y="55"/>
                </a:cubicBezTo>
                <a:cubicBezTo>
                  <a:pt x="19" y="55"/>
                  <a:pt x="14" y="52"/>
                  <a:pt x="10" y="49"/>
                </a:cubicBezTo>
                <a:cubicBezTo>
                  <a:pt x="7" y="45"/>
                  <a:pt x="4" y="40"/>
                  <a:pt x="4" y="34"/>
                </a:cubicBezTo>
                <a:lnTo>
                  <a:pt x="2" y="34"/>
                </a:lnTo>
                <a:close/>
              </a:path>
            </a:pathLst>
          </a:custGeom>
          <a:solidFill>
            <a:srgbClr val="65A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85"/>
          <p:cNvSpPr>
            <a:spLocks/>
          </p:cNvSpPr>
          <p:nvPr/>
        </p:nvSpPr>
        <p:spPr bwMode="auto">
          <a:xfrm>
            <a:off x="7046913" y="1270000"/>
            <a:ext cx="1592263" cy="196850"/>
          </a:xfrm>
          <a:custGeom>
            <a:avLst/>
            <a:gdLst>
              <a:gd name="T0" fmla="*/ 0 w 445"/>
              <a:gd name="T1" fmla="*/ 32 h 55"/>
              <a:gd name="T2" fmla="*/ 23 w 445"/>
              <a:gd name="T3" fmla="*/ 55 h 55"/>
              <a:gd name="T4" fmla="*/ 423 w 445"/>
              <a:gd name="T5" fmla="*/ 55 h 55"/>
              <a:gd name="T6" fmla="*/ 445 w 445"/>
              <a:gd name="T7" fmla="*/ 32 h 55"/>
              <a:gd name="T8" fmla="*/ 445 w 445"/>
              <a:gd name="T9" fmla="*/ 23 h 55"/>
              <a:gd name="T10" fmla="*/ 423 w 445"/>
              <a:gd name="T11" fmla="*/ 0 h 55"/>
              <a:gd name="T12" fmla="*/ 23 w 445"/>
              <a:gd name="T13" fmla="*/ 0 h 55"/>
              <a:gd name="T14" fmla="*/ 0 w 445"/>
              <a:gd name="T15" fmla="*/ 23 h 55"/>
              <a:gd name="T16" fmla="*/ 0 w 445"/>
              <a:gd name="T17" fmla="*/ 3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55">
                <a:moveTo>
                  <a:pt x="0" y="32"/>
                </a:moveTo>
                <a:cubicBezTo>
                  <a:pt x="0" y="45"/>
                  <a:pt x="10" y="55"/>
                  <a:pt x="23" y="55"/>
                </a:cubicBezTo>
                <a:cubicBezTo>
                  <a:pt x="423" y="55"/>
                  <a:pt x="423" y="55"/>
                  <a:pt x="423" y="55"/>
                </a:cubicBezTo>
                <a:cubicBezTo>
                  <a:pt x="435" y="55"/>
                  <a:pt x="445" y="45"/>
                  <a:pt x="445" y="32"/>
                </a:cubicBezTo>
                <a:cubicBezTo>
                  <a:pt x="445" y="23"/>
                  <a:pt x="445" y="23"/>
                  <a:pt x="445" y="23"/>
                </a:cubicBezTo>
                <a:cubicBezTo>
                  <a:pt x="445" y="10"/>
                  <a:pt x="435" y="0"/>
                  <a:pt x="423" y="0"/>
                </a:cubicBezTo>
                <a:cubicBezTo>
                  <a:pt x="23" y="0"/>
                  <a:pt x="23" y="0"/>
                  <a:pt x="23" y="0"/>
                </a:cubicBezTo>
                <a:cubicBezTo>
                  <a:pt x="10" y="0"/>
                  <a:pt x="0" y="10"/>
                  <a:pt x="0" y="23"/>
                </a:cubicBezTo>
                <a:lnTo>
                  <a:pt x="0" y="32"/>
                </a:lnTo>
                <a:close/>
              </a:path>
            </a:pathLst>
          </a:custGeom>
          <a:solidFill>
            <a:srgbClr val="BCD5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86"/>
          <p:cNvSpPr>
            <a:spLocks/>
          </p:cNvSpPr>
          <p:nvPr/>
        </p:nvSpPr>
        <p:spPr bwMode="auto">
          <a:xfrm>
            <a:off x="7040563" y="1263650"/>
            <a:ext cx="1604963" cy="211137"/>
          </a:xfrm>
          <a:custGeom>
            <a:avLst/>
            <a:gdLst>
              <a:gd name="T0" fmla="*/ 2 w 449"/>
              <a:gd name="T1" fmla="*/ 34 h 59"/>
              <a:gd name="T2" fmla="*/ 0 w 449"/>
              <a:gd name="T3" fmla="*/ 34 h 59"/>
              <a:gd name="T4" fmla="*/ 25 w 449"/>
              <a:gd name="T5" fmla="*/ 59 h 59"/>
              <a:gd name="T6" fmla="*/ 425 w 449"/>
              <a:gd name="T7" fmla="*/ 59 h 59"/>
              <a:gd name="T8" fmla="*/ 449 w 449"/>
              <a:gd name="T9" fmla="*/ 34 h 59"/>
              <a:gd name="T10" fmla="*/ 449 w 449"/>
              <a:gd name="T11" fmla="*/ 25 h 59"/>
              <a:gd name="T12" fmla="*/ 425 w 449"/>
              <a:gd name="T13" fmla="*/ 0 h 59"/>
              <a:gd name="T14" fmla="*/ 25 w 449"/>
              <a:gd name="T15" fmla="*/ 0 h 59"/>
              <a:gd name="T16" fmla="*/ 0 w 449"/>
              <a:gd name="T17" fmla="*/ 25 h 59"/>
              <a:gd name="T18" fmla="*/ 0 w 449"/>
              <a:gd name="T19" fmla="*/ 34 h 59"/>
              <a:gd name="T20" fmla="*/ 2 w 449"/>
              <a:gd name="T21" fmla="*/ 34 h 59"/>
              <a:gd name="T22" fmla="*/ 4 w 449"/>
              <a:gd name="T23" fmla="*/ 34 h 59"/>
              <a:gd name="T24" fmla="*/ 4 w 449"/>
              <a:gd name="T25" fmla="*/ 25 h 59"/>
              <a:gd name="T26" fmla="*/ 10 w 449"/>
              <a:gd name="T27" fmla="*/ 10 h 59"/>
              <a:gd name="T28" fmla="*/ 25 w 449"/>
              <a:gd name="T29" fmla="*/ 4 h 59"/>
              <a:gd name="T30" fmla="*/ 425 w 449"/>
              <a:gd name="T31" fmla="*/ 4 h 59"/>
              <a:gd name="T32" fmla="*/ 439 w 449"/>
              <a:gd name="T33" fmla="*/ 10 h 59"/>
              <a:gd name="T34" fmla="*/ 445 w 449"/>
              <a:gd name="T35" fmla="*/ 25 h 59"/>
              <a:gd name="T36" fmla="*/ 445 w 449"/>
              <a:gd name="T37" fmla="*/ 34 h 59"/>
              <a:gd name="T38" fmla="*/ 439 w 449"/>
              <a:gd name="T39" fmla="*/ 49 h 59"/>
              <a:gd name="T40" fmla="*/ 425 w 449"/>
              <a:gd name="T41" fmla="*/ 55 h 59"/>
              <a:gd name="T42" fmla="*/ 25 w 449"/>
              <a:gd name="T43" fmla="*/ 55 h 59"/>
              <a:gd name="T44" fmla="*/ 10 w 449"/>
              <a:gd name="T45" fmla="*/ 49 h 59"/>
              <a:gd name="T46" fmla="*/ 4 w 449"/>
              <a:gd name="T47" fmla="*/ 34 h 59"/>
              <a:gd name="T48" fmla="*/ 2 w 449"/>
              <a:gd name="T49" fmla="*/ 3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9" h="59">
                <a:moveTo>
                  <a:pt x="2" y="34"/>
                </a:moveTo>
                <a:cubicBezTo>
                  <a:pt x="0" y="34"/>
                  <a:pt x="0" y="34"/>
                  <a:pt x="0" y="34"/>
                </a:cubicBezTo>
                <a:cubicBezTo>
                  <a:pt x="0" y="48"/>
                  <a:pt x="11" y="59"/>
                  <a:pt x="25" y="59"/>
                </a:cubicBezTo>
                <a:cubicBezTo>
                  <a:pt x="425" y="59"/>
                  <a:pt x="425" y="59"/>
                  <a:pt x="425" y="59"/>
                </a:cubicBezTo>
                <a:cubicBezTo>
                  <a:pt x="438" y="59"/>
                  <a:pt x="449" y="48"/>
                  <a:pt x="449" y="34"/>
                </a:cubicBezTo>
                <a:cubicBezTo>
                  <a:pt x="449" y="25"/>
                  <a:pt x="449" y="25"/>
                  <a:pt x="449" y="25"/>
                </a:cubicBezTo>
                <a:cubicBezTo>
                  <a:pt x="449" y="11"/>
                  <a:pt x="438" y="0"/>
                  <a:pt x="425" y="0"/>
                </a:cubicBezTo>
                <a:cubicBezTo>
                  <a:pt x="25" y="0"/>
                  <a:pt x="25" y="0"/>
                  <a:pt x="25" y="0"/>
                </a:cubicBezTo>
                <a:cubicBezTo>
                  <a:pt x="11" y="0"/>
                  <a:pt x="0" y="11"/>
                  <a:pt x="0" y="25"/>
                </a:cubicBezTo>
                <a:cubicBezTo>
                  <a:pt x="0" y="34"/>
                  <a:pt x="0" y="34"/>
                  <a:pt x="0" y="34"/>
                </a:cubicBezTo>
                <a:cubicBezTo>
                  <a:pt x="2" y="34"/>
                  <a:pt x="2" y="34"/>
                  <a:pt x="2" y="34"/>
                </a:cubicBezTo>
                <a:cubicBezTo>
                  <a:pt x="4" y="34"/>
                  <a:pt x="4" y="34"/>
                  <a:pt x="4" y="34"/>
                </a:cubicBezTo>
                <a:cubicBezTo>
                  <a:pt x="4" y="25"/>
                  <a:pt x="4" y="25"/>
                  <a:pt x="4" y="25"/>
                </a:cubicBezTo>
                <a:cubicBezTo>
                  <a:pt x="4" y="19"/>
                  <a:pt x="6" y="14"/>
                  <a:pt x="10" y="10"/>
                </a:cubicBezTo>
                <a:cubicBezTo>
                  <a:pt x="14" y="6"/>
                  <a:pt x="19" y="4"/>
                  <a:pt x="25" y="4"/>
                </a:cubicBezTo>
                <a:cubicBezTo>
                  <a:pt x="425" y="4"/>
                  <a:pt x="425" y="4"/>
                  <a:pt x="425" y="4"/>
                </a:cubicBezTo>
                <a:cubicBezTo>
                  <a:pt x="430" y="4"/>
                  <a:pt x="436" y="6"/>
                  <a:pt x="439" y="10"/>
                </a:cubicBezTo>
                <a:cubicBezTo>
                  <a:pt x="443" y="14"/>
                  <a:pt x="445" y="19"/>
                  <a:pt x="445" y="25"/>
                </a:cubicBezTo>
                <a:cubicBezTo>
                  <a:pt x="445" y="34"/>
                  <a:pt x="445" y="34"/>
                  <a:pt x="445" y="34"/>
                </a:cubicBezTo>
                <a:cubicBezTo>
                  <a:pt x="445" y="40"/>
                  <a:pt x="443" y="45"/>
                  <a:pt x="439" y="49"/>
                </a:cubicBezTo>
                <a:cubicBezTo>
                  <a:pt x="436" y="52"/>
                  <a:pt x="430" y="55"/>
                  <a:pt x="425" y="55"/>
                </a:cubicBezTo>
                <a:cubicBezTo>
                  <a:pt x="25" y="55"/>
                  <a:pt x="25" y="55"/>
                  <a:pt x="25" y="55"/>
                </a:cubicBezTo>
                <a:cubicBezTo>
                  <a:pt x="19" y="55"/>
                  <a:pt x="14" y="52"/>
                  <a:pt x="10" y="49"/>
                </a:cubicBezTo>
                <a:cubicBezTo>
                  <a:pt x="6" y="45"/>
                  <a:pt x="4" y="40"/>
                  <a:pt x="4" y="34"/>
                </a:cubicBezTo>
                <a:lnTo>
                  <a:pt x="2" y="34"/>
                </a:lnTo>
                <a:close/>
              </a:path>
            </a:pathLst>
          </a:custGeom>
          <a:solidFill>
            <a:srgbClr val="65A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87"/>
          <p:cNvSpPr>
            <a:spLocks/>
          </p:cNvSpPr>
          <p:nvPr/>
        </p:nvSpPr>
        <p:spPr bwMode="auto">
          <a:xfrm>
            <a:off x="6156325" y="1700213"/>
            <a:ext cx="1395413" cy="1004887"/>
          </a:xfrm>
          <a:custGeom>
            <a:avLst/>
            <a:gdLst>
              <a:gd name="T0" fmla="*/ 0 w 390"/>
              <a:gd name="T1" fmla="*/ 259 h 281"/>
              <a:gd name="T2" fmla="*/ 22 w 390"/>
              <a:gd name="T3" fmla="*/ 281 h 281"/>
              <a:gd name="T4" fmla="*/ 367 w 390"/>
              <a:gd name="T5" fmla="*/ 281 h 281"/>
              <a:gd name="T6" fmla="*/ 390 w 390"/>
              <a:gd name="T7" fmla="*/ 259 h 281"/>
              <a:gd name="T8" fmla="*/ 390 w 390"/>
              <a:gd name="T9" fmla="*/ 23 h 281"/>
              <a:gd name="T10" fmla="*/ 367 w 390"/>
              <a:gd name="T11" fmla="*/ 0 h 281"/>
              <a:gd name="T12" fmla="*/ 22 w 390"/>
              <a:gd name="T13" fmla="*/ 0 h 281"/>
              <a:gd name="T14" fmla="*/ 0 w 390"/>
              <a:gd name="T15" fmla="*/ 23 h 281"/>
              <a:gd name="T16" fmla="*/ 0 w 390"/>
              <a:gd name="T17" fmla="*/ 25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0" h="281">
                <a:moveTo>
                  <a:pt x="0" y="259"/>
                </a:moveTo>
                <a:cubicBezTo>
                  <a:pt x="0" y="271"/>
                  <a:pt x="10" y="281"/>
                  <a:pt x="22" y="281"/>
                </a:cubicBezTo>
                <a:cubicBezTo>
                  <a:pt x="367" y="281"/>
                  <a:pt x="367" y="281"/>
                  <a:pt x="367" y="281"/>
                </a:cubicBezTo>
                <a:cubicBezTo>
                  <a:pt x="380" y="281"/>
                  <a:pt x="390" y="271"/>
                  <a:pt x="390" y="259"/>
                </a:cubicBezTo>
                <a:cubicBezTo>
                  <a:pt x="390" y="23"/>
                  <a:pt x="390" y="23"/>
                  <a:pt x="390" y="23"/>
                </a:cubicBezTo>
                <a:cubicBezTo>
                  <a:pt x="390" y="10"/>
                  <a:pt x="380" y="0"/>
                  <a:pt x="367" y="0"/>
                </a:cubicBezTo>
                <a:cubicBezTo>
                  <a:pt x="22" y="0"/>
                  <a:pt x="22" y="0"/>
                  <a:pt x="22" y="0"/>
                </a:cubicBezTo>
                <a:cubicBezTo>
                  <a:pt x="10" y="0"/>
                  <a:pt x="0" y="10"/>
                  <a:pt x="0" y="23"/>
                </a:cubicBezTo>
                <a:lnTo>
                  <a:pt x="0" y="259"/>
                </a:lnTo>
                <a:close/>
              </a:path>
            </a:pathLst>
          </a:custGeom>
          <a:solidFill>
            <a:srgbClr val="E2EF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88"/>
          <p:cNvSpPr>
            <a:spLocks/>
          </p:cNvSpPr>
          <p:nvPr/>
        </p:nvSpPr>
        <p:spPr bwMode="auto">
          <a:xfrm>
            <a:off x="6149975" y="1692275"/>
            <a:ext cx="1409700" cy="1019175"/>
          </a:xfrm>
          <a:custGeom>
            <a:avLst/>
            <a:gdLst>
              <a:gd name="T0" fmla="*/ 2 w 394"/>
              <a:gd name="T1" fmla="*/ 261 h 285"/>
              <a:gd name="T2" fmla="*/ 0 w 394"/>
              <a:gd name="T3" fmla="*/ 261 h 285"/>
              <a:gd name="T4" fmla="*/ 24 w 394"/>
              <a:gd name="T5" fmla="*/ 285 h 285"/>
              <a:gd name="T6" fmla="*/ 369 w 394"/>
              <a:gd name="T7" fmla="*/ 285 h 285"/>
              <a:gd name="T8" fmla="*/ 394 w 394"/>
              <a:gd name="T9" fmla="*/ 261 h 285"/>
              <a:gd name="T10" fmla="*/ 394 w 394"/>
              <a:gd name="T11" fmla="*/ 25 h 285"/>
              <a:gd name="T12" fmla="*/ 369 w 394"/>
              <a:gd name="T13" fmla="*/ 0 h 285"/>
              <a:gd name="T14" fmla="*/ 24 w 394"/>
              <a:gd name="T15" fmla="*/ 0 h 285"/>
              <a:gd name="T16" fmla="*/ 0 w 394"/>
              <a:gd name="T17" fmla="*/ 25 h 285"/>
              <a:gd name="T18" fmla="*/ 0 w 394"/>
              <a:gd name="T19" fmla="*/ 261 h 285"/>
              <a:gd name="T20" fmla="*/ 2 w 394"/>
              <a:gd name="T21" fmla="*/ 261 h 285"/>
              <a:gd name="T22" fmla="*/ 4 w 394"/>
              <a:gd name="T23" fmla="*/ 261 h 285"/>
              <a:gd name="T24" fmla="*/ 4 w 394"/>
              <a:gd name="T25" fmla="*/ 25 h 285"/>
              <a:gd name="T26" fmla="*/ 10 w 394"/>
              <a:gd name="T27" fmla="*/ 10 h 285"/>
              <a:gd name="T28" fmla="*/ 24 w 394"/>
              <a:gd name="T29" fmla="*/ 4 h 285"/>
              <a:gd name="T30" fmla="*/ 369 w 394"/>
              <a:gd name="T31" fmla="*/ 4 h 285"/>
              <a:gd name="T32" fmla="*/ 384 w 394"/>
              <a:gd name="T33" fmla="*/ 10 h 285"/>
              <a:gd name="T34" fmla="*/ 390 w 394"/>
              <a:gd name="T35" fmla="*/ 25 h 285"/>
              <a:gd name="T36" fmla="*/ 390 w 394"/>
              <a:gd name="T37" fmla="*/ 261 h 285"/>
              <a:gd name="T38" fmla="*/ 384 w 394"/>
              <a:gd name="T39" fmla="*/ 275 h 285"/>
              <a:gd name="T40" fmla="*/ 369 w 394"/>
              <a:gd name="T41" fmla="*/ 281 h 285"/>
              <a:gd name="T42" fmla="*/ 24 w 394"/>
              <a:gd name="T43" fmla="*/ 281 h 285"/>
              <a:gd name="T44" fmla="*/ 10 w 394"/>
              <a:gd name="T45" fmla="*/ 275 h 285"/>
              <a:gd name="T46" fmla="*/ 4 w 394"/>
              <a:gd name="T47" fmla="*/ 261 h 285"/>
              <a:gd name="T48" fmla="*/ 2 w 394"/>
              <a:gd name="T49" fmla="*/ 26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4" h="285">
                <a:moveTo>
                  <a:pt x="2" y="261"/>
                </a:moveTo>
                <a:cubicBezTo>
                  <a:pt x="0" y="261"/>
                  <a:pt x="0" y="261"/>
                  <a:pt x="0" y="261"/>
                </a:cubicBezTo>
                <a:cubicBezTo>
                  <a:pt x="0" y="274"/>
                  <a:pt x="11" y="285"/>
                  <a:pt x="24" y="285"/>
                </a:cubicBezTo>
                <a:cubicBezTo>
                  <a:pt x="369" y="285"/>
                  <a:pt x="369" y="285"/>
                  <a:pt x="369" y="285"/>
                </a:cubicBezTo>
                <a:cubicBezTo>
                  <a:pt x="383" y="285"/>
                  <a:pt x="394" y="274"/>
                  <a:pt x="394" y="261"/>
                </a:cubicBezTo>
                <a:cubicBezTo>
                  <a:pt x="394" y="25"/>
                  <a:pt x="394" y="25"/>
                  <a:pt x="394" y="25"/>
                </a:cubicBezTo>
                <a:cubicBezTo>
                  <a:pt x="394" y="11"/>
                  <a:pt x="383" y="0"/>
                  <a:pt x="369" y="0"/>
                </a:cubicBezTo>
                <a:cubicBezTo>
                  <a:pt x="24" y="0"/>
                  <a:pt x="24" y="0"/>
                  <a:pt x="24" y="0"/>
                </a:cubicBezTo>
                <a:cubicBezTo>
                  <a:pt x="11" y="0"/>
                  <a:pt x="0" y="11"/>
                  <a:pt x="0" y="25"/>
                </a:cubicBezTo>
                <a:cubicBezTo>
                  <a:pt x="0" y="261"/>
                  <a:pt x="0" y="261"/>
                  <a:pt x="0" y="261"/>
                </a:cubicBezTo>
                <a:cubicBezTo>
                  <a:pt x="2" y="261"/>
                  <a:pt x="2" y="261"/>
                  <a:pt x="2" y="261"/>
                </a:cubicBezTo>
                <a:cubicBezTo>
                  <a:pt x="4" y="261"/>
                  <a:pt x="4" y="261"/>
                  <a:pt x="4" y="261"/>
                </a:cubicBezTo>
                <a:cubicBezTo>
                  <a:pt x="4" y="25"/>
                  <a:pt x="4" y="25"/>
                  <a:pt x="4" y="25"/>
                </a:cubicBezTo>
                <a:cubicBezTo>
                  <a:pt x="4" y="19"/>
                  <a:pt x="6" y="14"/>
                  <a:pt x="10" y="10"/>
                </a:cubicBezTo>
                <a:cubicBezTo>
                  <a:pt x="13" y="6"/>
                  <a:pt x="19" y="4"/>
                  <a:pt x="24" y="4"/>
                </a:cubicBezTo>
                <a:cubicBezTo>
                  <a:pt x="369" y="4"/>
                  <a:pt x="369" y="4"/>
                  <a:pt x="369" y="4"/>
                </a:cubicBezTo>
                <a:cubicBezTo>
                  <a:pt x="375" y="4"/>
                  <a:pt x="380" y="6"/>
                  <a:pt x="384" y="10"/>
                </a:cubicBezTo>
                <a:cubicBezTo>
                  <a:pt x="388" y="14"/>
                  <a:pt x="390" y="19"/>
                  <a:pt x="390" y="25"/>
                </a:cubicBezTo>
                <a:cubicBezTo>
                  <a:pt x="390" y="261"/>
                  <a:pt x="390" y="261"/>
                  <a:pt x="390" y="261"/>
                </a:cubicBezTo>
                <a:cubicBezTo>
                  <a:pt x="390" y="266"/>
                  <a:pt x="388" y="272"/>
                  <a:pt x="384" y="275"/>
                </a:cubicBezTo>
                <a:cubicBezTo>
                  <a:pt x="380" y="279"/>
                  <a:pt x="375" y="281"/>
                  <a:pt x="369" y="281"/>
                </a:cubicBezTo>
                <a:cubicBezTo>
                  <a:pt x="24" y="281"/>
                  <a:pt x="24" y="281"/>
                  <a:pt x="24" y="281"/>
                </a:cubicBezTo>
                <a:cubicBezTo>
                  <a:pt x="19" y="281"/>
                  <a:pt x="13" y="279"/>
                  <a:pt x="10" y="275"/>
                </a:cubicBezTo>
                <a:cubicBezTo>
                  <a:pt x="6" y="272"/>
                  <a:pt x="4" y="266"/>
                  <a:pt x="4" y="261"/>
                </a:cubicBezTo>
                <a:lnTo>
                  <a:pt x="2" y="261"/>
                </a:lnTo>
                <a:close/>
              </a:path>
            </a:pathLst>
          </a:custGeom>
          <a:solidFill>
            <a:srgbClr val="94CA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89"/>
          <p:cNvSpPr>
            <a:spLocks/>
          </p:cNvSpPr>
          <p:nvPr/>
        </p:nvSpPr>
        <p:spPr bwMode="auto">
          <a:xfrm>
            <a:off x="4826000" y="1700213"/>
            <a:ext cx="1330325" cy="1004887"/>
          </a:xfrm>
          <a:custGeom>
            <a:avLst/>
            <a:gdLst>
              <a:gd name="T0" fmla="*/ 0 w 372"/>
              <a:gd name="T1" fmla="*/ 259 h 281"/>
              <a:gd name="T2" fmla="*/ 22 w 372"/>
              <a:gd name="T3" fmla="*/ 281 h 281"/>
              <a:gd name="T4" fmla="*/ 349 w 372"/>
              <a:gd name="T5" fmla="*/ 281 h 281"/>
              <a:gd name="T6" fmla="*/ 372 w 372"/>
              <a:gd name="T7" fmla="*/ 259 h 281"/>
              <a:gd name="T8" fmla="*/ 372 w 372"/>
              <a:gd name="T9" fmla="*/ 23 h 281"/>
              <a:gd name="T10" fmla="*/ 349 w 372"/>
              <a:gd name="T11" fmla="*/ 0 h 281"/>
              <a:gd name="T12" fmla="*/ 22 w 372"/>
              <a:gd name="T13" fmla="*/ 0 h 281"/>
              <a:gd name="T14" fmla="*/ 0 w 372"/>
              <a:gd name="T15" fmla="*/ 23 h 281"/>
              <a:gd name="T16" fmla="*/ 0 w 372"/>
              <a:gd name="T17" fmla="*/ 25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81">
                <a:moveTo>
                  <a:pt x="0" y="259"/>
                </a:moveTo>
                <a:cubicBezTo>
                  <a:pt x="0" y="271"/>
                  <a:pt x="10" y="281"/>
                  <a:pt x="22" y="281"/>
                </a:cubicBezTo>
                <a:cubicBezTo>
                  <a:pt x="349" y="281"/>
                  <a:pt x="349" y="281"/>
                  <a:pt x="349" y="281"/>
                </a:cubicBezTo>
                <a:cubicBezTo>
                  <a:pt x="361" y="281"/>
                  <a:pt x="372" y="271"/>
                  <a:pt x="372" y="259"/>
                </a:cubicBezTo>
                <a:cubicBezTo>
                  <a:pt x="372" y="23"/>
                  <a:pt x="372" y="23"/>
                  <a:pt x="372" y="23"/>
                </a:cubicBezTo>
                <a:cubicBezTo>
                  <a:pt x="372" y="10"/>
                  <a:pt x="361" y="0"/>
                  <a:pt x="349" y="0"/>
                </a:cubicBezTo>
                <a:cubicBezTo>
                  <a:pt x="22" y="0"/>
                  <a:pt x="22" y="0"/>
                  <a:pt x="22" y="0"/>
                </a:cubicBezTo>
                <a:cubicBezTo>
                  <a:pt x="10" y="0"/>
                  <a:pt x="0" y="10"/>
                  <a:pt x="0" y="23"/>
                </a:cubicBezTo>
                <a:lnTo>
                  <a:pt x="0" y="259"/>
                </a:lnTo>
                <a:close/>
              </a:path>
            </a:pathLst>
          </a:custGeom>
          <a:solidFill>
            <a:srgbClr val="E2EF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90"/>
          <p:cNvSpPr>
            <a:spLocks/>
          </p:cNvSpPr>
          <p:nvPr/>
        </p:nvSpPr>
        <p:spPr bwMode="auto">
          <a:xfrm>
            <a:off x="4819650" y="1692275"/>
            <a:ext cx="1344613" cy="1019175"/>
          </a:xfrm>
          <a:custGeom>
            <a:avLst/>
            <a:gdLst>
              <a:gd name="T0" fmla="*/ 2 w 376"/>
              <a:gd name="T1" fmla="*/ 261 h 285"/>
              <a:gd name="T2" fmla="*/ 0 w 376"/>
              <a:gd name="T3" fmla="*/ 261 h 285"/>
              <a:gd name="T4" fmla="*/ 24 w 376"/>
              <a:gd name="T5" fmla="*/ 285 h 285"/>
              <a:gd name="T6" fmla="*/ 351 w 376"/>
              <a:gd name="T7" fmla="*/ 285 h 285"/>
              <a:gd name="T8" fmla="*/ 376 w 376"/>
              <a:gd name="T9" fmla="*/ 261 h 285"/>
              <a:gd name="T10" fmla="*/ 376 w 376"/>
              <a:gd name="T11" fmla="*/ 25 h 285"/>
              <a:gd name="T12" fmla="*/ 351 w 376"/>
              <a:gd name="T13" fmla="*/ 0 h 285"/>
              <a:gd name="T14" fmla="*/ 24 w 376"/>
              <a:gd name="T15" fmla="*/ 0 h 285"/>
              <a:gd name="T16" fmla="*/ 0 w 376"/>
              <a:gd name="T17" fmla="*/ 25 h 285"/>
              <a:gd name="T18" fmla="*/ 0 w 376"/>
              <a:gd name="T19" fmla="*/ 261 h 285"/>
              <a:gd name="T20" fmla="*/ 2 w 376"/>
              <a:gd name="T21" fmla="*/ 261 h 285"/>
              <a:gd name="T22" fmla="*/ 4 w 376"/>
              <a:gd name="T23" fmla="*/ 261 h 285"/>
              <a:gd name="T24" fmla="*/ 4 w 376"/>
              <a:gd name="T25" fmla="*/ 25 h 285"/>
              <a:gd name="T26" fmla="*/ 10 w 376"/>
              <a:gd name="T27" fmla="*/ 10 h 285"/>
              <a:gd name="T28" fmla="*/ 24 w 376"/>
              <a:gd name="T29" fmla="*/ 4 h 285"/>
              <a:gd name="T30" fmla="*/ 351 w 376"/>
              <a:gd name="T31" fmla="*/ 4 h 285"/>
              <a:gd name="T32" fmla="*/ 366 w 376"/>
              <a:gd name="T33" fmla="*/ 10 h 285"/>
              <a:gd name="T34" fmla="*/ 372 w 376"/>
              <a:gd name="T35" fmla="*/ 25 h 285"/>
              <a:gd name="T36" fmla="*/ 372 w 376"/>
              <a:gd name="T37" fmla="*/ 261 h 285"/>
              <a:gd name="T38" fmla="*/ 366 w 376"/>
              <a:gd name="T39" fmla="*/ 275 h 285"/>
              <a:gd name="T40" fmla="*/ 351 w 376"/>
              <a:gd name="T41" fmla="*/ 281 h 285"/>
              <a:gd name="T42" fmla="*/ 24 w 376"/>
              <a:gd name="T43" fmla="*/ 281 h 285"/>
              <a:gd name="T44" fmla="*/ 10 w 376"/>
              <a:gd name="T45" fmla="*/ 275 h 285"/>
              <a:gd name="T46" fmla="*/ 4 w 376"/>
              <a:gd name="T47" fmla="*/ 261 h 285"/>
              <a:gd name="T48" fmla="*/ 2 w 376"/>
              <a:gd name="T49" fmla="*/ 26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6" h="285">
                <a:moveTo>
                  <a:pt x="2" y="261"/>
                </a:moveTo>
                <a:cubicBezTo>
                  <a:pt x="0" y="261"/>
                  <a:pt x="0" y="261"/>
                  <a:pt x="0" y="261"/>
                </a:cubicBezTo>
                <a:cubicBezTo>
                  <a:pt x="0" y="274"/>
                  <a:pt x="11" y="285"/>
                  <a:pt x="24" y="285"/>
                </a:cubicBezTo>
                <a:cubicBezTo>
                  <a:pt x="351" y="285"/>
                  <a:pt x="351" y="285"/>
                  <a:pt x="351" y="285"/>
                </a:cubicBezTo>
                <a:cubicBezTo>
                  <a:pt x="365" y="285"/>
                  <a:pt x="376" y="274"/>
                  <a:pt x="376" y="261"/>
                </a:cubicBezTo>
                <a:cubicBezTo>
                  <a:pt x="376" y="25"/>
                  <a:pt x="376" y="25"/>
                  <a:pt x="376" y="25"/>
                </a:cubicBezTo>
                <a:cubicBezTo>
                  <a:pt x="376" y="11"/>
                  <a:pt x="365" y="0"/>
                  <a:pt x="351" y="0"/>
                </a:cubicBezTo>
                <a:cubicBezTo>
                  <a:pt x="24" y="0"/>
                  <a:pt x="24" y="0"/>
                  <a:pt x="24" y="0"/>
                </a:cubicBezTo>
                <a:cubicBezTo>
                  <a:pt x="11" y="0"/>
                  <a:pt x="0" y="11"/>
                  <a:pt x="0" y="25"/>
                </a:cubicBezTo>
                <a:cubicBezTo>
                  <a:pt x="0" y="261"/>
                  <a:pt x="0" y="261"/>
                  <a:pt x="0" y="261"/>
                </a:cubicBezTo>
                <a:cubicBezTo>
                  <a:pt x="2" y="261"/>
                  <a:pt x="2" y="261"/>
                  <a:pt x="2" y="261"/>
                </a:cubicBezTo>
                <a:cubicBezTo>
                  <a:pt x="4" y="261"/>
                  <a:pt x="4" y="261"/>
                  <a:pt x="4" y="261"/>
                </a:cubicBezTo>
                <a:cubicBezTo>
                  <a:pt x="4" y="25"/>
                  <a:pt x="4" y="25"/>
                  <a:pt x="4" y="25"/>
                </a:cubicBezTo>
                <a:cubicBezTo>
                  <a:pt x="4" y="19"/>
                  <a:pt x="6" y="14"/>
                  <a:pt x="10" y="10"/>
                </a:cubicBezTo>
                <a:cubicBezTo>
                  <a:pt x="13" y="6"/>
                  <a:pt x="19" y="4"/>
                  <a:pt x="24" y="4"/>
                </a:cubicBezTo>
                <a:cubicBezTo>
                  <a:pt x="351" y="4"/>
                  <a:pt x="351" y="4"/>
                  <a:pt x="351" y="4"/>
                </a:cubicBezTo>
                <a:cubicBezTo>
                  <a:pt x="357" y="4"/>
                  <a:pt x="362" y="6"/>
                  <a:pt x="366" y="10"/>
                </a:cubicBezTo>
                <a:cubicBezTo>
                  <a:pt x="369" y="14"/>
                  <a:pt x="372" y="19"/>
                  <a:pt x="372" y="25"/>
                </a:cubicBezTo>
                <a:cubicBezTo>
                  <a:pt x="372" y="261"/>
                  <a:pt x="372" y="261"/>
                  <a:pt x="372" y="261"/>
                </a:cubicBezTo>
                <a:cubicBezTo>
                  <a:pt x="372" y="266"/>
                  <a:pt x="369" y="272"/>
                  <a:pt x="366" y="275"/>
                </a:cubicBezTo>
                <a:cubicBezTo>
                  <a:pt x="362" y="279"/>
                  <a:pt x="357" y="281"/>
                  <a:pt x="351" y="281"/>
                </a:cubicBezTo>
                <a:cubicBezTo>
                  <a:pt x="24" y="281"/>
                  <a:pt x="24" y="281"/>
                  <a:pt x="24" y="281"/>
                </a:cubicBezTo>
                <a:cubicBezTo>
                  <a:pt x="19" y="281"/>
                  <a:pt x="13" y="279"/>
                  <a:pt x="10" y="275"/>
                </a:cubicBezTo>
                <a:cubicBezTo>
                  <a:pt x="6" y="272"/>
                  <a:pt x="4" y="266"/>
                  <a:pt x="4" y="261"/>
                </a:cubicBezTo>
                <a:lnTo>
                  <a:pt x="2" y="261"/>
                </a:lnTo>
                <a:close/>
              </a:path>
            </a:pathLst>
          </a:custGeom>
          <a:solidFill>
            <a:srgbClr val="94CA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91"/>
          <p:cNvSpPr>
            <a:spLocks/>
          </p:cNvSpPr>
          <p:nvPr/>
        </p:nvSpPr>
        <p:spPr bwMode="auto">
          <a:xfrm>
            <a:off x="3446463" y="1700213"/>
            <a:ext cx="1379538" cy="1004887"/>
          </a:xfrm>
          <a:custGeom>
            <a:avLst/>
            <a:gdLst>
              <a:gd name="T0" fmla="*/ 0 w 386"/>
              <a:gd name="T1" fmla="*/ 259 h 281"/>
              <a:gd name="T2" fmla="*/ 23 w 386"/>
              <a:gd name="T3" fmla="*/ 281 h 281"/>
              <a:gd name="T4" fmla="*/ 363 w 386"/>
              <a:gd name="T5" fmla="*/ 281 h 281"/>
              <a:gd name="T6" fmla="*/ 386 w 386"/>
              <a:gd name="T7" fmla="*/ 259 h 281"/>
              <a:gd name="T8" fmla="*/ 386 w 386"/>
              <a:gd name="T9" fmla="*/ 23 h 281"/>
              <a:gd name="T10" fmla="*/ 363 w 386"/>
              <a:gd name="T11" fmla="*/ 0 h 281"/>
              <a:gd name="T12" fmla="*/ 23 w 386"/>
              <a:gd name="T13" fmla="*/ 0 h 281"/>
              <a:gd name="T14" fmla="*/ 0 w 386"/>
              <a:gd name="T15" fmla="*/ 23 h 281"/>
              <a:gd name="T16" fmla="*/ 0 w 386"/>
              <a:gd name="T17" fmla="*/ 25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6" h="281">
                <a:moveTo>
                  <a:pt x="0" y="259"/>
                </a:moveTo>
                <a:cubicBezTo>
                  <a:pt x="0" y="271"/>
                  <a:pt x="10" y="281"/>
                  <a:pt x="23" y="281"/>
                </a:cubicBezTo>
                <a:cubicBezTo>
                  <a:pt x="363" y="281"/>
                  <a:pt x="363" y="281"/>
                  <a:pt x="363" y="281"/>
                </a:cubicBezTo>
                <a:cubicBezTo>
                  <a:pt x="375" y="281"/>
                  <a:pt x="386" y="271"/>
                  <a:pt x="386" y="259"/>
                </a:cubicBezTo>
                <a:cubicBezTo>
                  <a:pt x="386" y="23"/>
                  <a:pt x="386" y="23"/>
                  <a:pt x="386" y="23"/>
                </a:cubicBezTo>
                <a:cubicBezTo>
                  <a:pt x="386" y="10"/>
                  <a:pt x="375" y="0"/>
                  <a:pt x="363" y="0"/>
                </a:cubicBezTo>
                <a:cubicBezTo>
                  <a:pt x="23" y="0"/>
                  <a:pt x="23" y="0"/>
                  <a:pt x="23" y="0"/>
                </a:cubicBezTo>
                <a:cubicBezTo>
                  <a:pt x="10" y="0"/>
                  <a:pt x="0" y="10"/>
                  <a:pt x="0" y="23"/>
                </a:cubicBezTo>
                <a:lnTo>
                  <a:pt x="0" y="259"/>
                </a:lnTo>
                <a:close/>
              </a:path>
            </a:pathLst>
          </a:custGeom>
          <a:solidFill>
            <a:srgbClr val="E2EF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92"/>
          <p:cNvSpPr>
            <a:spLocks/>
          </p:cNvSpPr>
          <p:nvPr/>
        </p:nvSpPr>
        <p:spPr bwMode="auto">
          <a:xfrm>
            <a:off x="3438525" y="1692275"/>
            <a:ext cx="1395413" cy="1019175"/>
          </a:xfrm>
          <a:custGeom>
            <a:avLst/>
            <a:gdLst>
              <a:gd name="T0" fmla="*/ 2 w 390"/>
              <a:gd name="T1" fmla="*/ 261 h 285"/>
              <a:gd name="T2" fmla="*/ 0 w 390"/>
              <a:gd name="T3" fmla="*/ 261 h 285"/>
              <a:gd name="T4" fmla="*/ 25 w 390"/>
              <a:gd name="T5" fmla="*/ 285 h 285"/>
              <a:gd name="T6" fmla="*/ 365 w 390"/>
              <a:gd name="T7" fmla="*/ 285 h 285"/>
              <a:gd name="T8" fmla="*/ 390 w 390"/>
              <a:gd name="T9" fmla="*/ 261 h 285"/>
              <a:gd name="T10" fmla="*/ 390 w 390"/>
              <a:gd name="T11" fmla="*/ 25 h 285"/>
              <a:gd name="T12" fmla="*/ 365 w 390"/>
              <a:gd name="T13" fmla="*/ 0 h 285"/>
              <a:gd name="T14" fmla="*/ 25 w 390"/>
              <a:gd name="T15" fmla="*/ 0 h 285"/>
              <a:gd name="T16" fmla="*/ 0 w 390"/>
              <a:gd name="T17" fmla="*/ 25 h 285"/>
              <a:gd name="T18" fmla="*/ 0 w 390"/>
              <a:gd name="T19" fmla="*/ 261 h 285"/>
              <a:gd name="T20" fmla="*/ 2 w 390"/>
              <a:gd name="T21" fmla="*/ 261 h 285"/>
              <a:gd name="T22" fmla="*/ 4 w 390"/>
              <a:gd name="T23" fmla="*/ 261 h 285"/>
              <a:gd name="T24" fmla="*/ 4 w 390"/>
              <a:gd name="T25" fmla="*/ 25 h 285"/>
              <a:gd name="T26" fmla="*/ 10 w 390"/>
              <a:gd name="T27" fmla="*/ 10 h 285"/>
              <a:gd name="T28" fmla="*/ 25 w 390"/>
              <a:gd name="T29" fmla="*/ 4 h 285"/>
              <a:gd name="T30" fmla="*/ 365 w 390"/>
              <a:gd name="T31" fmla="*/ 4 h 285"/>
              <a:gd name="T32" fmla="*/ 380 w 390"/>
              <a:gd name="T33" fmla="*/ 10 h 285"/>
              <a:gd name="T34" fmla="*/ 386 w 390"/>
              <a:gd name="T35" fmla="*/ 25 h 285"/>
              <a:gd name="T36" fmla="*/ 386 w 390"/>
              <a:gd name="T37" fmla="*/ 261 h 285"/>
              <a:gd name="T38" fmla="*/ 380 w 390"/>
              <a:gd name="T39" fmla="*/ 275 h 285"/>
              <a:gd name="T40" fmla="*/ 365 w 390"/>
              <a:gd name="T41" fmla="*/ 281 h 285"/>
              <a:gd name="T42" fmla="*/ 25 w 390"/>
              <a:gd name="T43" fmla="*/ 281 h 285"/>
              <a:gd name="T44" fmla="*/ 10 w 390"/>
              <a:gd name="T45" fmla="*/ 275 h 285"/>
              <a:gd name="T46" fmla="*/ 4 w 390"/>
              <a:gd name="T47" fmla="*/ 261 h 285"/>
              <a:gd name="T48" fmla="*/ 2 w 390"/>
              <a:gd name="T49" fmla="*/ 26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285">
                <a:moveTo>
                  <a:pt x="2" y="261"/>
                </a:moveTo>
                <a:cubicBezTo>
                  <a:pt x="0" y="261"/>
                  <a:pt x="0" y="261"/>
                  <a:pt x="0" y="261"/>
                </a:cubicBezTo>
                <a:cubicBezTo>
                  <a:pt x="0" y="274"/>
                  <a:pt x="11" y="285"/>
                  <a:pt x="25" y="285"/>
                </a:cubicBezTo>
                <a:cubicBezTo>
                  <a:pt x="365" y="285"/>
                  <a:pt x="365" y="285"/>
                  <a:pt x="365" y="285"/>
                </a:cubicBezTo>
                <a:cubicBezTo>
                  <a:pt x="379" y="285"/>
                  <a:pt x="390" y="274"/>
                  <a:pt x="390" y="261"/>
                </a:cubicBezTo>
                <a:cubicBezTo>
                  <a:pt x="390" y="25"/>
                  <a:pt x="390" y="25"/>
                  <a:pt x="390" y="25"/>
                </a:cubicBezTo>
                <a:cubicBezTo>
                  <a:pt x="390" y="11"/>
                  <a:pt x="379" y="0"/>
                  <a:pt x="365" y="0"/>
                </a:cubicBezTo>
                <a:cubicBezTo>
                  <a:pt x="25" y="0"/>
                  <a:pt x="25" y="0"/>
                  <a:pt x="25" y="0"/>
                </a:cubicBezTo>
                <a:cubicBezTo>
                  <a:pt x="11" y="0"/>
                  <a:pt x="0" y="11"/>
                  <a:pt x="0" y="25"/>
                </a:cubicBezTo>
                <a:cubicBezTo>
                  <a:pt x="0" y="261"/>
                  <a:pt x="0" y="261"/>
                  <a:pt x="0" y="261"/>
                </a:cubicBezTo>
                <a:cubicBezTo>
                  <a:pt x="2" y="261"/>
                  <a:pt x="2" y="261"/>
                  <a:pt x="2" y="261"/>
                </a:cubicBezTo>
                <a:cubicBezTo>
                  <a:pt x="4" y="261"/>
                  <a:pt x="4" y="261"/>
                  <a:pt x="4" y="261"/>
                </a:cubicBezTo>
                <a:cubicBezTo>
                  <a:pt x="4" y="25"/>
                  <a:pt x="4" y="25"/>
                  <a:pt x="4" y="25"/>
                </a:cubicBezTo>
                <a:cubicBezTo>
                  <a:pt x="4" y="19"/>
                  <a:pt x="7" y="14"/>
                  <a:pt x="10" y="10"/>
                </a:cubicBezTo>
                <a:cubicBezTo>
                  <a:pt x="14" y="6"/>
                  <a:pt x="19" y="4"/>
                  <a:pt x="25" y="4"/>
                </a:cubicBezTo>
                <a:cubicBezTo>
                  <a:pt x="365" y="4"/>
                  <a:pt x="365" y="4"/>
                  <a:pt x="365" y="4"/>
                </a:cubicBezTo>
                <a:cubicBezTo>
                  <a:pt x="371" y="4"/>
                  <a:pt x="376" y="6"/>
                  <a:pt x="380" y="10"/>
                </a:cubicBezTo>
                <a:cubicBezTo>
                  <a:pt x="383" y="14"/>
                  <a:pt x="386" y="19"/>
                  <a:pt x="386" y="25"/>
                </a:cubicBezTo>
                <a:cubicBezTo>
                  <a:pt x="386" y="261"/>
                  <a:pt x="386" y="261"/>
                  <a:pt x="386" y="261"/>
                </a:cubicBezTo>
                <a:cubicBezTo>
                  <a:pt x="386" y="266"/>
                  <a:pt x="383" y="272"/>
                  <a:pt x="380" y="275"/>
                </a:cubicBezTo>
                <a:cubicBezTo>
                  <a:pt x="376" y="279"/>
                  <a:pt x="371" y="281"/>
                  <a:pt x="365" y="281"/>
                </a:cubicBezTo>
                <a:cubicBezTo>
                  <a:pt x="25" y="281"/>
                  <a:pt x="25" y="281"/>
                  <a:pt x="25" y="281"/>
                </a:cubicBezTo>
                <a:cubicBezTo>
                  <a:pt x="19" y="281"/>
                  <a:pt x="14" y="279"/>
                  <a:pt x="10" y="275"/>
                </a:cubicBezTo>
                <a:cubicBezTo>
                  <a:pt x="7" y="272"/>
                  <a:pt x="4" y="266"/>
                  <a:pt x="4" y="261"/>
                </a:cubicBezTo>
                <a:lnTo>
                  <a:pt x="2" y="261"/>
                </a:lnTo>
                <a:close/>
              </a:path>
            </a:pathLst>
          </a:custGeom>
          <a:solidFill>
            <a:srgbClr val="94CA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93"/>
          <p:cNvSpPr>
            <a:spLocks/>
          </p:cNvSpPr>
          <p:nvPr/>
        </p:nvSpPr>
        <p:spPr bwMode="auto">
          <a:xfrm>
            <a:off x="1536700" y="1700213"/>
            <a:ext cx="1909763" cy="1004887"/>
          </a:xfrm>
          <a:custGeom>
            <a:avLst/>
            <a:gdLst>
              <a:gd name="T0" fmla="*/ 0 w 534"/>
              <a:gd name="T1" fmla="*/ 259 h 281"/>
              <a:gd name="T2" fmla="*/ 22 w 534"/>
              <a:gd name="T3" fmla="*/ 281 h 281"/>
              <a:gd name="T4" fmla="*/ 512 w 534"/>
              <a:gd name="T5" fmla="*/ 281 h 281"/>
              <a:gd name="T6" fmla="*/ 534 w 534"/>
              <a:gd name="T7" fmla="*/ 259 h 281"/>
              <a:gd name="T8" fmla="*/ 534 w 534"/>
              <a:gd name="T9" fmla="*/ 23 h 281"/>
              <a:gd name="T10" fmla="*/ 512 w 534"/>
              <a:gd name="T11" fmla="*/ 0 h 281"/>
              <a:gd name="T12" fmla="*/ 22 w 534"/>
              <a:gd name="T13" fmla="*/ 0 h 281"/>
              <a:gd name="T14" fmla="*/ 0 w 534"/>
              <a:gd name="T15" fmla="*/ 23 h 281"/>
              <a:gd name="T16" fmla="*/ 0 w 534"/>
              <a:gd name="T17" fmla="*/ 25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4" h="281">
                <a:moveTo>
                  <a:pt x="0" y="259"/>
                </a:moveTo>
                <a:cubicBezTo>
                  <a:pt x="0" y="271"/>
                  <a:pt x="10" y="281"/>
                  <a:pt x="22" y="281"/>
                </a:cubicBezTo>
                <a:cubicBezTo>
                  <a:pt x="512" y="281"/>
                  <a:pt x="512" y="281"/>
                  <a:pt x="512" y="281"/>
                </a:cubicBezTo>
                <a:cubicBezTo>
                  <a:pt x="524" y="281"/>
                  <a:pt x="534" y="271"/>
                  <a:pt x="534" y="259"/>
                </a:cubicBezTo>
                <a:cubicBezTo>
                  <a:pt x="534" y="23"/>
                  <a:pt x="534" y="23"/>
                  <a:pt x="534" y="23"/>
                </a:cubicBezTo>
                <a:cubicBezTo>
                  <a:pt x="534" y="10"/>
                  <a:pt x="524" y="0"/>
                  <a:pt x="512" y="0"/>
                </a:cubicBezTo>
                <a:cubicBezTo>
                  <a:pt x="22" y="0"/>
                  <a:pt x="22" y="0"/>
                  <a:pt x="22" y="0"/>
                </a:cubicBezTo>
                <a:cubicBezTo>
                  <a:pt x="10" y="0"/>
                  <a:pt x="0" y="10"/>
                  <a:pt x="0" y="23"/>
                </a:cubicBezTo>
                <a:lnTo>
                  <a:pt x="0" y="259"/>
                </a:lnTo>
                <a:close/>
              </a:path>
            </a:pathLst>
          </a:custGeom>
          <a:solidFill>
            <a:srgbClr val="E2EF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94"/>
          <p:cNvSpPr>
            <a:spLocks/>
          </p:cNvSpPr>
          <p:nvPr/>
        </p:nvSpPr>
        <p:spPr bwMode="auto">
          <a:xfrm>
            <a:off x="1528763" y="1692275"/>
            <a:ext cx="1924050" cy="1019175"/>
          </a:xfrm>
          <a:custGeom>
            <a:avLst/>
            <a:gdLst>
              <a:gd name="T0" fmla="*/ 2 w 538"/>
              <a:gd name="T1" fmla="*/ 261 h 285"/>
              <a:gd name="T2" fmla="*/ 0 w 538"/>
              <a:gd name="T3" fmla="*/ 261 h 285"/>
              <a:gd name="T4" fmla="*/ 24 w 538"/>
              <a:gd name="T5" fmla="*/ 285 h 285"/>
              <a:gd name="T6" fmla="*/ 514 w 538"/>
              <a:gd name="T7" fmla="*/ 285 h 285"/>
              <a:gd name="T8" fmla="*/ 538 w 538"/>
              <a:gd name="T9" fmla="*/ 261 h 285"/>
              <a:gd name="T10" fmla="*/ 538 w 538"/>
              <a:gd name="T11" fmla="*/ 25 h 285"/>
              <a:gd name="T12" fmla="*/ 514 w 538"/>
              <a:gd name="T13" fmla="*/ 0 h 285"/>
              <a:gd name="T14" fmla="*/ 24 w 538"/>
              <a:gd name="T15" fmla="*/ 0 h 285"/>
              <a:gd name="T16" fmla="*/ 0 w 538"/>
              <a:gd name="T17" fmla="*/ 25 h 285"/>
              <a:gd name="T18" fmla="*/ 0 w 538"/>
              <a:gd name="T19" fmla="*/ 261 h 285"/>
              <a:gd name="T20" fmla="*/ 2 w 538"/>
              <a:gd name="T21" fmla="*/ 261 h 285"/>
              <a:gd name="T22" fmla="*/ 4 w 538"/>
              <a:gd name="T23" fmla="*/ 261 h 285"/>
              <a:gd name="T24" fmla="*/ 4 w 538"/>
              <a:gd name="T25" fmla="*/ 25 h 285"/>
              <a:gd name="T26" fmla="*/ 10 w 538"/>
              <a:gd name="T27" fmla="*/ 10 h 285"/>
              <a:gd name="T28" fmla="*/ 24 w 538"/>
              <a:gd name="T29" fmla="*/ 4 h 285"/>
              <a:gd name="T30" fmla="*/ 514 w 538"/>
              <a:gd name="T31" fmla="*/ 4 h 285"/>
              <a:gd name="T32" fmla="*/ 528 w 538"/>
              <a:gd name="T33" fmla="*/ 10 h 285"/>
              <a:gd name="T34" fmla="*/ 534 w 538"/>
              <a:gd name="T35" fmla="*/ 25 h 285"/>
              <a:gd name="T36" fmla="*/ 534 w 538"/>
              <a:gd name="T37" fmla="*/ 261 h 285"/>
              <a:gd name="T38" fmla="*/ 528 w 538"/>
              <a:gd name="T39" fmla="*/ 275 h 285"/>
              <a:gd name="T40" fmla="*/ 514 w 538"/>
              <a:gd name="T41" fmla="*/ 281 h 285"/>
              <a:gd name="T42" fmla="*/ 24 w 538"/>
              <a:gd name="T43" fmla="*/ 281 h 285"/>
              <a:gd name="T44" fmla="*/ 10 w 538"/>
              <a:gd name="T45" fmla="*/ 275 h 285"/>
              <a:gd name="T46" fmla="*/ 4 w 538"/>
              <a:gd name="T47" fmla="*/ 261 h 285"/>
              <a:gd name="T48" fmla="*/ 2 w 538"/>
              <a:gd name="T49" fmla="*/ 26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8" h="285">
                <a:moveTo>
                  <a:pt x="2" y="261"/>
                </a:moveTo>
                <a:cubicBezTo>
                  <a:pt x="0" y="261"/>
                  <a:pt x="0" y="261"/>
                  <a:pt x="0" y="261"/>
                </a:cubicBezTo>
                <a:cubicBezTo>
                  <a:pt x="0" y="274"/>
                  <a:pt x="11" y="285"/>
                  <a:pt x="24" y="285"/>
                </a:cubicBezTo>
                <a:cubicBezTo>
                  <a:pt x="514" y="285"/>
                  <a:pt x="514" y="285"/>
                  <a:pt x="514" y="285"/>
                </a:cubicBezTo>
                <a:cubicBezTo>
                  <a:pt x="527" y="285"/>
                  <a:pt x="538" y="274"/>
                  <a:pt x="538" y="261"/>
                </a:cubicBezTo>
                <a:cubicBezTo>
                  <a:pt x="538" y="25"/>
                  <a:pt x="538" y="25"/>
                  <a:pt x="538" y="25"/>
                </a:cubicBezTo>
                <a:cubicBezTo>
                  <a:pt x="538" y="11"/>
                  <a:pt x="527" y="0"/>
                  <a:pt x="514" y="0"/>
                </a:cubicBezTo>
                <a:cubicBezTo>
                  <a:pt x="24" y="0"/>
                  <a:pt x="24" y="0"/>
                  <a:pt x="24" y="0"/>
                </a:cubicBezTo>
                <a:cubicBezTo>
                  <a:pt x="11" y="0"/>
                  <a:pt x="0" y="11"/>
                  <a:pt x="0" y="25"/>
                </a:cubicBezTo>
                <a:cubicBezTo>
                  <a:pt x="0" y="261"/>
                  <a:pt x="0" y="261"/>
                  <a:pt x="0" y="261"/>
                </a:cubicBezTo>
                <a:cubicBezTo>
                  <a:pt x="2" y="261"/>
                  <a:pt x="2" y="261"/>
                  <a:pt x="2" y="261"/>
                </a:cubicBezTo>
                <a:cubicBezTo>
                  <a:pt x="4" y="261"/>
                  <a:pt x="4" y="261"/>
                  <a:pt x="4" y="261"/>
                </a:cubicBezTo>
                <a:cubicBezTo>
                  <a:pt x="4" y="25"/>
                  <a:pt x="4" y="25"/>
                  <a:pt x="4" y="25"/>
                </a:cubicBezTo>
                <a:cubicBezTo>
                  <a:pt x="4" y="19"/>
                  <a:pt x="6" y="14"/>
                  <a:pt x="10" y="10"/>
                </a:cubicBezTo>
                <a:cubicBezTo>
                  <a:pt x="13" y="6"/>
                  <a:pt x="19" y="4"/>
                  <a:pt x="24" y="4"/>
                </a:cubicBezTo>
                <a:cubicBezTo>
                  <a:pt x="514" y="4"/>
                  <a:pt x="514" y="4"/>
                  <a:pt x="514" y="4"/>
                </a:cubicBezTo>
                <a:cubicBezTo>
                  <a:pt x="519" y="4"/>
                  <a:pt x="524" y="6"/>
                  <a:pt x="528" y="10"/>
                </a:cubicBezTo>
                <a:cubicBezTo>
                  <a:pt x="532" y="14"/>
                  <a:pt x="534" y="19"/>
                  <a:pt x="534" y="25"/>
                </a:cubicBezTo>
                <a:cubicBezTo>
                  <a:pt x="534" y="261"/>
                  <a:pt x="534" y="261"/>
                  <a:pt x="534" y="261"/>
                </a:cubicBezTo>
                <a:cubicBezTo>
                  <a:pt x="534" y="266"/>
                  <a:pt x="532" y="272"/>
                  <a:pt x="528" y="275"/>
                </a:cubicBezTo>
                <a:cubicBezTo>
                  <a:pt x="524" y="279"/>
                  <a:pt x="519" y="281"/>
                  <a:pt x="514" y="281"/>
                </a:cubicBezTo>
                <a:cubicBezTo>
                  <a:pt x="24" y="281"/>
                  <a:pt x="24" y="281"/>
                  <a:pt x="24" y="281"/>
                </a:cubicBezTo>
                <a:cubicBezTo>
                  <a:pt x="19" y="281"/>
                  <a:pt x="13" y="279"/>
                  <a:pt x="10" y="275"/>
                </a:cubicBezTo>
                <a:cubicBezTo>
                  <a:pt x="6" y="272"/>
                  <a:pt x="4" y="266"/>
                  <a:pt x="4" y="261"/>
                </a:cubicBezTo>
                <a:lnTo>
                  <a:pt x="2" y="261"/>
                </a:lnTo>
                <a:close/>
              </a:path>
            </a:pathLst>
          </a:custGeom>
          <a:solidFill>
            <a:srgbClr val="94CA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95"/>
          <p:cNvSpPr>
            <a:spLocks/>
          </p:cNvSpPr>
          <p:nvPr/>
        </p:nvSpPr>
        <p:spPr bwMode="auto">
          <a:xfrm>
            <a:off x="4868863" y="3530600"/>
            <a:ext cx="3767138" cy="490537"/>
          </a:xfrm>
          <a:custGeom>
            <a:avLst/>
            <a:gdLst>
              <a:gd name="T0" fmla="*/ 0 w 1053"/>
              <a:gd name="T1" fmla="*/ 115 h 137"/>
              <a:gd name="T2" fmla="*/ 22 w 1053"/>
              <a:gd name="T3" fmla="*/ 137 h 137"/>
              <a:gd name="T4" fmla="*/ 1030 w 1053"/>
              <a:gd name="T5" fmla="*/ 137 h 137"/>
              <a:gd name="T6" fmla="*/ 1053 w 1053"/>
              <a:gd name="T7" fmla="*/ 115 h 137"/>
              <a:gd name="T8" fmla="*/ 1053 w 1053"/>
              <a:gd name="T9" fmla="*/ 23 h 137"/>
              <a:gd name="T10" fmla="*/ 1030 w 1053"/>
              <a:gd name="T11" fmla="*/ 0 h 137"/>
              <a:gd name="T12" fmla="*/ 22 w 1053"/>
              <a:gd name="T13" fmla="*/ 0 h 137"/>
              <a:gd name="T14" fmla="*/ 0 w 1053"/>
              <a:gd name="T15" fmla="*/ 23 h 137"/>
              <a:gd name="T16" fmla="*/ 0 w 1053"/>
              <a:gd name="T17" fmla="*/ 11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3" h="137">
                <a:moveTo>
                  <a:pt x="0" y="115"/>
                </a:moveTo>
                <a:cubicBezTo>
                  <a:pt x="0" y="127"/>
                  <a:pt x="10" y="137"/>
                  <a:pt x="22" y="137"/>
                </a:cubicBezTo>
                <a:cubicBezTo>
                  <a:pt x="1030" y="137"/>
                  <a:pt x="1030" y="137"/>
                  <a:pt x="1030" y="137"/>
                </a:cubicBezTo>
                <a:cubicBezTo>
                  <a:pt x="1043" y="137"/>
                  <a:pt x="1053" y="127"/>
                  <a:pt x="1053" y="115"/>
                </a:cubicBezTo>
                <a:cubicBezTo>
                  <a:pt x="1053" y="23"/>
                  <a:pt x="1053" y="23"/>
                  <a:pt x="1053" y="23"/>
                </a:cubicBezTo>
                <a:cubicBezTo>
                  <a:pt x="1053" y="10"/>
                  <a:pt x="1043" y="0"/>
                  <a:pt x="1030" y="0"/>
                </a:cubicBezTo>
                <a:cubicBezTo>
                  <a:pt x="22" y="0"/>
                  <a:pt x="22" y="0"/>
                  <a:pt x="22" y="0"/>
                </a:cubicBezTo>
                <a:cubicBezTo>
                  <a:pt x="10" y="0"/>
                  <a:pt x="0" y="10"/>
                  <a:pt x="0" y="23"/>
                </a:cubicBezTo>
                <a:lnTo>
                  <a:pt x="0" y="115"/>
                </a:lnTo>
                <a:close/>
              </a:path>
            </a:pathLst>
          </a:custGeom>
          <a:solidFill>
            <a:srgbClr val="E3E3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96"/>
          <p:cNvSpPr>
            <a:spLocks/>
          </p:cNvSpPr>
          <p:nvPr/>
        </p:nvSpPr>
        <p:spPr bwMode="auto">
          <a:xfrm>
            <a:off x="4862513" y="3524250"/>
            <a:ext cx="3779838" cy="504825"/>
          </a:xfrm>
          <a:custGeom>
            <a:avLst/>
            <a:gdLst>
              <a:gd name="T0" fmla="*/ 2 w 1057"/>
              <a:gd name="T1" fmla="*/ 117 h 141"/>
              <a:gd name="T2" fmla="*/ 0 w 1057"/>
              <a:gd name="T3" fmla="*/ 117 h 141"/>
              <a:gd name="T4" fmla="*/ 24 w 1057"/>
              <a:gd name="T5" fmla="*/ 141 h 141"/>
              <a:gd name="T6" fmla="*/ 1032 w 1057"/>
              <a:gd name="T7" fmla="*/ 141 h 141"/>
              <a:gd name="T8" fmla="*/ 1057 w 1057"/>
              <a:gd name="T9" fmla="*/ 117 h 141"/>
              <a:gd name="T10" fmla="*/ 1057 w 1057"/>
              <a:gd name="T11" fmla="*/ 25 h 141"/>
              <a:gd name="T12" fmla="*/ 1032 w 1057"/>
              <a:gd name="T13" fmla="*/ 0 h 141"/>
              <a:gd name="T14" fmla="*/ 24 w 1057"/>
              <a:gd name="T15" fmla="*/ 0 h 141"/>
              <a:gd name="T16" fmla="*/ 0 w 1057"/>
              <a:gd name="T17" fmla="*/ 25 h 141"/>
              <a:gd name="T18" fmla="*/ 0 w 1057"/>
              <a:gd name="T19" fmla="*/ 117 h 141"/>
              <a:gd name="T20" fmla="*/ 2 w 1057"/>
              <a:gd name="T21" fmla="*/ 117 h 141"/>
              <a:gd name="T22" fmla="*/ 4 w 1057"/>
              <a:gd name="T23" fmla="*/ 117 h 141"/>
              <a:gd name="T24" fmla="*/ 4 w 1057"/>
              <a:gd name="T25" fmla="*/ 25 h 141"/>
              <a:gd name="T26" fmla="*/ 10 w 1057"/>
              <a:gd name="T27" fmla="*/ 10 h 141"/>
              <a:gd name="T28" fmla="*/ 24 w 1057"/>
              <a:gd name="T29" fmla="*/ 4 h 141"/>
              <a:gd name="T30" fmla="*/ 1032 w 1057"/>
              <a:gd name="T31" fmla="*/ 4 h 141"/>
              <a:gd name="T32" fmla="*/ 1047 w 1057"/>
              <a:gd name="T33" fmla="*/ 10 h 141"/>
              <a:gd name="T34" fmla="*/ 1053 w 1057"/>
              <a:gd name="T35" fmla="*/ 25 h 141"/>
              <a:gd name="T36" fmla="*/ 1053 w 1057"/>
              <a:gd name="T37" fmla="*/ 117 h 141"/>
              <a:gd name="T38" fmla="*/ 1047 w 1057"/>
              <a:gd name="T39" fmla="*/ 131 h 141"/>
              <a:gd name="T40" fmla="*/ 1032 w 1057"/>
              <a:gd name="T41" fmla="*/ 137 h 141"/>
              <a:gd name="T42" fmla="*/ 24 w 1057"/>
              <a:gd name="T43" fmla="*/ 137 h 141"/>
              <a:gd name="T44" fmla="*/ 10 w 1057"/>
              <a:gd name="T45" fmla="*/ 131 h 141"/>
              <a:gd name="T46" fmla="*/ 4 w 1057"/>
              <a:gd name="T47" fmla="*/ 117 h 141"/>
              <a:gd name="T48" fmla="*/ 2 w 1057"/>
              <a:gd name="T49" fmla="*/ 11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57" h="141">
                <a:moveTo>
                  <a:pt x="2" y="117"/>
                </a:moveTo>
                <a:cubicBezTo>
                  <a:pt x="0" y="117"/>
                  <a:pt x="0" y="117"/>
                  <a:pt x="0" y="117"/>
                </a:cubicBezTo>
                <a:cubicBezTo>
                  <a:pt x="0" y="130"/>
                  <a:pt x="11" y="141"/>
                  <a:pt x="24" y="141"/>
                </a:cubicBezTo>
                <a:cubicBezTo>
                  <a:pt x="1032" y="141"/>
                  <a:pt x="1032" y="141"/>
                  <a:pt x="1032" y="141"/>
                </a:cubicBezTo>
                <a:cubicBezTo>
                  <a:pt x="1046" y="141"/>
                  <a:pt x="1057" y="130"/>
                  <a:pt x="1057" y="117"/>
                </a:cubicBezTo>
                <a:cubicBezTo>
                  <a:pt x="1057" y="25"/>
                  <a:pt x="1057" y="25"/>
                  <a:pt x="1057" y="25"/>
                </a:cubicBezTo>
                <a:cubicBezTo>
                  <a:pt x="1057" y="11"/>
                  <a:pt x="1046" y="0"/>
                  <a:pt x="1032" y="0"/>
                </a:cubicBezTo>
                <a:cubicBezTo>
                  <a:pt x="24" y="0"/>
                  <a:pt x="24" y="0"/>
                  <a:pt x="24" y="0"/>
                </a:cubicBezTo>
                <a:cubicBezTo>
                  <a:pt x="11" y="0"/>
                  <a:pt x="0" y="11"/>
                  <a:pt x="0" y="25"/>
                </a:cubicBezTo>
                <a:cubicBezTo>
                  <a:pt x="0" y="117"/>
                  <a:pt x="0" y="117"/>
                  <a:pt x="0" y="117"/>
                </a:cubicBezTo>
                <a:cubicBezTo>
                  <a:pt x="2" y="117"/>
                  <a:pt x="2" y="117"/>
                  <a:pt x="2" y="117"/>
                </a:cubicBezTo>
                <a:cubicBezTo>
                  <a:pt x="4" y="117"/>
                  <a:pt x="4" y="117"/>
                  <a:pt x="4" y="117"/>
                </a:cubicBezTo>
                <a:cubicBezTo>
                  <a:pt x="4" y="25"/>
                  <a:pt x="4" y="25"/>
                  <a:pt x="4" y="25"/>
                </a:cubicBezTo>
                <a:cubicBezTo>
                  <a:pt x="4" y="19"/>
                  <a:pt x="6" y="14"/>
                  <a:pt x="10" y="10"/>
                </a:cubicBezTo>
                <a:cubicBezTo>
                  <a:pt x="13" y="6"/>
                  <a:pt x="19" y="4"/>
                  <a:pt x="24" y="4"/>
                </a:cubicBezTo>
                <a:cubicBezTo>
                  <a:pt x="1032" y="4"/>
                  <a:pt x="1032" y="4"/>
                  <a:pt x="1032" y="4"/>
                </a:cubicBezTo>
                <a:cubicBezTo>
                  <a:pt x="1038" y="4"/>
                  <a:pt x="1043" y="6"/>
                  <a:pt x="1047" y="10"/>
                </a:cubicBezTo>
                <a:cubicBezTo>
                  <a:pt x="1050" y="14"/>
                  <a:pt x="1053" y="19"/>
                  <a:pt x="1053" y="25"/>
                </a:cubicBezTo>
                <a:cubicBezTo>
                  <a:pt x="1053" y="117"/>
                  <a:pt x="1053" y="117"/>
                  <a:pt x="1053" y="117"/>
                </a:cubicBezTo>
                <a:cubicBezTo>
                  <a:pt x="1053" y="122"/>
                  <a:pt x="1050" y="128"/>
                  <a:pt x="1047" y="131"/>
                </a:cubicBezTo>
                <a:cubicBezTo>
                  <a:pt x="1043" y="135"/>
                  <a:pt x="1038" y="137"/>
                  <a:pt x="1032" y="137"/>
                </a:cubicBezTo>
                <a:cubicBezTo>
                  <a:pt x="24" y="137"/>
                  <a:pt x="24" y="137"/>
                  <a:pt x="24" y="137"/>
                </a:cubicBezTo>
                <a:cubicBezTo>
                  <a:pt x="19" y="137"/>
                  <a:pt x="13" y="135"/>
                  <a:pt x="10" y="131"/>
                </a:cubicBezTo>
                <a:cubicBezTo>
                  <a:pt x="6" y="128"/>
                  <a:pt x="4" y="122"/>
                  <a:pt x="4" y="117"/>
                </a:cubicBezTo>
                <a:lnTo>
                  <a:pt x="2" y="117"/>
                </a:lnTo>
                <a:close/>
              </a:path>
            </a:pathLst>
          </a:custGeom>
          <a:solidFill>
            <a:srgbClr val="9797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Rectangle 97"/>
          <p:cNvSpPr>
            <a:spLocks noChangeArrowheads="1"/>
          </p:cNvSpPr>
          <p:nvPr/>
        </p:nvSpPr>
        <p:spPr bwMode="auto">
          <a:xfrm>
            <a:off x="2806700" y="2089150"/>
            <a:ext cx="563563" cy="28575"/>
          </a:xfrm>
          <a:prstGeom prst="rect">
            <a:avLst/>
          </a:prstGeom>
          <a:solidFill>
            <a:srgbClr val="0099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98"/>
          <p:cNvSpPr>
            <a:spLocks/>
          </p:cNvSpPr>
          <p:nvPr/>
        </p:nvSpPr>
        <p:spPr bwMode="auto">
          <a:xfrm>
            <a:off x="3355975" y="2060575"/>
            <a:ext cx="76200" cy="85725"/>
          </a:xfrm>
          <a:custGeom>
            <a:avLst/>
            <a:gdLst>
              <a:gd name="T0" fmla="*/ 0 w 48"/>
              <a:gd name="T1" fmla="*/ 54 h 54"/>
              <a:gd name="T2" fmla="*/ 48 w 48"/>
              <a:gd name="T3" fmla="*/ 27 h 54"/>
              <a:gd name="T4" fmla="*/ 0 w 48"/>
              <a:gd name="T5" fmla="*/ 0 h 54"/>
              <a:gd name="T6" fmla="*/ 0 w 48"/>
              <a:gd name="T7" fmla="*/ 54 h 54"/>
            </a:gdLst>
            <a:ahLst/>
            <a:cxnLst>
              <a:cxn ang="0">
                <a:pos x="T0" y="T1"/>
              </a:cxn>
              <a:cxn ang="0">
                <a:pos x="T2" y="T3"/>
              </a:cxn>
              <a:cxn ang="0">
                <a:pos x="T4" y="T5"/>
              </a:cxn>
              <a:cxn ang="0">
                <a:pos x="T6" y="T7"/>
              </a:cxn>
            </a:cxnLst>
            <a:rect l="0" t="0" r="r" b="b"/>
            <a:pathLst>
              <a:path w="48" h="54">
                <a:moveTo>
                  <a:pt x="0" y="54"/>
                </a:moveTo>
                <a:lnTo>
                  <a:pt x="48" y="27"/>
                </a:lnTo>
                <a:lnTo>
                  <a:pt x="0" y="0"/>
                </a:lnTo>
                <a:lnTo>
                  <a:pt x="0" y="54"/>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99"/>
          <p:cNvSpPr>
            <a:spLocks/>
          </p:cNvSpPr>
          <p:nvPr/>
        </p:nvSpPr>
        <p:spPr bwMode="auto">
          <a:xfrm>
            <a:off x="2744788" y="2060575"/>
            <a:ext cx="76200" cy="85725"/>
          </a:xfrm>
          <a:custGeom>
            <a:avLst/>
            <a:gdLst>
              <a:gd name="T0" fmla="*/ 48 w 48"/>
              <a:gd name="T1" fmla="*/ 0 h 54"/>
              <a:gd name="T2" fmla="*/ 0 w 48"/>
              <a:gd name="T3" fmla="*/ 27 h 54"/>
              <a:gd name="T4" fmla="*/ 48 w 48"/>
              <a:gd name="T5" fmla="*/ 54 h 54"/>
              <a:gd name="T6" fmla="*/ 48 w 48"/>
              <a:gd name="T7" fmla="*/ 0 h 54"/>
            </a:gdLst>
            <a:ahLst/>
            <a:cxnLst>
              <a:cxn ang="0">
                <a:pos x="T0" y="T1"/>
              </a:cxn>
              <a:cxn ang="0">
                <a:pos x="T2" y="T3"/>
              </a:cxn>
              <a:cxn ang="0">
                <a:pos x="T4" y="T5"/>
              </a:cxn>
              <a:cxn ang="0">
                <a:pos x="T6" y="T7"/>
              </a:cxn>
            </a:cxnLst>
            <a:rect l="0" t="0" r="r" b="b"/>
            <a:pathLst>
              <a:path w="48" h="54">
                <a:moveTo>
                  <a:pt x="48" y="0"/>
                </a:moveTo>
                <a:lnTo>
                  <a:pt x="0" y="27"/>
                </a:lnTo>
                <a:lnTo>
                  <a:pt x="48" y="54"/>
                </a:lnTo>
                <a:lnTo>
                  <a:pt x="48" y="0"/>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Rectangle 100"/>
          <p:cNvSpPr>
            <a:spLocks noChangeArrowheads="1"/>
          </p:cNvSpPr>
          <p:nvPr/>
        </p:nvSpPr>
        <p:spPr bwMode="auto">
          <a:xfrm>
            <a:off x="3189288" y="2254250"/>
            <a:ext cx="950913" cy="28575"/>
          </a:xfrm>
          <a:prstGeom prst="rect">
            <a:avLst/>
          </a:prstGeom>
          <a:solidFill>
            <a:srgbClr val="0099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101"/>
          <p:cNvSpPr>
            <a:spLocks/>
          </p:cNvSpPr>
          <p:nvPr/>
        </p:nvSpPr>
        <p:spPr bwMode="auto">
          <a:xfrm>
            <a:off x="4129088" y="2225675"/>
            <a:ext cx="71438" cy="85725"/>
          </a:xfrm>
          <a:custGeom>
            <a:avLst/>
            <a:gdLst>
              <a:gd name="T0" fmla="*/ 0 w 45"/>
              <a:gd name="T1" fmla="*/ 54 h 54"/>
              <a:gd name="T2" fmla="*/ 45 w 45"/>
              <a:gd name="T3" fmla="*/ 27 h 54"/>
              <a:gd name="T4" fmla="*/ 0 w 45"/>
              <a:gd name="T5" fmla="*/ 0 h 54"/>
              <a:gd name="T6" fmla="*/ 0 w 45"/>
              <a:gd name="T7" fmla="*/ 54 h 54"/>
            </a:gdLst>
            <a:ahLst/>
            <a:cxnLst>
              <a:cxn ang="0">
                <a:pos x="T0" y="T1"/>
              </a:cxn>
              <a:cxn ang="0">
                <a:pos x="T2" y="T3"/>
              </a:cxn>
              <a:cxn ang="0">
                <a:pos x="T4" y="T5"/>
              </a:cxn>
              <a:cxn ang="0">
                <a:pos x="T6" y="T7"/>
              </a:cxn>
            </a:cxnLst>
            <a:rect l="0" t="0" r="r" b="b"/>
            <a:pathLst>
              <a:path w="45" h="54">
                <a:moveTo>
                  <a:pt x="0" y="54"/>
                </a:moveTo>
                <a:lnTo>
                  <a:pt x="45" y="27"/>
                </a:lnTo>
                <a:lnTo>
                  <a:pt x="0" y="0"/>
                </a:lnTo>
                <a:lnTo>
                  <a:pt x="0" y="54"/>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102"/>
          <p:cNvSpPr>
            <a:spLocks/>
          </p:cNvSpPr>
          <p:nvPr/>
        </p:nvSpPr>
        <p:spPr bwMode="auto">
          <a:xfrm>
            <a:off x="3127375" y="2225675"/>
            <a:ext cx="76200" cy="85725"/>
          </a:xfrm>
          <a:custGeom>
            <a:avLst/>
            <a:gdLst>
              <a:gd name="T0" fmla="*/ 48 w 48"/>
              <a:gd name="T1" fmla="*/ 0 h 54"/>
              <a:gd name="T2" fmla="*/ 0 w 48"/>
              <a:gd name="T3" fmla="*/ 27 h 54"/>
              <a:gd name="T4" fmla="*/ 48 w 48"/>
              <a:gd name="T5" fmla="*/ 54 h 54"/>
              <a:gd name="T6" fmla="*/ 48 w 48"/>
              <a:gd name="T7" fmla="*/ 0 h 54"/>
            </a:gdLst>
            <a:ahLst/>
            <a:cxnLst>
              <a:cxn ang="0">
                <a:pos x="T0" y="T1"/>
              </a:cxn>
              <a:cxn ang="0">
                <a:pos x="T2" y="T3"/>
              </a:cxn>
              <a:cxn ang="0">
                <a:pos x="T4" y="T5"/>
              </a:cxn>
              <a:cxn ang="0">
                <a:pos x="T6" y="T7"/>
              </a:cxn>
            </a:cxnLst>
            <a:rect l="0" t="0" r="r" b="b"/>
            <a:pathLst>
              <a:path w="48" h="54">
                <a:moveTo>
                  <a:pt x="48" y="0"/>
                </a:moveTo>
                <a:lnTo>
                  <a:pt x="0" y="27"/>
                </a:lnTo>
                <a:lnTo>
                  <a:pt x="48" y="54"/>
                </a:lnTo>
                <a:lnTo>
                  <a:pt x="48" y="0"/>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Rectangle 103"/>
          <p:cNvSpPr>
            <a:spLocks noChangeArrowheads="1"/>
          </p:cNvSpPr>
          <p:nvPr/>
        </p:nvSpPr>
        <p:spPr bwMode="auto">
          <a:xfrm>
            <a:off x="3529013" y="2419350"/>
            <a:ext cx="1222375" cy="28575"/>
          </a:xfrm>
          <a:prstGeom prst="rect">
            <a:avLst/>
          </a:prstGeom>
          <a:solidFill>
            <a:srgbClr val="0099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104"/>
          <p:cNvSpPr>
            <a:spLocks/>
          </p:cNvSpPr>
          <p:nvPr/>
        </p:nvSpPr>
        <p:spPr bwMode="auto">
          <a:xfrm>
            <a:off x="4737100" y="2390775"/>
            <a:ext cx="74613" cy="85725"/>
          </a:xfrm>
          <a:custGeom>
            <a:avLst/>
            <a:gdLst>
              <a:gd name="T0" fmla="*/ 0 w 47"/>
              <a:gd name="T1" fmla="*/ 54 h 54"/>
              <a:gd name="T2" fmla="*/ 47 w 47"/>
              <a:gd name="T3" fmla="*/ 27 h 54"/>
              <a:gd name="T4" fmla="*/ 0 w 47"/>
              <a:gd name="T5" fmla="*/ 0 h 54"/>
              <a:gd name="T6" fmla="*/ 0 w 47"/>
              <a:gd name="T7" fmla="*/ 54 h 54"/>
            </a:gdLst>
            <a:ahLst/>
            <a:cxnLst>
              <a:cxn ang="0">
                <a:pos x="T0" y="T1"/>
              </a:cxn>
              <a:cxn ang="0">
                <a:pos x="T2" y="T3"/>
              </a:cxn>
              <a:cxn ang="0">
                <a:pos x="T4" y="T5"/>
              </a:cxn>
              <a:cxn ang="0">
                <a:pos x="T6" y="T7"/>
              </a:cxn>
            </a:cxnLst>
            <a:rect l="0" t="0" r="r" b="b"/>
            <a:pathLst>
              <a:path w="47" h="54">
                <a:moveTo>
                  <a:pt x="0" y="54"/>
                </a:moveTo>
                <a:lnTo>
                  <a:pt x="47" y="27"/>
                </a:lnTo>
                <a:lnTo>
                  <a:pt x="0" y="0"/>
                </a:lnTo>
                <a:lnTo>
                  <a:pt x="0" y="54"/>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105"/>
          <p:cNvSpPr>
            <a:spLocks/>
          </p:cNvSpPr>
          <p:nvPr/>
        </p:nvSpPr>
        <p:spPr bwMode="auto">
          <a:xfrm>
            <a:off x="3467100" y="2390775"/>
            <a:ext cx="71438" cy="85725"/>
          </a:xfrm>
          <a:custGeom>
            <a:avLst/>
            <a:gdLst>
              <a:gd name="T0" fmla="*/ 45 w 45"/>
              <a:gd name="T1" fmla="*/ 0 h 54"/>
              <a:gd name="T2" fmla="*/ 0 w 45"/>
              <a:gd name="T3" fmla="*/ 27 h 54"/>
              <a:gd name="T4" fmla="*/ 45 w 45"/>
              <a:gd name="T5" fmla="*/ 54 h 54"/>
              <a:gd name="T6" fmla="*/ 45 w 45"/>
              <a:gd name="T7" fmla="*/ 0 h 54"/>
            </a:gdLst>
            <a:ahLst/>
            <a:cxnLst>
              <a:cxn ang="0">
                <a:pos x="T0" y="T1"/>
              </a:cxn>
              <a:cxn ang="0">
                <a:pos x="T2" y="T3"/>
              </a:cxn>
              <a:cxn ang="0">
                <a:pos x="T4" y="T5"/>
              </a:cxn>
              <a:cxn ang="0">
                <a:pos x="T6" y="T7"/>
              </a:cxn>
            </a:cxnLst>
            <a:rect l="0" t="0" r="r" b="b"/>
            <a:pathLst>
              <a:path w="45" h="54">
                <a:moveTo>
                  <a:pt x="45" y="0"/>
                </a:moveTo>
                <a:lnTo>
                  <a:pt x="0" y="27"/>
                </a:lnTo>
                <a:lnTo>
                  <a:pt x="45" y="54"/>
                </a:lnTo>
                <a:lnTo>
                  <a:pt x="45" y="0"/>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Rectangle 106"/>
          <p:cNvSpPr>
            <a:spLocks noChangeArrowheads="1"/>
          </p:cNvSpPr>
          <p:nvPr/>
        </p:nvSpPr>
        <p:spPr bwMode="auto">
          <a:xfrm>
            <a:off x="4165600" y="2582863"/>
            <a:ext cx="574675" cy="28575"/>
          </a:xfrm>
          <a:prstGeom prst="rect">
            <a:avLst/>
          </a:prstGeom>
          <a:solidFill>
            <a:srgbClr val="0099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107"/>
          <p:cNvSpPr>
            <a:spLocks/>
          </p:cNvSpPr>
          <p:nvPr/>
        </p:nvSpPr>
        <p:spPr bwMode="auto">
          <a:xfrm>
            <a:off x="4725988" y="2554288"/>
            <a:ext cx="76200" cy="85725"/>
          </a:xfrm>
          <a:custGeom>
            <a:avLst/>
            <a:gdLst>
              <a:gd name="T0" fmla="*/ 0 w 48"/>
              <a:gd name="T1" fmla="*/ 54 h 54"/>
              <a:gd name="T2" fmla="*/ 48 w 48"/>
              <a:gd name="T3" fmla="*/ 27 h 54"/>
              <a:gd name="T4" fmla="*/ 0 w 48"/>
              <a:gd name="T5" fmla="*/ 0 h 54"/>
              <a:gd name="T6" fmla="*/ 0 w 48"/>
              <a:gd name="T7" fmla="*/ 54 h 54"/>
            </a:gdLst>
            <a:ahLst/>
            <a:cxnLst>
              <a:cxn ang="0">
                <a:pos x="T0" y="T1"/>
              </a:cxn>
              <a:cxn ang="0">
                <a:pos x="T2" y="T3"/>
              </a:cxn>
              <a:cxn ang="0">
                <a:pos x="T4" y="T5"/>
              </a:cxn>
              <a:cxn ang="0">
                <a:pos x="T6" y="T7"/>
              </a:cxn>
            </a:cxnLst>
            <a:rect l="0" t="0" r="r" b="b"/>
            <a:pathLst>
              <a:path w="48" h="54">
                <a:moveTo>
                  <a:pt x="0" y="54"/>
                </a:moveTo>
                <a:lnTo>
                  <a:pt x="48" y="27"/>
                </a:lnTo>
                <a:lnTo>
                  <a:pt x="0" y="0"/>
                </a:lnTo>
                <a:lnTo>
                  <a:pt x="0" y="54"/>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108"/>
          <p:cNvSpPr>
            <a:spLocks/>
          </p:cNvSpPr>
          <p:nvPr/>
        </p:nvSpPr>
        <p:spPr bwMode="auto">
          <a:xfrm>
            <a:off x="4103688" y="2554288"/>
            <a:ext cx="76200" cy="85725"/>
          </a:xfrm>
          <a:custGeom>
            <a:avLst/>
            <a:gdLst>
              <a:gd name="T0" fmla="*/ 48 w 48"/>
              <a:gd name="T1" fmla="*/ 0 h 54"/>
              <a:gd name="T2" fmla="*/ 0 w 48"/>
              <a:gd name="T3" fmla="*/ 27 h 54"/>
              <a:gd name="T4" fmla="*/ 48 w 48"/>
              <a:gd name="T5" fmla="*/ 54 h 54"/>
              <a:gd name="T6" fmla="*/ 48 w 48"/>
              <a:gd name="T7" fmla="*/ 0 h 54"/>
            </a:gdLst>
            <a:ahLst/>
            <a:cxnLst>
              <a:cxn ang="0">
                <a:pos x="T0" y="T1"/>
              </a:cxn>
              <a:cxn ang="0">
                <a:pos x="T2" y="T3"/>
              </a:cxn>
              <a:cxn ang="0">
                <a:pos x="T4" y="T5"/>
              </a:cxn>
              <a:cxn ang="0">
                <a:pos x="T6" y="T7"/>
              </a:cxn>
            </a:cxnLst>
            <a:rect l="0" t="0" r="r" b="b"/>
            <a:pathLst>
              <a:path w="48" h="54">
                <a:moveTo>
                  <a:pt x="48" y="0"/>
                </a:moveTo>
                <a:lnTo>
                  <a:pt x="0" y="27"/>
                </a:lnTo>
                <a:lnTo>
                  <a:pt x="48" y="54"/>
                </a:lnTo>
                <a:lnTo>
                  <a:pt x="48" y="0"/>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Rectangle 109"/>
          <p:cNvSpPr>
            <a:spLocks noChangeArrowheads="1"/>
          </p:cNvSpPr>
          <p:nvPr/>
        </p:nvSpPr>
        <p:spPr bwMode="auto">
          <a:xfrm>
            <a:off x="4905375" y="2582863"/>
            <a:ext cx="1179513" cy="28575"/>
          </a:xfrm>
          <a:prstGeom prst="rect">
            <a:avLst/>
          </a:prstGeom>
          <a:solidFill>
            <a:srgbClr val="0099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110"/>
          <p:cNvSpPr>
            <a:spLocks/>
          </p:cNvSpPr>
          <p:nvPr/>
        </p:nvSpPr>
        <p:spPr bwMode="auto">
          <a:xfrm>
            <a:off x="6070600" y="2554288"/>
            <a:ext cx="76200" cy="85725"/>
          </a:xfrm>
          <a:custGeom>
            <a:avLst/>
            <a:gdLst>
              <a:gd name="T0" fmla="*/ 0 w 48"/>
              <a:gd name="T1" fmla="*/ 54 h 54"/>
              <a:gd name="T2" fmla="*/ 48 w 48"/>
              <a:gd name="T3" fmla="*/ 27 h 54"/>
              <a:gd name="T4" fmla="*/ 0 w 48"/>
              <a:gd name="T5" fmla="*/ 0 h 54"/>
              <a:gd name="T6" fmla="*/ 0 w 48"/>
              <a:gd name="T7" fmla="*/ 54 h 54"/>
            </a:gdLst>
            <a:ahLst/>
            <a:cxnLst>
              <a:cxn ang="0">
                <a:pos x="T0" y="T1"/>
              </a:cxn>
              <a:cxn ang="0">
                <a:pos x="T2" y="T3"/>
              </a:cxn>
              <a:cxn ang="0">
                <a:pos x="T4" y="T5"/>
              </a:cxn>
              <a:cxn ang="0">
                <a:pos x="T6" y="T7"/>
              </a:cxn>
            </a:cxnLst>
            <a:rect l="0" t="0" r="r" b="b"/>
            <a:pathLst>
              <a:path w="48" h="54">
                <a:moveTo>
                  <a:pt x="0" y="54"/>
                </a:moveTo>
                <a:lnTo>
                  <a:pt x="48" y="27"/>
                </a:lnTo>
                <a:lnTo>
                  <a:pt x="0" y="0"/>
                </a:lnTo>
                <a:lnTo>
                  <a:pt x="0" y="54"/>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111"/>
          <p:cNvSpPr>
            <a:spLocks/>
          </p:cNvSpPr>
          <p:nvPr/>
        </p:nvSpPr>
        <p:spPr bwMode="auto">
          <a:xfrm>
            <a:off x="4845050" y="2554288"/>
            <a:ext cx="74613" cy="85725"/>
          </a:xfrm>
          <a:custGeom>
            <a:avLst/>
            <a:gdLst>
              <a:gd name="T0" fmla="*/ 47 w 47"/>
              <a:gd name="T1" fmla="*/ 0 h 54"/>
              <a:gd name="T2" fmla="*/ 0 w 47"/>
              <a:gd name="T3" fmla="*/ 27 h 54"/>
              <a:gd name="T4" fmla="*/ 47 w 47"/>
              <a:gd name="T5" fmla="*/ 54 h 54"/>
              <a:gd name="T6" fmla="*/ 47 w 47"/>
              <a:gd name="T7" fmla="*/ 0 h 54"/>
            </a:gdLst>
            <a:ahLst/>
            <a:cxnLst>
              <a:cxn ang="0">
                <a:pos x="T0" y="T1"/>
              </a:cxn>
              <a:cxn ang="0">
                <a:pos x="T2" y="T3"/>
              </a:cxn>
              <a:cxn ang="0">
                <a:pos x="T4" y="T5"/>
              </a:cxn>
              <a:cxn ang="0">
                <a:pos x="T6" y="T7"/>
              </a:cxn>
            </a:cxnLst>
            <a:rect l="0" t="0" r="r" b="b"/>
            <a:pathLst>
              <a:path w="47" h="54">
                <a:moveTo>
                  <a:pt x="47" y="0"/>
                </a:moveTo>
                <a:lnTo>
                  <a:pt x="0" y="27"/>
                </a:lnTo>
                <a:lnTo>
                  <a:pt x="47" y="54"/>
                </a:lnTo>
                <a:lnTo>
                  <a:pt x="47" y="0"/>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Rectangle 112"/>
          <p:cNvSpPr>
            <a:spLocks noChangeArrowheads="1"/>
          </p:cNvSpPr>
          <p:nvPr/>
        </p:nvSpPr>
        <p:spPr bwMode="auto">
          <a:xfrm>
            <a:off x="6246813" y="2582863"/>
            <a:ext cx="1219200" cy="28575"/>
          </a:xfrm>
          <a:prstGeom prst="rect">
            <a:avLst/>
          </a:prstGeom>
          <a:solidFill>
            <a:srgbClr val="0099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113"/>
          <p:cNvSpPr>
            <a:spLocks/>
          </p:cNvSpPr>
          <p:nvPr/>
        </p:nvSpPr>
        <p:spPr bwMode="auto">
          <a:xfrm>
            <a:off x="7451725" y="2554288"/>
            <a:ext cx="74613" cy="85725"/>
          </a:xfrm>
          <a:custGeom>
            <a:avLst/>
            <a:gdLst>
              <a:gd name="T0" fmla="*/ 0 w 47"/>
              <a:gd name="T1" fmla="*/ 54 h 54"/>
              <a:gd name="T2" fmla="*/ 47 w 47"/>
              <a:gd name="T3" fmla="*/ 27 h 54"/>
              <a:gd name="T4" fmla="*/ 0 w 47"/>
              <a:gd name="T5" fmla="*/ 0 h 54"/>
              <a:gd name="T6" fmla="*/ 0 w 47"/>
              <a:gd name="T7" fmla="*/ 54 h 54"/>
            </a:gdLst>
            <a:ahLst/>
            <a:cxnLst>
              <a:cxn ang="0">
                <a:pos x="T0" y="T1"/>
              </a:cxn>
              <a:cxn ang="0">
                <a:pos x="T2" y="T3"/>
              </a:cxn>
              <a:cxn ang="0">
                <a:pos x="T4" y="T5"/>
              </a:cxn>
              <a:cxn ang="0">
                <a:pos x="T6" y="T7"/>
              </a:cxn>
            </a:cxnLst>
            <a:rect l="0" t="0" r="r" b="b"/>
            <a:pathLst>
              <a:path w="47" h="54">
                <a:moveTo>
                  <a:pt x="0" y="54"/>
                </a:moveTo>
                <a:lnTo>
                  <a:pt x="47" y="27"/>
                </a:lnTo>
                <a:lnTo>
                  <a:pt x="0" y="0"/>
                </a:lnTo>
                <a:lnTo>
                  <a:pt x="0" y="54"/>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114"/>
          <p:cNvSpPr>
            <a:spLocks/>
          </p:cNvSpPr>
          <p:nvPr/>
        </p:nvSpPr>
        <p:spPr bwMode="auto">
          <a:xfrm>
            <a:off x="6184900" y="2554288"/>
            <a:ext cx="76200" cy="85725"/>
          </a:xfrm>
          <a:custGeom>
            <a:avLst/>
            <a:gdLst>
              <a:gd name="T0" fmla="*/ 48 w 48"/>
              <a:gd name="T1" fmla="*/ 0 h 54"/>
              <a:gd name="T2" fmla="*/ 0 w 48"/>
              <a:gd name="T3" fmla="*/ 27 h 54"/>
              <a:gd name="T4" fmla="*/ 48 w 48"/>
              <a:gd name="T5" fmla="*/ 54 h 54"/>
              <a:gd name="T6" fmla="*/ 48 w 48"/>
              <a:gd name="T7" fmla="*/ 0 h 54"/>
            </a:gdLst>
            <a:ahLst/>
            <a:cxnLst>
              <a:cxn ang="0">
                <a:pos x="T0" y="T1"/>
              </a:cxn>
              <a:cxn ang="0">
                <a:pos x="T2" y="T3"/>
              </a:cxn>
              <a:cxn ang="0">
                <a:pos x="T4" y="T5"/>
              </a:cxn>
              <a:cxn ang="0">
                <a:pos x="T6" y="T7"/>
              </a:cxn>
            </a:cxnLst>
            <a:rect l="0" t="0" r="r" b="b"/>
            <a:pathLst>
              <a:path w="48" h="54">
                <a:moveTo>
                  <a:pt x="48" y="0"/>
                </a:moveTo>
                <a:lnTo>
                  <a:pt x="0" y="27"/>
                </a:lnTo>
                <a:lnTo>
                  <a:pt x="48" y="54"/>
                </a:lnTo>
                <a:lnTo>
                  <a:pt x="48" y="0"/>
                </a:ln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115"/>
          <p:cNvSpPr>
            <a:spLocks/>
          </p:cNvSpPr>
          <p:nvPr/>
        </p:nvSpPr>
        <p:spPr bwMode="auto">
          <a:xfrm>
            <a:off x="2393950" y="3724275"/>
            <a:ext cx="139700" cy="146050"/>
          </a:xfrm>
          <a:custGeom>
            <a:avLst/>
            <a:gdLst>
              <a:gd name="T0" fmla="*/ 6 w 39"/>
              <a:gd name="T1" fmla="*/ 40 h 41"/>
              <a:gd name="T2" fmla="*/ 39 w 39"/>
              <a:gd name="T3" fmla="*/ 21 h 41"/>
              <a:gd name="T4" fmla="*/ 6 w 39"/>
              <a:gd name="T5" fmla="*/ 2 h 41"/>
              <a:gd name="T6" fmla="*/ 1 w 39"/>
              <a:gd name="T7" fmla="*/ 3 h 41"/>
              <a:gd name="T8" fmla="*/ 2 w 39"/>
              <a:gd name="T9" fmla="*/ 8 h 41"/>
              <a:gd name="T10" fmla="*/ 23 w 39"/>
              <a:gd name="T11" fmla="*/ 21 h 41"/>
              <a:gd name="T12" fmla="*/ 2 w 39"/>
              <a:gd name="T13" fmla="*/ 33 h 41"/>
              <a:gd name="T14" fmla="*/ 1 w 39"/>
              <a:gd name="T15" fmla="*/ 39 h 41"/>
              <a:gd name="T16" fmla="*/ 6 w 39"/>
              <a:gd name="T17"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41">
                <a:moveTo>
                  <a:pt x="6" y="40"/>
                </a:moveTo>
                <a:cubicBezTo>
                  <a:pt x="39" y="21"/>
                  <a:pt x="39" y="21"/>
                  <a:pt x="39" y="21"/>
                </a:cubicBezTo>
                <a:cubicBezTo>
                  <a:pt x="6" y="2"/>
                  <a:pt x="6" y="2"/>
                  <a:pt x="6" y="2"/>
                </a:cubicBezTo>
                <a:cubicBezTo>
                  <a:pt x="4" y="0"/>
                  <a:pt x="2" y="1"/>
                  <a:pt x="1" y="3"/>
                </a:cubicBezTo>
                <a:cubicBezTo>
                  <a:pt x="0" y="5"/>
                  <a:pt x="0" y="7"/>
                  <a:pt x="2" y="8"/>
                </a:cubicBezTo>
                <a:cubicBezTo>
                  <a:pt x="23" y="21"/>
                  <a:pt x="23" y="21"/>
                  <a:pt x="23" y="21"/>
                </a:cubicBezTo>
                <a:cubicBezTo>
                  <a:pt x="2" y="33"/>
                  <a:pt x="2" y="33"/>
                  <a:pt x="2" y="33"/>
                </a:cubicBezTo>
                <a:cubicBezTo>
                  <a:pt x="0" y="34"/>
                  <a:pt x="0" y="37"/>
                  <a:pt x="1" y="39"/>
                </a:cubicBezTo>
                <a:cubicBezTo>
                  <a:pt x="2" y="41"/>
                  <a:pt x="4" y="41"/>
                  <a:pt x="6" y="40"/>
                </a:cubicBezTo>
                <a:close/>
              </a:path>
            </a:pathLst>
          </a:custGeom>
          <a:solidFill>
            <a:srgbClr val="9797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Rectangle 116"/>
          <p:cNvSpPr>
            <a:spLocks noChangeArrowheads="1"/>
          </p:cNvSpPr>
          <p:nvPr/>
        </p:nvSpPr>
        <p:spPr bwMode="auto">
          <a:xfrm>
            <a:off x="1968500" y="3784600"/>
            <a:ext cx="536575" cy="28575"/>
          </a:xfrm>
          <a:prstGeom prst="rect">
            <a:avLst/>
          </a:prstGeom>
          <a:solidFill>
            <a:srgbClr val="9797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117"/>
          <p:cNvSpPr>
            <a:spLocks/>
          </p:cNvSpPr>
          <p:nvPr/>
        </p:nvSpPr>
        <p:spPr bwMode="auto">
          <a:xfrm>
            <a:off x="1968500" y="3784600"/>
            <a:ext cx="536575" cy="28575"/>
          </a:xfrm>
          <a:custGeom>
            <a:avLst/>
            <a:gdLst>
              <a:gd name="T0" fmla="*/ 338 w 338"/>
              <a:gd name="T1" fmla="*/ 0 h 18"/>
              <a:gd name="T2" fmla="*/ 0 w 338"/>
              <a:gd name="T3" fmla="*/ 0 h 18"/>
              <a:gd name="T4" fmla="*/ 0 w 338"/>
              <a:gd name="T5" fmla="*/ 18 h 18"/>
              <a:gd name="T6" fmla="*/ 338 w 338"/>
              <a:gd name="T7" fmla="*/ 18 h 18"/>
            </a:gdLst>
            <a:ahLst/>
            <a:cxnLst>
              <a:cxn ang="0">
                <a:pos x="T0" y="T1"/>
              </a:cxn>
              <a:cxn ang="0">
                <a:pos x="T2" y="T3"/>
              </a:cxn>
              <a:cxn ang="0">
                <a:pos x="T4" y="T5"/>
              </a:cxn>
              <a:cxn ang="0">
                <a:pos x="T6" y="T7"/>
              </a:cxn>
            </a:cxnLst>
            <a:rect l="0" t="0" r="r" b="b"/>
            <a:pathLst>
              <a:path w="338" h="18">
                <a:moveTo>
                  <a:pt x="338" y="0"/>
                </a:moveTo>
                <a:lnTo>
                  <a:pt x="0" y="0"/>
                </a:lnTo>
                <a:lnTo>
                  <a:pt x="0" y="18"/>
                </a:lnTo>
                <a:lnTo>
                  <a:pt x="33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118"/>
          <p:cNvSpPr>
            <a:spLocks/>
          </p:cNvSpPr>
          <p:nvPr/>
        </p:nvSpPr>
        <p:spPr bwMode="auto">
          <a:xfrm>
            <a:off x="3221038" y="4071938"/>
            <a:ext cx="139700" cy="142875"/>
          </a:xfrm>
          <a:custGeom>
            <a:avLst/>
            <a:gdLst>
              <a:gd name="T0" fmla="*/ 6 w 39"/>
              <a:gd name="T1" fmla="*/ 39 h 40"/>
              <a:gd name="T2" fmla="*/ 39 w 39"/>
              <a:gd name="T3" fmla="*/ 20 h 40"/>
              <a:gd name="T4" fmla="*/ 6 w 39"/>
              <a:gd name="T5" fmla="*/ 1 h 40"/>
              <a:gd name="T6" fmla="*/ 1 w 39"/>
              <a:gd name="T7" fmla="*/ 2 h 40"/>
              <a:gd name="T8" fmla="*/ 2 w 39"/>
              <a:gd name="T9" fmla="*/ 8 h 40"/>
              <a:gd name="T10" fmla="*/ 23 w 39"/>
              <a:gd name="T11" fmla="*/ 20 h 40"/>
              <a:gd name="T12" fmla="*/ 2 w 39"/>
              <a:gd name="T13" fmla="*/ 32 h 40"/>
              <a:gd name="T14" fmla="*/ 1 w 39"/>
              <a:gd name="T15" fmla="*/ 38 h 40"/>
              <a:gd name="T16" fmla="*/ 6 w 39"/>
              <a:gd name="T17"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40">
                <a:moveTo>
                  <a:pt x="6" y="39"/>
                </a:moveTo>
                <a:cubicBezTo>
                  <a:pt x="39" y="20"/>
                  <a:pt x="39" y="20"/>
                  <a:pt x="39" y="20"/>
                </a:cubicBezTo>
                <a:cubicBezTo>
                  <a:pt x="6" y="1"/>
                  <a:pt x="6" y="1"/>
                  <a:pt x="6" y="1"/>
                </a:cubicBezTo>
                <a:cubicBezTo>
                  <a:pt x="4" y="0"/>
                  <a:pt x="2" y="0"/>
                  <a:pt x="1" y="2"/>
                </a:cubicBezTo>
                <a:cubicBezTo>
                  <a:pt x="0" y="4"/>
                  <a:pt x="0" y="6"/>
                  <a:pt x="2" y="8"/>
                </a:cubicBezTo>
                <a:cubicBezTo>
                  <a:pt x="23" y="20"/>
                  <a:pt x="23" y="20"/>
                  <a:pt x="23" y="20"/>
                </a:cubicBezTo>
                <a:cubicBezTo>
                  <a:pt x="2" y="32"/>
                  <a:pt x="2" y="32"/>
                  <a:pt x="2" y="32"/>
                </a:cubicBezTo>
                <a:cubicBezTo>
                  <a:pt x="0" y="34"/>
                  <a:pt x="0" y="36"/>
                  <a:pt x="1" y="38"/>
                </a:cubicBezTo>
                <a:cubicBezTo>
                  <a:pt x="2" y="40"/>
                  <a:pt x="4" y="40"/>
                  <a:pt x="6" y="39"/>
                </a:cubicBezTo>
                <a:close/>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Rectangle 119"/>
          <p:cNvSpPr>
            <a:spLocks noChangeArrowheads="1"/>
          </p:cNvSpPr>
          <p:nvPr/>
        </p:nvSpPr>
        <p:spPr bwMode="auto">
          <a:xfrm>
            <a:off x="1965325" y="4129088"/>
            <a:ext cx="1366838" cy="28575"/>
          </a:xfrm>
          <a:prstGeom prst="rect">
            <a:avLst/>
          </a:prstGeom>
          <a:solidFill>
            <a:srgbClr val="8989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120"/>
          <p:cNvSpPr>
            <a:spLocks/>
          </p:cNvSpPr>
          <p:nvPr/>
        </p:nvSpPr>
        <p:spPr bwMode="auto">
          <a:xfrm>
            <a:off x="1965325" y="4129088"/>
            <a:ext cx="1366838" cy="28575"/>
          </a:xfrm>
          <a:custGeom>
            <a:avLst/>
            <a:gdLst>
              <a:gd name="T0" fmla="*/ 861 w 861"/>
              <a:gd name="T1" fmla="*/ 0 h 18"/>
              <a:gd name="T2" fmla="*/ 0 w 861"/>
              <a:gd name="T3" fmla="*/ 0 h 18"/>
              <a:gd name="T4" fmla="*/ 0 w 861"/>
              <a:gd name="T5" fmla="*/ 18 h 18"/>
              <a:gd name="T6" fmla="*/ 861 w 861"/>
              <a:gd name="T7" fmla="*/ 18 h 18"/>
            </a:gdLst>
            <a:ahLst/>
            <a:cxnLst>
              <a:cxn ang="0">
                <a:pos x="T0" y="T1"/>
              </a:cxn>
              <a:cxn ang="0">
                <a:pos x="T2" y="T3"/>
              </a:cxn>
              <a:cxn ang="0">
                <a:pos x="T4" y="T5"/>
              </a:cxn>
              <a:cxn ang="0">
                <a:pos x="T6" y="T7"/>
              </a:cxn>
            </a:cxnLst>
            <a:rect l="0" t="0" r="r" b="b"/>
            <a:pathLst>
              <a:path w="861" h="18">
                <a:moveTo>
                  <a:pt x="861" y="0"/>
                </a:moveTo>
                <a:lnTo>
                  <a:pt x="0" y="0"/>
                </a:lnTo>
                <a:lnTo>
                  <a:pt x="0" y="18"/>
                </a:lnTo>
                <a:lnTo>
                  <a:pt x="861"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121"/>
          <p:cNvSpPr>
            <a:spLocks/>
          </p:cNvSpPr>
          <p:nvPr/>
        </p:nvSpPr>
        <p:spPr bwMode="auto">
          <a:xfrm>
            <a:off x="2205038" y="4386263"/>
            <a:ext cx="136525" cy="142875"/>
          </a:xfrm>
          <a:custGeom>
            <a:avLst/>
            <a:gdLst>
              <a:gd name="T0" fmla="*/ 6 w 38"/>
              <a:gd name="T1" fmla="*/ 39 h 40"/>
              <a:gd name="T2" fmla="*/ 38 w 38"/>
              <a:gd name="T3" fmla="*/ 20 h 40"/>
              <a:gd name="T4" fmla="*/ 6 w 38"/>
              <a:gd name="T5" fmla="*/ 1 h 40"/>
              <a:gd name="T6" fmla="*/ 1 w 38"/>
              <a:gd name="T7" fmla="*/ 2 h 40"/>
              <a:gd name="T8" fmla="*/ 2 w 38"/>
              <a:gd name="T9" fmla="*/ 8 h 40"/>
              <a:gd name="T10" fmla="*/ 23 w 38"/>
              <a:gd name="T11" fmla="*/ 20 h 40"/>
              <a:gd name="T12" fmla="*/ 2 w 38"/>
              <a:gd name="T13" fmla="*/ 32 h 40"/>
              <a:gd name="T14" fmla="*/ 1 w 38"/>
              <a:gd name="T15" fmla="*/ 38 h 40"/>
              <a:gd name="T16" fmla="*/ 6 w 38"/>
              <a:gd name="T17"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0">
                <a:moveTo>
                  <a:pt x="6" y="39"/>
                </a:moveTo>
                <a:cubicBezTo>
                  <a:pt x="38" y="20"/>
                  <a:pt x="38" y="20"/>
                  <a:pt x="38" y="20"/>
                </a:cubicBezTo>
                <a:cubicBezTo>
                  <a:pt x="6" y="1"/>
                  <a:pt x="6" y="1"/>
                  <a:pt x="6" y="1"/>
                </a:cubicBezTo>
                <a:cubicBezTo>
                  <a:pt x="4" y="0"/>
                  <a:pt x="2" y="0"/>
                  <a:pt x="1" y="2"/>
                </a:cubicBezTo>
                <a:cubicBezTo>
                  <a:pt x="0" y="4"/>
                  <a:pt x="0" y="7"/>
                  <a:pt x="2" y="8"/>
                </a:cubicBezTo>
                <a:cubicBezTo>
                  <a:pt x="23" y="20"/>
                  <a:pt x="23" y="20"/>
                  <a:pt x="23" y="20"/>
                </a:cubicBezTo>
                <a:cubicBezTo>
                  <a:pt x="2" y="32"/>
                  <a:pt x="2" y="32"/>
                  <a:pt x="2" y="32"/>
                </a:cubicBezTo>
                <a:cubicBezTo>
                  <a:pt x="0" y="34"/>
                  <a:pt x="0" y="36"/>
                  <a:pt x="1" y="38"/>
                </a:cubicBezTo>
                <a:cubicBezTo>
                  <a:pt x="2" y="40"/>
                  <a:pt x="4" y="40"/>
                  <a:pt x="6" y="39"/>
                </a:cubicBezTo>
                <a:close/>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Rectangle 122"/>
          <p:cNvSpPr>
            <a:spLocks noChangeArrowheads="1"/>
          </p:cNvSpPr>
          <p:nvPr/>
        </p:nvSpPr>
        <p:spPr bwMode="auto">
          <a:xfrm>
            <a:off x="1958975" y="4443413"/>
            <a:ext cx="357188" cy="28575"/>
          </a:xfrm>
          <a:prstGeom prst="rect">
            <a:avLst/>
          </a:prstGeom>
          <a:solidFill>
            <a:srgbClr val="8989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123"/>
          <p:cNvSpPr>
            <a:spLocks/>
          </p:cNvSpPr>
          <p:nvPr/>
        </p:nvSpPr>
        <p:spPr bwMode="auto">
          <a:xfrm>
            <a:off x="1958975" y="4443413"/>
            <a:ext cx="357188" cy="28575"/>
          </a:xfrm>
          <a:custGeom>
            <a:avLst/>
            <a:gdLst>
              <a:gd name="T0" fmla="*/ 225 w 225"/>
              <a:gd name="T1" fmla="*/ 0 h 18"/>
              <a:gd name="T2" fmla="*/ 0 w 225"/>
              <a:gd name="T3" fmla="*/ 0 h 18"/>
              <a:gd name="T4" fmla="*/ 0 w 225"/>
              <a:gd name="T5" fmla="*/ 18 h 18"/>
              <a:gd name="T6" fmla="*/ 225 w 225"/>
              <a:gd name="T7" fmla="*/ 18 h 18"/>
            </a:gdLst>
            <a:ahLst/>
            <a:cxnLst>
              <a:cxn ang="0">
                <a:pos x="T0" y="T1"/>
              </a:cxn>
              <a:cxn ang="0">
                <a:pos x="T2" y="T3"/>
              </a:cxn>
              <a:cxn ang="0">
                <a:pos x="T4" y="T5"/>
              </a:cxn>
              <a:cxn ang="0">
                <a:pos x="T6" y="T7"/>
              </a:cxn>
            </a:cxnLst>
            <a:rect l="0" t="0" r="r" b="b"/>
            <a:pathLst>
              <a:path w="225" h="18">
                <a:moveTo>
                  <a:pt x="225" y="0"/>
                </a:moveTo>
                <a:lnTo>
                  <a:pt x="0" y="0"/>
                </a:lnTo>
                <a:lnTo>
                  <a:pt x="0" y="18"/>
                </a:lnTo>
                <a:lnTo>
                  <a:pt x="225"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124"/>
          <p:cNvSpPr>
            <a:spLocks/>
          </p:cNvSpPr>
          <p:nvPr/>
        </p:nvSpPr>
        <p:spPr bwMode="auto">
          <a:xfrm>
            <a:off x="8542338" y="4071938"/>
            <a:ext cx="139700" cy="142875"/>
          </a:xfrm>
          <a:custGeom>
            <a:avLst/>
            <a:gdLst>
              <a:gd name="T0" fmla="*/ 6 w 39"/>
              <a:gd name="T1" fmla="*/ 39 h 40"/>
              <a:gd name="T2" fmla="*/ 39 w 39"/>
              <a:gd name="T3" fmla="*/ 20 h 40"/>
              <a:gd name="T4" fmla="*/ 6 w 39"/>
              <a:gd name="T5" fmla="*/ 1 h 40"/>
              <a:gd name="T6" fmla="*/ 1 w 39"/>
              <a:gd name="T7" fmla="*/ 2 h 40"/>
              <a:gd name="T8" fmla="*/ 2 w 39"/>
              <a:gd name="T9" fmla="*/ 8 h 40"/>
              <a:gd name="T10" fmla="*/ 23 w 39"/>
              <a:gd name="T11" fmla="*/ 20 h 40"/>
              <a:gd name="T12" fmla="*/ 2 w 39"/>
              <a:gd name="T13" fmla="*/ 32 h 40"/>
              <a:gd name="T14" fmla="*/ 1 w 39"/>
              <a:gd name="T15" fmla="*/ 38 h 40"/>
              <a:gd name="T16" fmla="*/ 6 w 39"/>
              <a:gd name="T17"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40">
                <a:moveTo>
                  <a:pt x="6" y="39"/>
                </a:moveTo>
                <a:cubicBezTo>
                  <a:pt x="39" y="20"/>
                  <a:pt x="39" y="20"/>
                  <a:pt x="39" y="20"/>
                </a:cubicBezTo>
                <a:cubicBezTo>
                  <a:pt x="6" y="1"/>
                  <a:pt x="6" y="1"/>
                  <a:pt x="6" y="1"/>
                </a:cubicBezTo>
                <a:cubicBezTo>
                  <a:pt x="4" y="0"/>
                  <a:pt x="2" y="0"/>
                  <a:pt x="1" y="2"/>
                </a:cubicBezTo>
                <a:cubicBezTo>
                  <a:pt x="0" y="4"/>
                  <a:pt x="0" y="6"/>
                  <a:pt x="2" y="8"/>
                </a:cubicBezTo>
                <a:cubicBezTo>
                  <a:pt x="23" y="20"/>
                  <a:pt x="23" y="20"/>
                  <a:pt x="23" y="20"/>
                </a:cubicBezTo>
                <a:cubicBezTo>
                  <a:pt x="2" y="32"/>
                  <a:pt x="2" y="32"/>
                  <a:pt x="2" y="32"/>
                </a:cubicBezTo>
                <a:cubicBezTo>
                  <a:pt x="0" y="34"/>
                  <a:pt x="0" y="36"/>
                  <a:pt x="1" y="38"/>
                </a:cubicBezTo>
                <a:cubicBezTo>
                  <a:pt x="2" y="40"/>
                  <a:pt x="4" y="40"/>
                  <a:pt x="6" y="39"/>
                </a:cubicBezTo>
                <a:close/>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125"/>
          <p:cNvSpPr>
            <a:spLocks noEditPoints="1"/>
          </p:cNvSpPr>
          <p:nvPr/>
        </p:nvSpPr>
        <p:spPr bwMode="auto">
          <a:xfrm>
            <a:off x="3413125" y="4129088"/>
            <a:ext cx="5240338" cy="28575"/>
          </a:xfrm>
          <a:custGeom>
            <a:avLst/>
            <a:gdLst>
              <a:gd name="T0" fmla="*/ 0 w 3301"/>
              <a:gd name="T1" fmla="*/ 0 h 18"/>
              <a:gd name="T2" fmla="*/ 57 w 3301"/>
              <a:gd name="T3" fmla="*/ 18 h 18"/>
              <a:gd name="T4" fmla="*/ 192 w 3301"/>
              <a:gd name="T5" fmla="*/ 0 h 18"/>
              <a:gd name="T6" fmla="*/ 102 w 3301"/>
              <a:gd name="T7" fmla="*/ 18 h 18"/>
              <a:gd name="T8" fmla="*/ 192 w 3301"/>
              <a:gd name="T9" fmla="*/ 0 h 18"/>
              <a:gd name="T10" fmla="*/ 237 w 3301"/>
              <a:gd name="T11" fmla="*/ 0 h 18"/>
              <a:gd name="T12" fmla="*/ 327 w 3301"/>
              <a:gd name="T13" fmla="*/ 18 h 18"/>
              <a:gd name="T14" fmla="*/ 462 w 3301"/>
              <a:gd name="T15" fmla="*/ 0 h 18"/>
              <a:gd name="T16" fmla="*/ 372 w 3301"/>
              <a:gd name="T17" fmla="*/ 18 h 18"/>
              <a:gd name="T18" fmla="*/ 462 w 3301"/>
              <a:gd name="T19" fmla="*/ 0 h 18"/>
              <a:gd name="T20" fmla="*/ 507 w 3301"/>
              <a:gd name="T21" fmla="*/ 0 h 18"/>
              <a:gd name="T22" fmla="*/ 597 w 3301"/>
              <a:gd name="T23" fmla="*/ 18 h 18"/>
              <a:gd name="T24" fmla="*/ 733 w 3301"/>
              <a:gd name="T25" fmla="*/ 0 h 18"/>
              <a:gd name="T26" fmla="*/ 643 w 3301"/>
              <a:gd name="T27" fmla="*/ 18 h 18"/>
              <a:gd name="T28" fmla="*/ 733 w 3301"/>
              <a:gd name="T29" fmla="*/ 0 h 18"/>
              <a:gd name="T30" fmla="*/ 778 w 3301"/>
              <a:gd name="T31" fmla="*/ 0 h 18"/>
              <a:gd name="T32" fmla="*/ 868 w 3301"/>
              <a:gd name="T33" fmla="*/ 18 h 18"/>
              <a:gd name="T34" fmla="*/ 1003 w 3301"/>
              <a:gd name="T35" fmla="*/ 0 h 18"/>
              <a:gd name="T36" fmla="*/ 913 w 3301"/>
              <a:gd name="T37" fmla="*/ 18 h 18"/>
              <a:gd name="T38" fmla="*/ 1003 w 3301"/>
              <a:gd name="T39" fmla="*/ 0 h 18"/>
              <a:gd name="T40" fmla="*/ 1048 w 3301"/>
              <a:gd name="T41" fmla="*/ 0 h 18"/>
              <a:gd name="T42" fmla="*/ 1138 w 3301"/>
              <a:gd name="T43" fmla="*/ 18 h 18"/>
              <a:gd name="T44" fmla="*/ 1273 w 3301"/>
              <a:gd name="T45" fmla="*/ 0 h 18"/>
              <a:gd name="T46" fmla="*/ 1183 w 3301"/>
              <a:gd name="T47" fmla="*/ 18 h 18"/>
              <a:gd name="T48" fmla="*/ 1273 w 3301"/>
              <a:gd name="T49" fmla="*/ 0 h 18"/>
              <a:gd name="T50" fmla="*/ 1318 w 3301"/>
              <a:gd name="T51" fmla="*/ 0 h 18"/>
              <a:gd name="T52" fmla="*/ 1409 w 3301"/>
              <a:gd name="T53" fmla="*/ 18 h 18"/>
              <a:gd name="T54" fmla="*/ 1544 w 3301"/>
              <a:gd name="T55" fmla="*/ 0 h 18"/>
              <a:gd name="T56" fmla="*/ 1454 w 3301"/>
              <a:gd name="T57" fmla="*/ 18 h 18"/>
              <a:gd name="T58" fmla="*/ 1544 w 3301"/>
              <a:gd name="T59" fmla="*/ 0 h 18"/>
              <a:gd name="T60" fmla="*/ 1589 w 3301"/>
              <a:gd name="T61" fmla="*/ 0 h 18"/>
              <a:gd name="T62" fmla="*/ 1679 w 3301"/>
              <a:gd name="T63" fmla="*/ 18 h 18"/>
              <a:gd name="T64" fmla="*/ 1814 w 3301"/>
              <a:gd name="T65" fmla="*/ 0 h 18"/>
              <a:gd name="T66" fmla="*/ 1724 w 3301"/>
              <a:gd name="T67" fmla="*/ 18 h 18"/>
              <a:gd name="T68" fmla="*/ 1814 w 3301"/>
              <a:gd name="T69" fmla="*/ 0 h 18"/>
              <a:gd name="T70" fmla="*/ 1859 w 3301"/>
              <a:gd name="T71" fmla="*/ 0 h 18"/>
              <a:gd name="T72" fmla="*/ 1949 w 3301"/>
              <a:gd name="T73" fmla="*/ 18 h 18"/>
              <a:gd name="T74" fmla="*/ 2084 w 3301"/>
              <a:gd name="T75" fmla="*/ 0 h 18"/>
              <a:gd name="T76" fmla="*/ 1994 w 3301"/>
              <a:gd name="T77" fmla="*/ 18 h 18"/>
              <a:gd name="T78" fmla="*/ 2084 w 3301"/>
              <a:gd name="T79" fmla="*/ 0 h 18"/>
              <a:gd name="T80" fmla="*/ 2129 w 3301"/>
              <a:gd name="T81" fmla="*/ 0 h 18"/>
              <a:gd name="T82" fmla="*/ 2220 w 3301"/>
              <a:gd name="T83" fmla="*/ 18 h 18"/>
              <a:gd name="T84" fmla="*/ 2355 w 3301"/>
              <a:gd name="T85" fmla="*/ 0 h 18"/>
              <a:gd name="T86" fmla="*/ 2265 w 3301"/>
              <a:gd name="T87" fmla="*/ 18 h 18"/>
              <a:gd name="T88" fmla="*/ 2355 w 3301"/>
              <a:gd name="T89" fmla="*/ 0 h 18"/>
              <a:gd name="T90" fmla="*/ 2400 w 3301"/>
              <a:gd name="T91" fmla="*/ 0 h 18"/>
              <a:gd name="T92" fmla="*/ 2490 w 3301"/>
              <a:gd name="T93" fmla="*/ 18 h 18"/>
              <a:gd name="T94" fmla="*/ 2625 w 3301"/>
              <a:gd name="T95" fmla="*/ 0 h 18"/>
              <a:gd name="T96" fmla="*/ 2535 w 3301"/>
              <a:gd name="T97" fmla="*/ 18 h 18"/>
              <a:gd name="T98" fmla="*/ 2625 w 3301"/>
              <a:gd name="T99" fmla="*/ 0 h 18"/>
              <a:gd name="T100" fmla="*/ 2670 w 3301"/>
              <a:gd name="T101" fmla="*/ 0 h 18"/>
              <a:gd name="T102" fmla="*/ 2760 w 3301"/>
              <a:gd name="T103" fmla="*/ 18 h 18"/>
              <a:gd name="T104" fmla="*/ 2895 w 3301"/>
              <a:gd name="T105" fmla="*/ 0 h 18"/>
              <a:gd name="T106" fmla="*/ 2805 w 3301"/>
              <a:gd name="T107" fmla="*/ 18 h 18"/>
              <a:gd name="T108" fmla="*/ 2895 w 3301"/>
              <a:gd name="T109" fmla="*/ 0 h 18"/>
              <a:gd name="T110" fmla="*/ 2940 w 3301"/>
              <a:gd name="T111" fmla="*/ 0 h 18"/>
              <a:gd name="T112" fmla="*/ 3031 w 3301"/>
              <a:gd name="T113" fmla="*/ 18 h 18"/>
              <a:gd name="T114" fmla="*/ 3166 w 3301"/>
              <a:gd name="T115" fmla="*/ 0 h 18"/>
              <a:gd name="T116" fmla="*/ 3076 w 3301"/>
              <a:gd name="T117" fmla="*/ 18 h 18"/>
              <a:gd name="T118" fmla="*/ 3166 w 3301"/>
              <a:gd name="T119" fmla="*/ 0 h 18"/>
              <a:gd name="T120" fmla="*/ 3211 w 3301"/>
              <a:gd name="T121" fmla="*/ 0 h 18"/>
              <a:gd name="T122" fmla="*/ 3301 w 3301"/>
              <a:gd name="T12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01" h="18">
                <a:moveTo>
                  <a:pt x="57" y="0"/>
                </a:moveTo>
                <a:lnTo>
                  <a:pt x="0" y="0"/>
                </a:lnTo>
                <a:lnTo>
                  <a:pt x="0" y="18"/>
                </a:lnTo>
                <a:lnTo>
                  <a:pt x="57" y="18"/>
                </a:lnTo>
                <a:lnTo>
                  <a:pt x="57" y="0"/>
                </a:lnTo>
                <a:close/>
                <a:moveTo>
                  <a:pt x="192" y="0"/>
                </a:moveTo>
                <a:lnTo>
                  <a:pt x="102" y="0"/>
                </a:lnTo>
                <a:lnTo>
                  <a:pt x="102" y="18"/>
                </a:lnTo>
                <a:lnTo>
                  <a:pt x="192" y="18"/>
                </a:lnTo>
                <a:lnTo>
                  <a:pt x="192" y="0"/>
                </a:lnTo>
                <a:close/>
                <a:moveTo>
                  <a:pt x="327" y="0"/>
                </a:moveTo>
                <a:lnTo>
                  <a:pt x="237" y="0"/>
                </a:lnTo>
                <a:lnTo>
                  <a:pt x="237" y="18"/>
                </a:lnTo>
                <a:lnTo>
                  <a:pt x="327" y="18"/>
                </a:lnTo>
                <a:lnTo>
                  <a:pt x="327" y="0"/>
                </a:lnTo>
                <a:close/>
                <a:moveTo>
                  <a:pt x="462" y="0"/>
                </a:moveTo>
                <a:lnTo>
                  <a:pt x="372" y="0"/>
                </a:lnTo>
                <a:lnTo>
                  <a:pt x="372" y="18"/>
                </a:lnTo>
                <a:lnTo>
                  <a:pt x="462" y="18"/>
                </a:lnTo>
                <a:lnTo>
                  <a:pt x="462" y="0"/>
                </a:lnTo>
                <a:close/>
                <a:moveTo>
                  <a:pt x="597" y="0"/>
                </a:moveTo>
                <a:lnTo>
                  <a:pt x="507" y="0"/>
                </a:lnTo>
                <a:lnTo>
                  <a:pt x="507" y="18"/>
                </a:lnTo>
                <a:lnTo>
                  <a:pt x="597" y="18"/>
                </a:lnTo>
                <a:lnTo>
                  <a:pt x="597" y="0"/>
                </a:lnTo>
                <a:close/>
                <a:moveTo>
                  <a:pt x="733" y="0"/>
                </a:moveTo>
                <a:lnTo>
                  <a:pt x="643" y="0"/>
                </a:lnTo>
                <a:lnTo>
                  <a:pt x="643" y="18"/>
                </a:lnTo>
                <a:lnTo>
                  <a:pt x="733" y="18"/>
                </a:lnTo>
                <a:lnTo>
                  <a:pt x="733" y="0"/>
                </a:lnTo>
                <a:close/>
                <a:moveTo>
                  <a:pt x="868" y="0"/>
                </a:moveTo>
                <a:lnTo>
                  <a:pt x="778" y="0"/>
                </a:lnTo>
                <a:lnTo>
                  <a:pt x="778" y="18"/>
                </a:lnTo>
                <a:lnTo>
                  <a:pt x="868" y="18"/>
                </a:lnTo>
                <a:lnTo>
                  <a:pt x="868" y="0"/>
                </a:lnTo>
                <a:close/>
                <a:moveTo>
                  <a:pt x="1003" y="0"/>
                </a:moveTo>
                <a:lnTo>
                  <a:pt x="913" y="0"/>
                </a:lnTo>
                <a:lnTo>
                  <a:pt x="913" y="18"/>
                </a:lnTo>
                <a:lnTo>
                  <a:pt x="1003" y="18"/>
                </a:lnTo>
                <a:lnTo>
                  <a:pt x="1003" y="0"/>
                </a:lnTo>
                <a:close/>
                <a:moveTo>
                  <a:pt x="1138" y="0"/>
                </a:moveTo>
                <a:lnTo>
                  <a:pt x="1048" y="0"/>
                </a:lnTo>
                <a:lnTo>
                  <a:pt x="1048" y="18"/>
                </a:lnTo>
                <a:lnTo>
                  <a:pt x="1138" y="18"/>
                </a:lnTo>
                <a:lnTo>
                  <a:pt x="1138" y="0"/>
                </a:lnTo>
                <a:close/>
                <a:moveTo>
                  <a:pt x="1273" y="0"/>
                </a:moveTo>
                <a:lnTo>
                  <a:pt x="1183" y="0"/>
                </a:lnTo>
                <a:lnTo>
                  <a:pt x="1183" y="18"/>
                </a:lnTo>
                <a:lnTo>
                  <a:pt x="1273" y="18"/>
                </a:lnTo>
                <a:lnTo>
                  <a:pt x="1273" y="0"/>
                </a:lnTo>
                <a:close/>
                <a:moveTo>
                  <a:pt x="1409" y="0"/>
                </a:moveTo>
                <a:lnTo>
                  <a:pt x="1318" y="0"/>
                </a:lnTo>
                <a:lnTo>
                  <a:pt x="1318" y="18"/>
                </a:lnTo>
                <a:lnTo>
                  <a:pt x="1409" y="18"/>
                </a:lnTo>
                <a:lnTo>
                  <a:pt x="1409" y="0"/>
                </a:lnTo>
                <a:close/>
                <a:moveTo>
                  <a:pt x="1544" y="0"/>
                </a:moveTo>
                <a:lnTo>
                  <a:pt x="1454" y="0"/>
                </a:lnTo>
                <a:lnTo>
                  <a:pt x="1454" y="18"/>
                </a:lnTo>
                <a:lnTo>
                  <a:pt x="1544" y="18"/>
                </a:lnTo>
                <a:lnTo>
                  <a:pt x="1544" y="0"/>
                </a:lnTo>
                <a:close/>
                <a:moveTo>
                  <a:pt x="1679" y="0"/>
                </a:moveTo>
                <a:lnTo>
                  <a:pt x="1589" y="0"/>
                </a:lnTo>
                <a:lnTo>
                  <a:pt x="1589" y="18"/>
                </a:lnTo>
                <a:lnTo>
                  <a:pt x="1679" y="18"/>
                </a:lnTo>
                <a:lnTo>
                  <a:pt x="1679" y="0"/>
                </a:lnTo>
                <a:close/>
                <a:moveTo>
                  <a:pt x="1814" y="0"/>
                </a:moveTo>
                <a:lnTo>
                  <a:pt x="1724" y="0"/>
                </a:lnTo>
                <a:lnTo>
                  <a:pt x="1724" y="18"/>
                </a:lnTo>
                <a:lnTo>
                  <a:pt x="1814" y="18"/>
                </a:lnTo>
                <a:lnTo>
                  <a:pt x="1814" y="0"/>
                </a:lnTo>
                <a:close/>
                <a:moveTo>
                  <a:pt x="1949" y="0"/>
                </a:moveTo>
                <a:lnTo>
                  <a:pt x="1859" y="0"/>
                </a:lnTo>
                <a:lnTo>
                  <a:pt x="1859" y="18"/>
                </a:lnTo>
                <a:lnTo>
                  <a:pt x="1949" y="18"/>
                </a:lnTo>
                <a:lnTo>
                  <a:pt x="1949" y="0"/>
                </a:lnTo>
                <a:close/>
                <a:moveTo>
                  <a:pt x="2084" y="0"/>
                </a:moveTo>
                <a:lnTo>
                  <a:pt x="1994" y="0"/>
                </a:lnTo>
                <a:lnTo>
                  <a:pt x="1994" y="18"/>
                </a:lnTo>
                <a:lnTo>
                  <a:pt x="2084" y="18"/>
                </a:lnTo>
                <a:lnTo>
                  <a:pt x="2084" y="0"/>
                </a:lnTo>
                <a:close/>
                <a:moveTo>
                  <a:pt x="2220" y="0"/>
                </a:moveTo>
                <a:lnTo>
                  <a:pt x="2129" y="0"/>
                </a:lnTo>
                <a:lnTo>
                  <a:pt x="2129" y="18"/>
                </a:lnTo>
                <a:lnTo>
                  <a:pt x="2220" y="18"/>
                </a:lnTo>
                <a:lnTo>
                  <a:pt x="2220" y="0"/>
                </a:lnTo>
                <a:close/>
                <a:moveTo>
                  <a:pt x="2355" y="0"/>
                </a:moveTo>
                <a:lnTo>
                  <a:pt x="2265" y="0"/>
                </a:lnTo>
                <a:lnTo>
                  <a:pt x="2265" y="18"/>
                </a:lnTo>
                <a:lnTo>
                  <a:pt x="2355" y="18"/>
                </a:lnTo>
                <a:lnTo>
                  <a:pt x="2355" y="0"/>
                </a:lnTo>
                <a:close/>
                <a:moveTo>
                  <a:pt x="2490" y="0"/>
                </a:moveTo>
                <a:lnTo>
                  <a:pt x="2400" y="0"/>
                </a:lnTo>
                <a:lnTo>
                  <a:pt x="2400" y="18"/>
                </a:lnTo>
                <a:lnTo>
                  <a:pt x="2490" y="18"/>
                </a:lnTo>
                <a:lnTo>
                  <a:pt x="2490" y="0"/>
                </a:lnTo>
                <a:close/>
                <a:moveTo>
                  <a:pt x="2625" y="0"/>
                </a:moveTo>
                <a:lnTo>
                  <a:pt x="2535" y="0"/>
                </a:lnTo>
                <a:lnTo>
                  <a:pt x="2535" y="18"/>
                </a:lnTo>
                <a:lnTo>
                  <a:pt x="2625" y="18"/>
                </a:lnTo>
                <a:lnTo>
                  <a:pt x="2625" y="0"/>
                </a:lnTo>
                <a:close/>
                <a:moveTo>
                  <a:pt x="2760" y="0"/>
                </a:moveTo>
                <a:lnTo>
                  <a:pt x="2670" y="0"/>
                </a:lnTo>
                <a:lnTo>
                  <a:pt x="2670" y="18"/>
                </a:lnTo>
                <a:lnTo>
                  <a:pt x="2760" y="18"/>
                </a:lnTo>
                <a:lnTo>
                  <a:pt x="2760" y="0"/>
                </a:lnTo>
                <a:close/>
                <a:moveTo>
                  <a:pt x="2895" y="0"/>
                </a:moveTo>
                <a:lnTo>
                  <a:pt x="2805" y="0"/>
                </a:lnTo>
                <a:lnTo>
                  <a:pt x="2805" y="18"/>
                </a:lnTo>
                <a:lnTo>
                  <a:pt x="2895" y="18"/>
                </a:lnTo>
                <a:lnTo>
                  <a:pt x="2895" y="0"/>
                </a:lnTo>
                <a:close/>
                <a:moveTo>
                  <a:pt x="3031" y="0"/>
                </a:moveTo>
                <a:lnTo>
                  <a:pt x="2940" y="0"/>
                </a:lnTo>
                <a:lnTo>
                  <a:pt x="2940" y="18"/>
                </a:lnTo>
                <a:lnTo>
                  <a:pt x="3031" y="18"/>
                </a:lnTo>
                <a:lnTo>
                  <a:pt x="3031" y="0"/>
                </a:lnTo>
                <a:close/>
                <a:moveTo>
                  <a:pt x="3166" y="0"/>
                </a:moveTo>
                <a:lnTo>
                  <a:pt x="3076" y="0"/>
                </a:lnTo>
                <a:lnTo>
                  <a:pt x="3076" y="18"/>
                </a:lnTo>
                <a:lnTo>
                  <a:pt x="3166" y="18"/>
                </a:lnTo>
                <a:lnTo>
                  <a:pt x="3166" y="0"/>
                </a:lnTo>
                <a:close/>
                <a:moveTo>
                  <a:pt x="3301" y="0"/>
                </a:moveTo>
                <a:lnTo>
                  <a:pt x="3211" y="0"/>
                </a:lnTo>
                <a:lnTo>
                  <a:pt x="3211" y="18"/>
                </a:lnTo>
                <a:lnTo>
                  <a:pt x="3301" y="18"/>
                </a:lnTo>
                <a:lnTo>
                  <a:pt x="3301" y="0"/>
                </a:lnTo>
                <a:close/>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126"/>
          <p:cNvSpPr>
            <a:spLocks/>
          </p:cNvSpPr>
          <p:nvPr/>
        </p:nvSpPr>
        <p:spPr bwMode="auto">
          <a:xfrm>
            <a:off x="4716463" y="3724275"/>
            <a:ext cx="138113" cy="146050"/>
          </a:xfrm>
          <a:custGeom>
            <a:avLst/>
            <a:gdLst>
              <a:gd name="T0" fmla="*/ 6 w 39"/>
              <a:gd name="T1" fmla="*/ 40 h 41"/>
              <a:gd name="T2" fmla="*/ 39 w 39"/>
              <a:gd name="T3" fmla="*/ 21 h 41"/>
              <a:gd name="T4" fmla="*/ 6 w 39"/>
              <a:gd name="T5" fmla="*/ 2 h 41"/>
              <a:gd name="T6" fmla="*/ 1 w 39"/>
              <a:gd name="T7" fmla="*/ 3 h 41"/>
              <a:gd name="T8" fmla="*/ 2 w 39"/>
              <a:gd name="T9" fmla="*/ 8 h 41"/>
              <a:gd name="T10" fmla="*/ 23 w 39"/>
              <a:gd name="T11" fmla="*/ 21 h 41"/>
              <a:gd name="T12" fmla="*/ 2 w 39"/>
              <a:gd name="T13" fmla="*/ 33 h 41"/>
              <a:gd name="T14" fmla="*/ 1 w 39"/>
              <a:gd name="T15" fmla="*/ 39 h 41"/>
              <a:gd name="T16" fmla="*/ 6 w 39"/>
              <a:gd name="T17"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41">
                <a:moveTo>
                  <a:pt x="6" y="40"/>
                </a:moveTo>
                <a:cubicBezTo>
                  <a:pt x="39" y="21"/>
                  <a:pt x="39" y="21"/>
                  <a:pt x="39" y="21"/>
                </a:cubicBezTo>
                <a:cubicBezTo>
                  <a:pt x="6" y="2"/>
                  <a:pt x="6" y="2"/>
                  <a:pt x="6" y="2"/>
                </a:cubicBezTo>
                <a:cubicBezTo>
                  <a:pt x="4" y="0"/>
                  <a:pt x="2" y="1"/>
                  <a:pt x="1" y="3"/>
                </a:cubicBezTo>
                <a:cubicBezTo>
                  <a:pt x="0" y="5"/>
                  <a:pt x="0" y="7"/>
                  <a:pt x="2" y="8"/>
                </a:cubicBezTo>
                <a:cubicBezTo>
                  <a:pt x="23" y="21"/>
                  <a:pt x="23" y="21"/>
                  <a:pt x="23" y="21"/>
                </a:cubicBezTo>
                <a:cubicBezTo>
                  <a:pt x="2" y="33"/>
                  <a:pt x="2" y="33"/>
                  <a:pt x="2" y="33"/>
                </a:cubicBezTo>
                <a:cubicBezTo>
                  <a:pt x="0" y="34"/>
                  <a:pt x="0" y="37"/>
                  <a:pt x="1" y="39"/>
                </a:cubicBezTo>
                <a:cubicBezTo>
                  <a:pt x="2" y="41"/>
                  <a:pt x="4" y="41"/>
                  <a:pt x="6" y="40"/>
                </a:cubicBezTo>
                <a:close/>
              </a:path>
            </a:pathLst>
          </a:custGeom>
          <a:solidFill>
            <a:srgbClr val="9797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Rectangle 127"/>
          <p:cNvSpPr>
            <a:spLocks noChangeArrowheads="1"/>
          </p:cNvSpPr>
          <p:nvPr/>
        </p:nvSpPr>
        <p:spPr bwMode="auto">
          <a:xfrm>
            <a:off x="4222750" y="3784600"/>
            <a:ext cx="603250" cy="28575"/>
          </a:xfrm>
          <a:prstGeom prst="rect">
            <a:avLst/>
          </a:prstGeom>
          <a:solidFill>
            <a:srgbClr val="9797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128"/>
          <p:cNvSpPr>
            <a:spLocks/>
          </p:cNvSpPr>
          <p:nvPr/>
        </p:nvSpPr>
        <p:spPr bwMode="auto">
          <a:xfrm>
            <a:off x="4222750" y="3784600"/>
            <a:ext cx="603250" cy="28575"/>
          </a:xfrm>
          <a:custGeom>
            <a:avLst/>
            <a:gdLst>
              <a:gd name="T0" fmla="*/ 380 w 380"/>
              <a:gd name="T1" fmla="*/ 0 h 18"/>
              <a:gd name="T2" fmla="*/ 0 w 380"/>
              <a:gd name="T3" fmla="*/ 0 h 18"/>
              <a:gd name="T4" fmla="*/ 0 w 380"/>
              <a:gd name="T5" fmla="*/ 18 h 18"/>
              <a:gd name="T6" fmla="*/ 380 w 380"/>
              <a:gd name="T7" fmla="*/ 18 h 18"/>
            </a:gdLst>
            <a:ahLst/>
            <a:cxnLst>
              <a:cxn ang="0">
                <a:pos x="T0" y="T1"/>
              </a:cxn>
              <a:cxn ang="0">
                <a:pos x="T2" y="T3"/>
              </a:cxn>
              <a:cxn ang="0">
                <a:pos x="T4" y="T5"/>
              </a:cxn>
              <a:cxn ang="0">
                <a:pos x="T6" y="T7"/>
              </a:cxn>
            </a:cxnLst>
            <a:rect l="0" t="0" r="r" b="b"/>
            <a:pathLst>
              <a:path w="380" h="18">
                <a:moveTo>
                  <a:pt x="380" y="0"/>
                </a:moveTo>
                <a:lnTo>
                  <a:pt x="0" y="0"/>
                </a:lnTo>
                <a:lnTo>
                  <a:pt x="0" y="18"/>
                </a:lnTo>
                <a:lnTo>
                  <a:pt x="380"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129"/>
          <p:cNvSpPr>
            <a:spLocks/>
          </p:cNvSpPr>
          <p:nvPr/>
        </p:nvSpPr>
        <p:spPr bwMode="auto">
          <a:xfrm>
            <a:off x="4068763" y="3724275"/>
            <a:ext cx="139700" cy="146050"/>
          </a:xfrm>
          <a:custGeom>
            <a:avLst/>
            <a:gdLst>
              <a:gd name="T0" fmla="*/ 6 w 39"/>
              <a:gd name="T1" fmla="*/ 40 h 41"/>
              <a:gd name="T2" fmla="*/ 39 w 39"/>
              <a:gd name="T3" fmla="*/ 21 h 41"/>
              <a:gd name="T4" fmla="*/ 6 w 39"/>
              <a:gd name="T5" fmla="*/ 2 h 41"/>
              <a:gd name="T6" fmla="*/ 1 w 39"/>
              <a:gd name="T7" fmla="*/ 3 h 41"/>
              <a:gd name="T8" fmla="*/ 2 w 39"/>
              <a:gd name="T9" fmla="*/ 8 h 41"/>
              <a:gd name="T10" fmla="*/ 23 w 39"/>
              <a:gd name="T11" fmla="*/ 21 h 41"/>
              <a:gd name="T12" fmla="*/ 2 w 39"/>
              <a:gd name="T13" fmla="*/ 33 h 41"/>
              <a:gd name="T14" fmla="*/ 1 w 39"/>
              <a:gd name="T15" fmla="*/ 39 h 41"/>
              <a:gd name="T16" fmla="*/ 6 w 39"/>
              <a:gd name="T17" fmla="*/ 4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41">
                <a:moveTo>
                  <a:pt x="6" y="40"/>
                </a:moveTo>
                <a:cubicBezTo>
                  <a:pt x="39" y="21"/>
                  <a:pt x="39" y="21"/>
                  <a:pt x="39" y="21"/>
                </a:cubicBezTo>
                <a:cubicBezTo>
                  <a:pt x="6" y="2"/>
                  <a:pt x="6" y="2"/>
                  <a:pt x="6" y="2"/>
                </a:cubicBezTo>
                <a:cubicBezTo>
                  <a:pt x="4" y="0"/>
                  <a:pt x="2" y="1"/>
                  <a:pt x="1" y="3"/>
                </a:cubicBezTo>
                <a:cubicBezTo>
                  <a:pt x="0" y="5"/>
                  <a:pt x="0" y="7"/>
                  <a:pt x="2" y="8"/>
                </a:cubicBezTo>
                <a:cubicBezTo>
                  <a:pt x="23" y="21"/>
                  <a:pt x="23" y="21"/>
                  <a:pt x="23" y="21"/>
                </a:cubicBezTo>
                <a:cubicBezTo>
                  <a:pt x="2" y="33"/>
                  <a:pt x="2" y="33"/>
                  <a:pt x="2" y="33"/>
                </a:cubicBezTo>
                <a:cubicBezTo>
                  <a:pt x="0" y="34"/>
                  <a:pt x="0" y="37"/>
                  <a:pt x="1" y="39"/>
                </a:cubicBezTo>
                <a:cubicBezTo>
                  <a:pt x="2" y="41"/>
                  <a:pt x="4" y="41"/>
                  <a:pt x="6" y="40"/>
                </a:cubicBezTo>
                <a:close/>
              </a:path>
            </a:pathLst>
          </a:custGeom>
          <a:solidFill>
            <a:srgbClr val="9797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Rectangle 130"/>
          <p:cNvSpPr>
            <a:spLocks noChangeArrowheads="1"/>
          </p:cNvSpPr>
          <p:nvPr/>
        </p:nvSpPr>
        <p:spPr bwMode="auto">
          <a:xfrm>
            <a:off x="2547938" y="3784600"/>
            <a:ext cx="1631950" cy="28575"/>
          </a:xfrm>
          <a:prstGeom prst="rect">
            <a:avLst/>
          </a:prstGeom>
          <a:solidFill>
            <a:srgbClr val="9797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131"/>
          <p:cNvSpPr>
            <a:spLocks/>
          </p:cNvSpPr>
          <p:nvPr/>
        </p:nvSpPr>
        <p:spPr bwMode="auto">
          <a:xfrm>
            <a:off x="2547938" y="3784600"/>
            <a:ext cx="1631950" cy="28575"/>
          </a:xfrm>
          <a:custGeom>
            <a:avLst/>
            <a:gdLst>
              <a:gd name="T0" fmla="*/ 1028 w 1028"/>
              <a:gd name="T1" fmla="*/ 0 h 18"/>
              <a:gd name="T2" fmla="*/ 0 w 1028"/>
              <a:gd name="T3" fmla="*/ 0 h 18"/>
              <a:gd name="T4" fmla="*/ 0 w 1028"/>
              <a:gd name="T5" fmla="*/ 18 h 18"/>
              <a:gd name="T6" fmla="*/ 1028 w 1028"/>
              <a:gd name="T7" fmla="*/ 18 h 18"/>
            </a:gdLst>
            <a:ahLst/>
            <a:cxnLst>
              <a:cxn ang="0">
                <a:pos x="T0" y="T1"/>
              </a:cxn>
              <a:cxn ang="0">
                <a:pos x="T2" y="T3"/>
              </a:cxn>
              <a:cxn ang="0">
                <a:pos x="T4" y="T5"/>
              </a:cxn>
              <a:cxn ang="0">
                <a:pos x="T6" y="T7"/>
              </a:cxn>
            </a:cxnLst>
            <a:rect l="0" t="0" r="r" b="b"/>
            <a:pathLst>
              <a:path w="1028" h="18">
                <a:moveTo>
                  <a:pt x="1028" y="0"/>
                </a:moveTo>
                <a:lnTo>
                  <a:pt x="0" y="0"/>
                </a:lnTo>
                <a:lnTo>
                  <a:pt x="0" y="18"/>
                </a:lnTo>
                <a:lnTo>
                  <a:pt x="102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133"/>
          <p:cNvSpPr>
            <a:spLocks/>
          </p:cNvSpPr>
          <p:nvPr/>
        </p:nvSpPr>
        <p:spPr bwMode="auto">
          <a:xfrm>
            <a:off x="2651125" y="2319338"/>
            <a:ext cx="122238" cy="103187"/>
          </a:xfrm>
          <a:custGeom>
            <a:avLst/>
            <a:gdLst>
              <a:gd name="T0" fmla="*/ 36 w 77"/>
              <a:gd name="T1" fmla="*/ 0 h 65"/>
              <a:gd name="T2" fmla="*/ 0 w 77"/>
              <a:gd name="T3" fmla="*/ 65 h 65"/>
              <a:gd name="T4" fmla="*/ 77 w 77"/>
              <a:gd name="T5" fmla="*/ 65 h 65"/>
              <a:gd name="T6" fmla="*/ 36 w 77"/>
              <a:gd name="T7" fmla="*/ 0 h 65"/>
            </a:gdLst>
            <a:ahLst/>
            <a:cxnLst>
              <a:cxn ang="0">
                <a:pos x="T0" y="T1"/>
              </a:cxn>
              <a:cxn ang="0">
                <a:pos x="T2" y="T3"/>
              </a:cxn>
              <a:cxn ang="0">
                <a:pos x="T4" y="T5"/>
              </a:cxn>
              <a:cxn ang="0">
                <a:pos x="T6" y="T7"/>
              </a:cxn>
            </a:cxnLst>
            <a:rect l="0" t="0" r="r" b="b"/>
            <a:pathLst>
              <a:path w="77" h="65">
                <a:moveTo>
                  <a:pt x="36" y="0"/>
                </a:moveTo>
                <a:lnTo>
                  <a:pt x="0" y="65"/>
                </a:lnTo>
                <a:lnTo>
                  <a:pt x="77" y="65"/>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134"/>
          <p:cNvSpPr>
            <a:spLocks/>
          </p:cNvSpPr>
          <p:nvPr/>
        </p:nvSpPr>
        <p:spPr bwMode="auto">
          <a:xfrm>
            <a:off x="2216150" y="2779713"/>
            <a:ext cx="125413" cy="104775"/>
          </a:xfrm>
          <a:custGeom>
            <a:avLst/>
            <a:gdLst>
              <a:gd name="T0" fmla="*/ 36 w 79"/>
              <a:gd name="T1" fmla="*/ 0 h 66"/>
              <a:gd name="T2" fmla="*/ 0 w 79"/>
              <a:gd name="T3" fmla="*/ 66 h 66"/>
              <a:gd name="T4" fmla="*/ 79 w 79"/>
              <a:gd name="T5" fmla="*/ 66 h 66"/>
              <a:gd name="T6" fmla="*/ 36 w 79"/>
              <a:gd name="T7" fmla="*/ 0 h 66"/>
            </a:gdLst>
            <a:ahLst/>
            <a:cxnLst>
              <a:cxn ang="0">
                <a:pos x="T0" y="T1"/>
              </a:cxn>
              <a:cxn ang="0">
                <a:pos x="T2" y="T3"/>
              </a:cxn>
              <a:cxn ang="0">
                <a:pos x="T4" y="T5"/>
              </a:cxn>
              <a:cxn ang="0">
                <a:pos x="T6" y="T7"/>
              </a:cxn>
            </a:cxnLst>
            <a:rect l="0" t="0" r="r" b="b"/>
            <a:pathLst>
              <a:path w="79" h="66">
                <a:moveTo>
                  <a:pt x="36" y="0"/>
                </a:moveTo>
                <a:lnTo>
                  <a:pt x="0" y="66"/>
                </a:lnTo>
                <a:lnTo>
                  <a:pt x="79" y="66"/>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135"/>
          <p:cNvSpPr>
            <a:spLocks/>
          </p:cNvSpPr>
          <p:nvPr/>
        </p:nvSpPr>
        <p:spPr bwMode="auto">
          <a:xfrm>
            <a:off x="2633663" y="2876550"/>
            <a:ext cx="122238" cy="100012"/>
          </a:xfrm>
          <a:custGeom>
            <a:avLst/>
            <a:gdLst>
              <a:gd name="T0" fmla="*/ 36 w 77"/>
              <a:gd name="T1" fmla="*/ 0 h 63"/>
              <a:gd name="T2" fmla="*/ 0 w 77"/>
              <a:gd name="T3" fmla="*/ 63 h 63"/>
              <a:gd name="T4" fmla="*/ 77 w 77"/>
              <a:gd name="T5" fmla="*/ 63 h 63"/>
              <a:gd name="T6" fmla="*/ 36 w 77"/>
              <a:gd name="T7" fmla="*/ 0 h 63"/>
            </a:gdLst>
            <a:ahLst/>
            <a:cxnLst>
              <a:cxn ang="0">
                <a:pos x="T0" y="T1"/>
              </a:cxn>
              <a:cxn ang="0">
                <a:pos x="T2" y="T3"/>
              </a:cxn>
              <a:cxn ang="0">
                <a:pos x="T4" y="T5"/>
              </a:cxn>
              <a:cxn ang="0">
                <a:pos x="T6" y="T7"/>
              </a:cxn>
            </a:cxnLst>
            <a:rect l="0" t="0" r="r" b="b"/>
            <a:pathLst>
              <a:path w="77" h="63">
                <a:moveTo>
                  <a:pt x="36" y="0"/>
                </a:moveTo>
                <a:lnTo>
                  <a:pt x="0" y="63"/>
                </a:lnTo>
                <a:lnTo>
                  <a:pt x="77" y="63"/>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138"/>
          <p:cNvSpPr>
            <a:spLocks/>
          </p:cNvSpPr>
          <p:nvPr/>
        </p:nvSpPr>
        <p:spPr bwMode="auto">
          <a:xfrm>
            <a:off x="2408238" y="3133725"/>
            <a:ext cx="125413" cy="104775"/>
          </a:xfrm>
          <a:custGeom>
            <a:avLst/>
            <a:gdLst>
              <a:gd name="T0" fmla="*/ 36 w 79"/>
              <a:gd name="T1" fmla="*/ 0 h 66"/>
              <a:gd name="T2" fmla="*/ 0 w 79"/>
              <a:gd name="T3" fmla="*/ 66 h 66"/>
              <a:gd name="T4" fmla="*/ 79 w 79"/>
              <a:gd name="T5" fmla="*/ 66 h 66"/>
              <a:gd name="T6" fmla="*/ 36 w 79"/>
              <a:gd name="T7" fmla="*/ 0 h 66"/>
            </a:gdLst>
            <a:ahLst/>
            <a:cxnLst>
              <a:cxn ang="0">
                <a:pos x="T0" y="T1"/>
              </a:cxn>
              <a:cxn ang="0">
                <a:pos x="T2" y="T3"/>
              </a:cxn>
              <a:cxn ang="0">
                <a:pos x="T4" y="T5"/>
              </a:cxn>
              <a:cxn ang="0">
                <a:pos x="T6" y="T7"/>
              </a:cxn>
            </a:cxnLst>
            <a:rect l="0" t="0" r="r" b="b"/>
            <a:pathLst>
              <a:path w="79" h="66">
                <a:moveTo>
                  <a:pt x="36" y="0"/>
                </a:moveTo>
                <a:lnTo>
                  <a:pt x="0" y="66"/>
                </a:lnTo>
                <a:lnTo>
                  <a:pt x="79" y="66"/>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139"/>
          <p:cNvSpPr>
            <a:spLocks/>
          </p:cNvSpPr>
          <p:nvPr/>
        </p:nvSpPr>
        <p:spPr bwMode="auto">
          <a:xfrm>
            <a:off x="2755900" y="3305175"/>
            <a:ext cx="125413" cy="101600"/>
          </a:xfrm>
          <a:custGeom>
            <a:avLst/>
            <a:gdLst>
              <a:gd name="T0" fmla="*/ 36 w 79"/>
              <a:gd name="T1" fmla="*/ 0 h 64"/>
              <a:gd name="T2" fmla="*/ 0 w 79"/>
              <a:gd name="T3" fmla="*/ 64 h 64"/>
              <a:gd name="T4" fmla="*/ 79 w 79"/>
              <a:gd name="T5" fmla="*/ 64 h 64"/>
              <a:gd name="T6" fmla="*/ 36 w 79"/>
              <a:gd name="T7" fmla="*/ 0 h 64"/>
            </a:gdLst>
            <a:ahLst/>
            <a:cxnLst>
              <a:cxn ang="0">
                <a:pos x="T0" y="T1"/>
              </a:cxn>
              <a:cxn ang="0">
                <a:pos x="T2" y="T3"/>
              </a:cxn>
              <a:cxn ang="0">
                <a:pos x="T4" y="T5"/>
              </a:cxn>
              <a:cxn ang="0">
                <a:pos x="T6" y="T7"/>
              </a:cxn>
            </a:cxnLst>
            <a:rect l="0" t="0" r="r" b="b"/>
            <a:pathLst>
              <a:path w="79" h="64">
                <a:moveTo>
                  <a:pt x="36" y="0"/>
                </a:moveTo>
                <a:lnTo>
                  <a:pt x="0" y="64"/>
                </a:lnTo>
                <a:lnTo>
                  <a:pt x="79" y="64"/>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140"/>
          <p:cNvSpPr>
            <a:spLocks/>
          </p:cNvSpPr>
          <p:nvPr/>
        </p:nvSpPr>
        <p:spPr bwMode="auto">
          <a:xfrm>
            <a:off x="3490913" y="3133725"/>
            <a:ext cx="120650" cy="104775"/>
          </a:xfrm>
          <a:custGeom>
            <a:avLst/>
            <a:gdLst>
              <a:gd name="T0" fmla="*/ 33 w 76"/>
              <a:gd name="T1" fmla="*/ 0 h 66"/>
              <a:gd name="T2" fmla="*/ 0 w 76"/>
              <a:gd name="T3" fmla="*/ 66 h 66"/>
              <a:gd name="T4" fmla="*/ 76 w 76"/>
              <a:gd name="T5" fmla="*/ 66 h 66"/>
              <a:gd name="T6" fmla="*/ 33 w 76"/>
              <a:gd name="T7" fmla="*/ 0 h 66"/>
            </a:gdLst>
            <a:ahLst/>
            <a:cxnLst>
              <a:cxn ang="0">
                <a:pos x="T0" y="T1"/>
              </a:cxn>
              <a:cxn ang="0">
                <a:pos x="T2" y="T3"/>
              </a:cxn>
              <a:cxn ang="0">
                <a:pos x="T4" y="T5"/>
              </a:cxn>
              <a:cxn ang="0">
                <a:pos x="T6" y="T7"/>
              </a:cxn>
            </a:cxnLst>
            <a:rect l="0" t="0" r="r" b="b"/>
            <a:pathLst>
              <a:path w="76" h="66">
                <a:moveTo>
                  <a:pt x="33" y="0"/>
                </a:moveTo>
                <a:lnTo>
                  <a:pt x="0" y="66"/>
                </a:lnTo>
                <a:lnTo>
                  <a:pt x="76" y="66"/>
                </a:lnTo>
                <a:lnTo>
                  <a:pt x="33"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141"/>
          <p:cNvSpPr>
            <a:spLocks/>
          </p:cNvSpPr>
          <p:nvPr/>
        </p:nvSpPr>
        <p:spPr bwMode="auto">
          <a:xfrm>
            <a:off x="3827463" y="3305175"/>
            <a:ext cx="125413" cy="101600"/>
          </a:xfrm>
          <a:custGeom>
            <a:avLst/>
            <a:gdLst>
              <a:gd name="T0" fmla="*/ 36 w 79"/>
              <a:gd name="T1" fmla="*/ 0 h 64"/>
              <a:gd name="T2" fmla="*/ 0 w 79"/>
              <a:gd name="T3" fmla="*/ 64 h 64"/>
              <a:gd name="T4" fmla="*/ 79 w 79"/>
              <a:gd name="T5" fmla="*/ 64 h 64"/>
              <a:gd name="T6" fmla="*/ 36 w 79"/>
              <a:gd name="T7" fmla="*/ 0 h 64"/>
            </a:gdLst>
            <a:ahLst/>
            <a:cxnLst>
              <a:cxn ang="0">
                <a:pos x="T0" y="T1"/>
              </a:cxn>
              <a:cxn ang="0">
                <a:pos x="T2" y="T3"/>
              </a:cxn>
              <a:cxn ang="0">
                <a:pos x="T4" y="T5"/>
              </a:cxn>
              <a:cxn ang="0">
                <a:pos x="T6" y="T7"/>
              </a:cxn>
            </a:cxnLst>
            <a:rect l="0" t="0" r="r" b="b"/>
            <a:pathLst>
              <a:path w="79" h="64">
                <a:moveTo>
                  <a:pt x="36" y="0"/>
                </a:moveTo>
                <a:lnTo>
                  <a:pt x="0" y="64"/>
                </a:lnTo>
                <a:lnTo>
                  <a:pt x="79" y="64"/>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0" name="Freeform 144"/>
          <p:cNvSpPr>
            <a:spLocks/>
          </p:cNvSpPr>
          <p:nvPr/>
        </p:nvSpPr>
        <p:spPr bwMode="auto">
          <a:xfrm>
            <a:off x="4668838" y="3133725"/>
            <a:ext cx="125413" cy="104775"/>
          </a:xfrm>
          <a:custGeom>
            <a:avLst/>
            <a:gdLst>
              <a:gd name="T0" fmla="*/ 36 w 79"/>
              <a:gd name="T1" fmla="*/ 0 h 66"/>
              <a:gd name="T2" fmla="*/ 0 w 79"/>
              <a:gd name="T3" fmla="*/ 66 h 66"/>
              <a:gd name="T4" fmla="*/ 79 w 79"/>
              <a:gd name="T5" fmla="*/ 66 h 66"/>
              <a:gd name="T6" fmla="*/ 36 w 79"/>
              <a:gd name="T7" fmla="*/ 0 h 66"/>
            </a:gdLst>
            <a:ahLst/>
            <a:cxnLst>
              <a:cxn ang="0">
                <a:pos x="T0" y="T1"/>
              </a:cxn>
              <a:cxn ang="0">
                <a:pos x="T2" y="T3"/>
              </a:cxn>
              <a:cxn ang="0">
                <a:pos x="T4" y="T5"/>
              </a:cxn>
              <a:cxn ang="0">
                <a:pos x="T6" y="T7"/>
              </a:cxn>
            </a:cxnLst>
            <a:rect l="0" t="0" r="r" b="b"/>
            <a:pathLst>
              <a:path w="79" h="66">
                <a:moveTo>
                  <a:pt x="36" y="0"/>
                </a:moveTo>
                <a:lnTo>
                  <a:pt x="0" y="66"/>
                </a:lnTo>
                <a:lnTo>
                  <a:pt x="79" y="66"/>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 name="Freeform 145"/>
          <p:cNvSpPr>
            <a:spLocks/>
          </p:cNvSpPr>
          <p:nvPr/>
        </p:nvSpPr>
        <p:spPr bwMode="auto">
          <a:xfrm>
            <a:off x="5016500" y="3305175"/>
            <a:ext cx="125413" cy="101600"/>
          </a:xfrm>
          <a:custGeom>
            <a:avLst/>
            <a:gdLst>
              <a:gd name="T0" fmla="*/ 36 w 79"/>
              <a:gd name="T1" fmla="*/ 0 h 64"/>
              <a:gd name="T2" fmla="*/ 0 w 79"/>
              <a:gd name="T3" fmla="*/ 64 h 64"/>
              <a:gd name="T4" fmla="*/ 79 w 79"/>
              <a:gd name="T5" fmla="*/ 64 h 64"/>
              <a:gd name="T6" fmla="*/ 36 w 79"/>
              <a:gd name="T7" fmla="*/ 0 h 64"/>
            </a:gdLst>
            <a:ahLst/>
            <a:cxnLst>
              <a:cxn ang="0">
                <a:pos x="T0" y="T1"/>
              </a:cxn>
              <a:cxn ang="0">
                <a:pos x="T2" y="T3"/>
              </a:cxn>
              <a:cxn ang="0">
                <a:pos x="T4" y="T5"/>
              </a:cxn>
              <a:cxn ang="0">
                <a:pos x="T6" y="T7"/>
              </a:cxn>
            </a:cxnLst>
            <a:rect l="0" t="0" r="r" b="b"/>
            <a:pathLst>
              <a:path w="79" h="64">
                <a:moveTo>
                  <a:pt x="36" y="0"/>
                </a:moveTo>
                <a:lnTo>
                  <a:pt x="0" y="64"/>
                </a:lnTo>
                <a:lnTo>
                  <a:pt x="79" y="64"/>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0" name="Freeform 148"/>
          <p:cNvSpPr>
            <a:spLocks/>
          </p:cNvSpPr>
          <p:nvPr/>
        </p:nvSpPr>
        <p:spPr bwMode="auto">
          <a:xfrm>
            <a:off x="5753100" y="3133725"/>
            <a:ext cx="125413" cy="104775"/>
          </a:xfrm>
          <a:custGeom>
            <a:avLst/>
            <a:gdLst>
              <a:gd name="T0" fmla="*/ 36 w 79"/>
              <a:gd name="T1" fmla="*/ 0 h 66"/>
              <a:gd name="T2" fmla="*/ 0 w 79"/>
              <a:gd name="T3" fmla="*/ 66 h 66"/>
              <a:gd name="T4" fmla="*/ 79 w 79"/>
              <a:gd name="T5" fmla="*/ 66 h 66"/>
              <a:gd name="T6" fmla="*/ 36 w 79"/>
              <a:gd name="T7" fmla="*/ 0 h 66"/>
            </a:gdLst>
            <a:ahLst/>
            <a:cxnLst>
              <a:cxn ang="0">
                <a:pos x="T0" y="T1"/>
              </a:cxn>
              <a:cxn ang="0">
                <a:pos x="T2" y="T3"/>
              </a:cxn>
              <a:cxn ang="0">
                <a:pos x="T4" y="T5"/>
              </a:cxn>
              <a:cxn ang="0">
                <a:pos x="T6" y="T7"/>
              </a:cxn>
            </a:cxnLst>
            <a:rect l="0" t="0" r="r" b="b"/>
            <a:pathLst>
              <a:path w="79" h="66">
                <a:moveTo>
                  <a:pt x="36" y="0"/>
                </a:moveTo>
                <a:lnTo>
                  <a:pt x="0" y="66"/>
                </a:lnTo>
                <a:lnTo>
                  <a:pt x="79" y="66"/>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1" name="Freeform 149"/>
          <p:cNvSpPr>
            <a:spLocks/>
          </p:cNvSpPr>
          <p:nvPr/>
        </p:nvSpPr>
        <p:spPr bwMode="auto">
          <a:xfrm>
            <a:off x="6053138" y="3305175"/>
            <a:ext cx="122238" cy="101600"/>
          </a:xfrm>
          <a:custGeom>
            <a:avLst/>
            <a:gdLst>
              <a:gd name="T0" fmla="*/ 34 w 77"/>
              <a:gd name="T1" fmla="*/ 0 h 64"/>
              <a:gd name="T2" fmla="*/ 0 w 77"/>
              <a:gd name="T3" fmla="*/ 64 h 64"/>
              <a:gd name="T4" fmla="*/ 77 w 77"/>
              <a:gd name="T5" fmla="*/ 64 h 64"/>
              <a:gd name="T6" fmla="*/ 34 w 77"/>
              <a:gd name="T7" fmla="*/ 0 h 64"/>
            </a:gdLst>
            <a:ahLst/>
            <a:cxnLst>
              <a:cxn ang="0">
                <a:pos x="T0" y="T1"/>
              </a:cxn>
              <a:cxn ang="0">
                <a:pos x="T2" y="T3"/>
              </a:cxn>
              <a:cxn ang="0">
                <a:pos x="T4" y="T5"/>
              </a:cxn>
              <a:cxn ang="0">
                <a:pos x="T6" y="T7"/>
              </a:cxn>
            </a:cxnLst>
            <a:rect l="0" t="0" r="r" b="b"/>
            <a:pathLst>
              <a:path w="77" h="64">
                <a:moveTo>
                  <a:pt x="34" y="0"/>
                </a:moveTo>
                <a:lnTo>
                  <a:pt x="0" y="64"/>
                </a:lnTo>
                <a:lnTo>
                  <a:pt x="77" y="64"/>
                </a:lnTo>
                <a:lnTo>
                  <a:pt x="34"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2" name="Freeform 150"/>
          <p:cNvSpPr>
            <a:spLocks/>
          </p:cNvSpPr>
          <p:nvPr/>
        </p:nvSpPr>
        <p:spPr bwMode="auto">
          <a:xfrm>
            <a:off x="2365375" y="4389438"/>
            <a:ext cx="125413" cy="100012"/>
          </a:xfrm>
          <a:custGeom>
            <a:avLst/>
            <a:gdLst>
              <a:gd name="T0" fmla="*/ 36 w 79"/>
              <a:gd name="T1" fmla="*/ 0 h 63"/>
              <a:gd name="T2" fmla="*/ 0 w 79"/>
              <a:gd name="T3" fmla="*/ 63 h 63"/>
              <a:gd name="T4" fmla="*/ 79 w 79"/>
              <a:gd name="T5" fmla="*/ 63 h 63"/>
              <a:gd name="T6" fmla="*/ 36 w 79"/>
              <a:gd name="T7" fmla="*/ 0 h 63"/>
            </a:gdLst>
            <a:ahLst/>
            <a:cxnLst>
              <a:cxn ang="0">
                <a:pos x="T0" y="T1"/>
              </a:cxn>
              <a:cxn ang="0">
                <a:pos x="T2" y="T3"/>
              </a:cxn>
              <a:cxn ang="0">
                <a:pos x="T4" y="T5"/>
              </a:cxn>
              <a:cxn ang="0">
                <a:pos x="T6" y="T7"/>
              </a:cxn>
            </a:cxnLst>
            <a:rect l="0" t="0" r="r" b="b"/>
            <a:pathLst>
              <a:path w="79" h="63">
                <a:moveTo>
                  <a:pt x="36" y="0"/>
                </a:moveTo>
                <a:lnTo>
                  <a:pt x="0" y="63"/>
                </a:lnTo>
                <a:lnTo>
                  <a:pt x="79" y="63"/>
                </a:lnTo>
                <a:lnTo>
                  <a:pt x="36" y="0"/>
                </a:lnTo>
                <a:close/>
              </a:path>
            </a:pathLst>
          </a:custGeom>
          <a:solidFill>
            <a:srgbClr val="65A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3" name="Freeform 151"/>
          <p:cNvSpPr>
            <a:spLocks/>
          </p:cNvSpPr>
          <p:nvPr/>
        </p:nvSpPr>
        <p:spPr bwMode="auto">
          <a:xfrm>
            <a:off x="3576638" y="4389438"/>
            <a:ext cx="125413" cy="100012"/>
          </a:xfrm>
          <a:custGeom>
            <a:avLst/>
            <a:gdLst>
              <a:gd name="T0" fmla="*/ 37 w 79"/>
              <a:gd name="T1" fmla="*/ 0 h 63"/>
              <a:gd name="T2" fmla="*/ 0 w 79"/>
              <a:gd name="T3" fmla="*/ 63 h 63"/>
              <a:gd name="T4" fmla="*/ 79 w 79"/>
              <a:gd name="T5" fmla="*/ 63 h 63"/>
              <a:gd name="T6" fmla="*/ 37 w 79"/>
              <a:gd name="T7" fmla="*/ 0 h 63"/>
            </a:gdLst>
            <a:ahLst/>
            <a:cxnLst>
              <a:cxn ang="0">
                <a:pos x="T0" y="T1"/>
              </a:cxn>
              <a:cxn ang="0">
                <a:pos x="T2" y="T3"/>
              </a:cxn>
              <a:cxn ang="0">
                <a:pos x="T4" y="T5"/>
              </a:cxn>
              <a:cxn ang="0">
                <a:pos x="T6" y="T7"/>
              </a:cxn>
            </a:cxnLst>
            <a:rect l="0" t="0" r="r" b="b"/>
            <a:pathLst>
              <a:path w="79" h="63">
                <a:moveTo>
                  <a:pt x="37" y="0"/>
                </a:moveTo>
                <a:lnTo>
                  <a:pt x="0" y="63"/>
                </a:lnTo>
                <a:lnTo>
                  <a:pt x="79" y="63"/>
                </a:lnTo>
                <a:lnTo>
                  <a:pt x="37" y="0"/>
                </a:lnTo>
                <a:close/>
              </a:path>
            </a:pathLst>
          </a:custGeom>
          <a:solidFill>
            <a:srgbClr val="65A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9" name="Freeform 152"/>
          <p:cNvSpPr>
            <a:spLocks/>
          </p:cNvSpPr>
          <p:nvPr/>
        </p:nvSpPr>
        <p:spPr bwMode="auto">
          <a:xfrm>
            <a:off x="4718050" y="4389438"/>
            <a:ext cx="125413" cy="100012"/>
          </a:xfrm>
          <a:custGeom>
            <a:avLst/>
            <a:gdLst>
              <a:gd name="T0" fmla="*/ 36 w 79"/>
              <a:gd name="T1" fmla="*/ 0 h 63"/>
              <a:gd name="T2" fmla="*/ 0 w 79"/>
              <a:gd name="T3" fmla="*/ 63 h 63"/>
              <a:gd name="T4" fmla="*/ 79 w 79"/>
              <a:gd name="T5" fmla="*/ 63 h 63"/>
              <a:gd name="T6" fmla="*/ 36 w 79"/>
              <a:gd name="T7" fmla="*/ 0 h 63"/>
            </a:gdLst>
            <a:ahLst/>
            <a:cxnLst>
              <a:cxn ang="0">
                <a:pos x="T0" y="T1"/>
              </a:cxn>
              <a:cxn ang="0">
                <a:pos x="T2" y="T3"/>
              </a:cxn>
              <a:cxn ang="0">
                <a:pos x="T4" y="T5"/>
              </a:cxn>
              <a:cxn ang="0">
                <a:pos x="T6" y="T7"/>
              </a:cxn>
            </a:cxnLst>
            <a:rect l="0" t="0" r="r" b="b"/>
            <a:pathLst>
              <a:path w="79" h="63">
                <a:moveTo>
                  <a:pt x="36" y="0"/>
                </a:moveTo>
                <a:lnTo>
                  <a:pt x="0" y="63"/>
                </a:lnTo>
                <a:lnTo>
                  <a:pt x="79" y="63"/>
                </a:lnTo>
                <a:lnTo>
                  <a:pt x="36" y="0"/>
                </a:lnTo>
                <a:close/>
              </a:path>
            </a:pathLst>
          </a:custGeom>
          <a:solidFill>
            <a:srgbClr val="65A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2" name="Freeform 153"/>
          <p:cNvSpPr>
            <a:spLocks/>
          </p:cNvSpPr>
          <p:nvPr/>
        </p:nvSpPr>
        <p:spPr bwMode="auto">
          <a:xfrm>
            <a:off x="5799138" y="4389438"/>
            <a:ext cx="123825" cy="100012"/>
          </a:xfrm>
          <a:custGeom>
            <a:avLst/>
            <a:gdLst>
              <a:gd name="T0" fmla="*/ 36 w 78"/>
              <a:gd name="T1" fmla="*/ 0 h 63"/>
              <a:gd name="T2" fmla="*/ 0 w 78"/>
              <a:gd name="T3" fmla="*/ 63 h 63"/>
              <a:gd name="T4" fmla="*/ 78 w 78"/>
              <a:gd name="T5" fmla="*/ 63 h 63"/>
              <a:gd name="T6" fmla="*/ 36 w 78"/>
              <a:gd name="T7" fmla="*/ 0 h 63"/>
            </a:gdLst>
            <a:ahLst/>
            <a:cxnLst>
              <a:cxn ang="0">
                <a:pos x="T0" y="T1"/>
              </a:cxn>
              <a:cxn ang="0">
                <a:pos x="T2" y="T3"/>
              </a:cxn>
              <a:cxn ang="0">
                <a:pos x="T4" y="T5"/>
              </a:cxn>
              <a:cxn ang="0">
                <a:pos x="T6" y="T7"/>
              </a:cxn>
            </a:cxnLst>
            <a:rect l="0" t="0" r="r" b="b"/>
            <a:pathLst>
              <a:path w="78" h="63">
                <a:moveTo>
                  <a:pt x="36" y="0"/>
                </a:moveTo>
                <a:lnTo>
                  <a:pt x="0" y="63"/>
                </a:lnTo>
                <a:lnTo>
                  <a:pt x="78" y="63"/>
                </a:lnTo>
                <a:lnTo>
                  <a:pt x="36" y="0"/>
                </a:lnTo>
                <a:close/>
              </a:path>
            </a:pathLst>
          </a:custGeom>
          <a:solidFill>
            <a:srgbClr val="65A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3" name="Freeform 154"/>
          <p:cNvSpPr>
            <a:spLocks/>
          </p:cNvSpPr>
          <p:nvPr/>
        </p:nvSpPr>
        <p:spPr bwMode="auto">
          <a:xfrm>
            <a:off x="6653213" y="2779713"/>
            <a:ext cx="123825" cy="104775"/>
          </a:xfrm>
          <a:custGeom>
            <a:avLst/>
            <a:gdLst>
              <a:gd name="T0" fmla="*/ 36 w 78"/>
              <a:gd name="T1" fmla="*/ 0 h 66"/>
              <a:gd name="T2" fmla="*/ 0 w 78"/>
              <a:gd name="T3" fmla="*/ 66 h 66"/>
              <a:gd name="T4" fmla="*/ 78 w 78"/>
              <a:gd name="T5" fmla="*/ 66 h 66"/>
              <a:gd name="T6" fmla="*/ 36 w 78"/>
              <a:gd name="T7" fmla="*/ 0 h 66"/>
            </a:gdLst>
            <a:ahLst/>
            <a:cxnLst>
              <a:cxn ang="0">
                <a:pos x="T0" y="T1"/>
              </a:cxn>
              <a:cxn ang="0">
                <a:pos x="T2" y="T3"/>
              </a:cxn>
              <a:cxn ang="0">
                <a:pos x="T4" y="T5"/>
              </a:cxn>
              <a:cxn ang="0">
                <a:pos x="T6" y="T7"/>
              </a:cxn>
            </a:cxnLst>
            <a:rect l="0" t="0" r="r" b="b"/>
            <a:pathLst>
              <a:path w="78" h="66">
                <a:moveTo>
                  <a:pt x="36" y="0"/>
                </a:moveTo>
                <a:lnTo>
                  <a:pt x="0" y="66"/>
                </a:lnTo>
                <a:lnTo>
                  <a:pt x="78" y="66"/>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4" name="Freeform 155"/>
          <p:cNvSpPr>
            <a:spLocks/>
          </p:cNvSpPr>
          <p:nvPr/>
        </p:nvSpPr>
        <p:spPr bwMode="auto">
          <a:xfrm>
            <a:off x="7070725" y="2876550"/>
            <a:ext cx="125413" cy="100012"/>
          </a:xfrm>
          <a:custGeom>
            <a:avLst/>
            <a:gdLst>
              <a:gd name="T0" fmla="*/ 36 w 79"/>
              <a:gd name="T1" fmla="*/ 0 h 63"/>
              <a:gd name="T2" fmla="*/ 0 w 79"/>
              <a:gd name="T3" fmla="*/ 63 h 63"/>
              <a:gd name="T4" fmla="*/ 79 w 79"/>
              <a:gd name="T5" fmla="*/ 63 h 63"/>
              <a:gd name="T6" fmla="*/ 36 w 79"/>
              <a:gd name="T7" fmla="*/ 0 h 63"/>
            </a:gdLst>
            <a:ahLst/>
            <a:cxnLst>
              <a:cxn ang="0">
                <a:pos x="T0" y="T1"/>
              </a:cxn>
              <a:cxn ang="0">
                <a:pos x="T2" y="T3"/>
              </a:cxn>
              <a:cxn ang="0">
                <a:pos x="T4" y="T5"/>
              </a:cxn>
              <a:cxn ang="0">
                <a:pos x="T6" y="T7"/>
              </a:cxn>
            </a:cxnLst>
            <a:rect l="0" t="0" r="r" b="b"/>
            <a:pathLst>
              <a:path w="79" h="63">
                <a:moveTo>
                  <a:pt x="36" y="0"/>
                </a:moveTo>
                <a:lnTo>
                  <a:pt x="0" y="63"/>
                </a:lnTo>
                <a:lnTo>
                  <a:pt x="79" y="63"/>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5" name="Freeform 156"/>
          <p:cNvSpPr>
            <a:spLocks/>
          </p:cNvSpPr>
          <p:nvPr/>
        </p:nvSpPr>
        <p:spPr bwMode="auto">
          <a:xfrm>
            <a:off x="6856413" y="3133725"/>
            <a:ext cx="125413" cy="104775"/>
          </a:xfrm>
          <a:custGeom>
            <a:avLst/>
            <a:gdLst>
              <a:gd name="T0" fmla="*/ 36 w 79"/>
              <a:gd name="T1" fmla="*/ 0 h 66"/>
              <a:gd name="T2" fmla="*/ 0 w 79"/>
              <a:gd name="T3" fmla="*/ 66 h 66"/>
              <a:gd name="T4" fmla="*/ 79 w 79"/>
              <a:gd name="T5" fmla="*/ 66 h 66"/>
              <a:gd name="T6" fmla="*/ 36 w 79"/>
              <a:gd name="T7" fmla="*/ 0 h 66"/>
            </a:gdLst>
            <a:ahLst/>
            <a:cxnLst>
              <a:cxn ang="0">
                <a:pos x="T0" y="T1"/>
              </a:cxn>
              <a:cxn ang="0">
                <a:pos x="T2" y="T3"/>
              </a:cxn>
              <a:cxn ang="0">
                <a:pos x="T4" y="T5"/>
              </a:cxn>
              <a:cxn ang="0">
                <a:pos x="T6" y="T7"/>
              </a:cxn>
            </a:cxnLst>
            <a:rect l="0" t="0" r="r" b="b"/>
            <a:pathLst>
              <a:path w="79" h="66">
                <a:moveTo>
                  <a:pt x="36" y="0"/>
                </a:moveTo>
                <a:lnTo>
                  <a:pt x="0" y="66"/>
                </a:lnTo>
                <a:lnTo>
                  <a:pt x="79" y="66"/>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6" name="Freeform 157"/>
          <p:cNvSpPr>
            <a:spLocks/>
          </p:cNvSpPr>
          <p:nvPr/>
        </p:nvSpPr>
        <p:spPr bwMode="auto">
          <a:xfrm>
            <a:off x="7196138" y="3305175"/>
            <a:ext cx="122238" cy="101600"/>
          </a:xfrm>
          <a:custGeom>
            <a:avLst/>
            <a:gdLst>
              <a:gd name="T0" fmla="*/ 34 w 77"/>
              <a:gd name="T1" fmla="*/ 0 h 64"/>
              <a:gd name="T2" fmla="*/ 0 w 77"/>
              <a:gd name="T3" fmla="*/ 64 h 64"/>
              <a:gd name="T4" fmla="*/ 77 w 77"/>
              <a:gd name="T5" fmla="*/ 64 h 64"/>
              <a:gd name="T6" fmla="*/ 34 w 77"/>
              <a:gd name="T7" fmla="*/ 0 h 64"/>
            </a:gdLst>
            <a:ahLst/>
            <a:cxnLst>
              <a:cxn ang="0">
                <a:pos x="T0" y="T1"/>
              </a:cxn>
              <a:cxn ang="0">
                <a:pos x="T2" y="T3"/>
              </a:cxn>
              <a:cxn ang="0">
                <a:pos x="T4" y="T5"/>
              </a:cxn>
              <a:cxn ang="0">
                <a:pos x="T6" y="T7"/>
              </a:cxn>
            </a:cxnLst>
            <a:rect l="0" t="0" r="r" b="b"/>
            <a:pathLst>
              <a:path w="77" h="64">
                <a:moveTo>
                  <a:pt x="34" y="0"/>
                </a:moveTo>
                <a:lnTo>
                  <a:pt x="0" y="64"/>
                </a:lnTo>
                <a:lnTo>
                  <a:pt x="77" y="64"/>
                </a:lnTo>
                <a:lnTo>
                  <a:pt x="34"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8" name="Freeform 158"/>
          <p:cNvSpPr>
            <a:spLocks/>
          </p:cNvSpPr>
          <p:nvPr/>
        </p:nvSpPr>
        <p:spPr bwMode="auto">
          <a:xfrm>
            <a:off x="6940550" y="4389438"/>
            <a:ext cx="125413" cy="100012"/>
          </a:xfrm>
          <a:custGeom>
            <a:avLst/>
            <a:gdLst>
              <a:gd name="T0" fmla="*/ 36 w 79"/>
              <a:gd name="T1" fmla="*/ 0 h 63"/>
              <a:gd name="T2" fmla="*/ 0 w 79"/>
              <a:gd name="T3" fmla="*/ 63 h 63"/>
              <a:gd name="T4" fmla="*/ 79 w 79"/>
              <a:gd name="T5" fmla="*/ 63 h 63"/>
              <a:gd name="T6" fmla="*/ 36 w 79"/>
              <a:gd name="T7" fmla="*/ 0 h 63"/>
            </a:gdLst>
            <a:ahLst/>
            <a:cxnLst>
              <a:cxn ang="0">
                <a:pos x="T0" y="T1"/>
              </a:cxn>
              <a:cxn ang="0">
                <a:pos x="T2" y="T3"/>
              </a:cxn>
              <a:cxn ang="0">
                <a:pos x="T4" y="T5"/>
              </a:cxn>
              <a:cxn ang="0">
                <a:pos x="T6" y="T7"/>
              </a:cxn>
            </a:cxnLst>
            <a:rect l="0" t="0" r="r" b="b"/>
            <a:pathLst>
              <a:path w="79" h="63">
                <a:moveTo>
                  <a:pt x="36" y="0"/>
                </a:moveTo>
                <a:lnTo>
                  <a:pt x="0" y="63"/>
                </a:lnTo>
                <a:lnTo>
                  <a:pt x="79" y="63"/>
                </a:lnTo>
                <a:lnTo>
                  <a:pt x="36" y="0"/>
                </a:lnTo>
                <a:close/>
              </a:path>
            </a:pathLst>
          </a:custGeom>
          <a:solidFill>
            <a:srgbClr val="65A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9" name="Freeform 159"/>
          <p:cNvSpPr>
            <a:spLocks/>
          </p:cNvSpPr>
          <p:nvPr/>
        </p:nvSpPr>
        <p:spPr bwMode="auto">
          <a:xfrm>
            <a:off x="7794625" y="2779713"/>
            <a:ext cx="122238" cy="104775"/>
          </a:xfrm>
          <a:custGeom>
            <a:avLst/>
            <a:gdLst>
              <a:gd name="T0" fmla="*/ 36 w 77"/>
              <a:gd name="T1" fmla="*/ 0 h 66"/>
              <a:gd name="T2" fmla="*/ 0 w 77"/>
              <a:gd name="T3" fmla="*/ 66 h 66"/>
              <a:gd name="T4" fmla="*/ 77 w 77"/>
              <a:gd name="T5" fmla="*/ 66 h 66"/>
              <a:gd name="T6" fmla="*/ 36 w 77"/>
              <a:gd name="T7" fmla="*/ 0 h 66"/>
            </a:gdLst>
            <a:ahLst/>
            <a:cxnLst>
              <a:cxn ang="0">
                <a:pos x="T0" y="T1"/>
              </a:cxn>
              <a:cxn ang="0">
                <a:pos x="T2" y="T3"/>
              </a:cxn>
              <a:cxn ang="0">
                <a:pos x="T4" y="T5"/>
              </a:cxn>
              <a:cxn ang="0">
                <a:pos x="T6" y="T7"/>
              </a:cxn>
            </a:cxnLst>
            <a:rect l="0" t="0" r="r" b="b"/>
            <a:pathLst>
              <a:path w="77" h="66">
                <a:moveTo>
                  <a:pt x="36" y="0"/>
                </a:moveTo>
                <a:lnTo>
                  <a:pt x="0" y="66"/>
                </a:lnTo>
                <a:lnTo>
                  <a:pt x="77" y="66"/>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0" name="Freeform 160"/>
          <p:cNvSpPr>
            <a:spLocks/>
          </p:cNvSpPr>
          <p:nvPr/>
        </p:nvSpPr>
        <p:spPr bwMode="auto">
          <a:xfrm>
            <a:off x="8216900" y="2876550"/>
            <a:ext cx="125413" cy="100012"/>
          </a:xfrm>
          <a:custGeom>
            <a:avLst/>
            <a:gdLst>
              <a:gd name="T0" fmla="*/ 36 w 79"/>
              <a:gd name="T1" fmla="*/ 0 h 63"/>
              <a:gd name="T2" fmla="*/ 0 w 79"/>
              <a:gd name="T3" fmla="*/ 63 h 63"/>
              <a:gd name="T4" fmla="*/ 79 w 79"/>
              <a:gd name="T5" fmla="*/ 63 h 63"/>
              <a:gd name="T6" fmla="*/ 36 w 79"/>
              <a:gd name="T7" fmla="*/ 0 h 63"/>
            </a:gdLst>
            <a:ahLst/>
            <a:cxnLst>
              <a:cxn ang="0">
                <a:pos x="T0" y="T1"/>
              </a:cxn>
              <a:cxn ang="0">
                <a:pos x="T2" y="T3"/>
              </a:cxn>
              <a:cxn ang="0">
                <a:pos x="T4" y="T5"/>
              </a:cxn>
              <a:cxn ang="0">
                <a:pos x="T6" y="T7"/>
              </a:cxn>
            </a:cxnLst>
            <a:rect l="0" t="0" r="r" b="b"/>
            <a:pathLst>
              <a:path w="79" h="63">
                <a:moveTo>
                  <a:pt x="36" y="0"/>
                </a:moveTo>
                <a:lnTo>
                  <a:pt x="0" y="63"/>
                </a:lnTo>
                <a:lnTo>
                  <a:pt x="79" y="63"/>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1" name="Freeform 161"/>
          <p:cNvSpPr>
            <a:spLocks/>
          </p:cNvSpPr>
          <p:nvPr/>
        </p:nvSpPr>
        <p:spPr bwMode="auto">
          <a:xfrm>
            <a:off x="8008938" y="3133725"/>
            <a:ext cx="125413" cy="104775"/>
          </a:xfrm>
          <a:custGeom>
            <a:avLst/>
            <a:gdLst>
              <a:gd name="T0" fmla="*/ 36 w 79"/>
              <a:gd name="T1" fmla="*/ 0 h 66"/>
              <a:gd name="T2" fmla="*/ 0 w 79"/>
              <a:gd name="T3" fmla="*/ 66 h 66"/>
              <a:gd name="T4" fmla="*/ 79 w 79"/>
              <a:gd name="T5" fmla="*/ 66 h 66"/>
              <a:gd name="T6" fmla="*/ 36 w 79"/>
              <a:gd name="T7" fmla="*/ 0 h 66"/>
            </a:gdLst>
            <a:ahLst/>
            <a:cxnLst>
              <a:cxn ang="0">
                <a:pos x="T0" y="T1"/>
              </a:cxn>
              <a:cxn ang="0">
                <a:pos x="T2" y="T3"/>
              </a:cxn>
              <a:cxn ang="0">
                <a:pos x="T4" y="T5"/>
              </a:cxn>
              <a:cxn ang="0">
                <a:pos x="T6" y="T7"/>
              </a:cxn>
            </a:cxnLst>
            <a:rect l="0" t="0" r="r" b="b"/>
            <a:pathLst>
              <a:path w="79" h="66">
                <a:moveTo>
                  <a:pt x="36" y="0"/>
                </a:moveTo>
                <a:lnTo>
                  <a:pt x="0" y="66"/>
                </a:lnTo>
                <a:lnTo>
                  <a:pt x="79" y="66"/>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2" name="Freeform 162"/>
          <p:cNvSpPr>
            <a:spLocks/>
          </p:cNvSpPr>
          <p:nvPr/>
        </p:nvSpPr>
        <p:spPr bwMode="auto">
          <a:xfrm>
            <a:off x="8350250" y="3305175"/>
            <a:ext cx="120650" cy="101600"/>
          </a:xfrm>
          <a:custGeom>
            <a:avLst/>
            <a:gdLst>
              <a:gd name="T0" fmla="*/ 36 w 76"/>
              <a:gd name="T1" fmla="*/ 0 h 64"/>
              <a:gd name="T2" fmla="*/ 0 w 76"/>
              <a:gd name="T3" fmla="*/ 64 h 64"/>
              <a:gd name="T4" fmla="*/ 76 w 76"/>
              <a:gd name="T5" fmla="*/ 64 h 64"/>
              <a:gd name="T6" fmla="*/ 36 w 76"/>
              <a:gd name="T7" fmla="*/ 0 h 64"/>
            </a:gdLst>
            <a:ahLst/>
            <a:cxnLst>
              <a:cxn ang="0">
                <a:pos x="T0" y="T1"/>
              </a:cxn>
              <a:cxn ang="0">
                <a:pos x="T2" y="T3"/>
              </a:cxn>
              <a:cxn ang="0">
                <a:pos x="T4" y="T5"/>
              </a:cxn>
              <a:cxn ang="0">
                <a:pos x="T6" y="T7"/>
              </a:cxn>
            </a:cxnLst>
            <a:rect l="0" t="0" r="r" b="b"/>
            <a:pathLst>
              <a:path w="76" h="64">
                <a:moveTo>
                  <a:pt x="36" y="0"/>
                </a:moveTo>
                <a:lnTo>
                  <a:pt x="0" y="64"/>
                </a:lnTo>
                <a:lnTo>
                  <a:pt x="76" y="64"/>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3" name="Freeform 163"/>
          <p:cNvSpPr>
            <a:spLocks/>
          </p:cNvSpPr>
          <p:nvPr/>
        </p:nvSpPr>
        <p:spPr bwMode="auto">
          <a:xfrm>
            <a:off x="8010525" y="4389438"/>
            <a:ext cx="122238" cy="100012"/>
          </a:xfrm>
          <a:custGeom>
            <a:avLst/>
            <a:gdLst>
              <a:gd name="T0" fmla="*/ 34 w 77"/>
              <a:gd name="T1" fmla="*/ 0 h 63"/>
              <a:gd name="T2" fmla="*/ 0 w 77"/>
              <a:gd name="T3" fmla="*/ 63 h 63"/>
              <a:gd name="T4" fmla="*/ 77 w 77"/>
              <a:gd name="T5" fmla="*/ 63 h 63"/>
              <a:gd name="T6" fmla="*/ 34 w 77"/>
              <a:gd name="T7" fmla="*/ 0 h 63"/>
            </a:gdLst>
            <a:ahLst/>
            <a:cxnLst>
              <a:cxn ang="0">
                <a:pos x="T0" y="T1"/>
              </a:cxn>
              <a:cxn ang="0">
                <a:pos x="T2" y="T3"/>
              </a:cxn>
              <a:cxn ang="0">
                <a:pos x="T4" y="T5"/>
              </a:cxn>
              <a:cxn ang="0">
                <a:pos x="T6" y="T7"/>
              </a:cxn>
            </a:cxnLst>
            <a:rect l="0" t="0" r="r" b="b"/>
            <a:pathLst>
              <a:path w="77" h="63">
                <a:moveTo>
                  <a:pt x="34" y="0"/>
                </a:moveTo>
                <a:lnTo>
                  <a:pt x="0" y="63"/>
                </a:lnTo>
                <a:lnTo>
                  <a:pt x="77" y="63"/>
                </a:lnTo>
                <a:lnTo>
                  <a:pt x="34" y="0"/>
                </a:lnTo>
                <a:close/>
              </a:path>
            </a:pathLst>
          </a:custGeom>
          <a:solidFill>
            <a:srgbClr val="65A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4" name="Freeform 164"/>
          <p:cNvSpPr>
            <a:spLocks/>
          </p:cNvSpPr>
          <p:nvPr/>
        </p:nvSpPr>
        <p:spPr bwMode="auto">
          <a:xfrm>
            <a:off x="3238500" y="4224338"/>
            <a:ext cx="125413" cy="104775"/>
          </a:xfrm>
          <a:custGeom>
            <a:avLst/>
            <a:gdLst>
              <a:gd name="T0" fmla="*/ 36 w 79"/>
              <a:gd name="T1" fmla="*/ 0 h 66"/>
              <a:gd name="T2" fmla="*/ 0 w 79"/>
              <a:gd name="T3" fmla="*/ 66 h 66"/>
              <a:gd name="T4" fmla="*/ 79 w 79"/>
              <a:gd name="T5" fmla="*/ 66 h 66"/>
              <a:gd name="T6" fmla="*/ 36 w 79"/>
              <a:gd name="T7" fmla="*/ 0 h 66"/>
            </a:gdLst>
            <a:ahLst/>
            <a:cxnLst>
              <a:cxn ang="0">
                <a:pos x="T0" y="T1"/>
              </a:cxn>
              <a:cxn ang="0">
                <a:pos x="T2" y="T3"/>
              </a:cxn>
              <a:cxn ang="0">
                <a:pos x="T4" y="T5"/>
              </a:cxn>
              <a:cxn ang="0">
                <a:pos x="T6" y="T7"/>
              </a:cxn>
            </a:cxnLst>
            <a:rect l="0" t="0" r="r" b="b"/>
            <a:pathLst>
              <a:path w="79" h="66">
                <a:moveTo>
                  <a:pt x="36" y="0"/>
                </a:moveTo>
                <a:lnTo>
                  <a:pt x="0" y="66"/>
                </a:lnTo>
                <a:lnTo>
                  <a:pt x="79" y="66"/>
                </a:lnTo>
                <a:lnTo>
                  <a:pt x="36" y="0"/>
                </a:lnTo>
                <a:close/>
              </a:path>
            </a:pathLst>
          </a:custGeom>
          <a:solidFill>
            <a:srgbClr val="EA8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5" name="Freeform 165"/>
          <p:cNvSpPr>
            <a:spLocks/>
          </p:cNvSpPr>
          <p:nvPr/>
        </p:nvSpPr>
        <p:spPr bwMode="auto">
          <a:xfrm>
            <a:off x="2892425" y="1109663"/>
            <a:ext cx="123825" cy="103187"/>
          </a:xfrm>
          <a:custGeom>
            <a:avLst/>
            <a:gdLst>
              <a:gd name="T0" fmla="*/ 36 w 78"/>
              <a:gd name="T1" fmla="*/ 0 h 65"/>
              <a:gd name="T2" fmla="*/ 0 w 78"/>
              <a:gd name="T3" fmla="*/ 65 h 65"/>
              <a:gd name="T4" fmla="*/ 78 w 78"/>
              <a:gd name="T5" fmla="*/ 65 h 65"/>
              <a:gd name="T6" fmla="*/ 36 w 78"/>
              <a:gd name="T7" fmla="*/ 0 h 65"/>
            </a:gdLst>
            <a:ahLst/>
            <a:cxnLst>
              <a:cxn ang="0">
                <a:pos x="T0" y="T1"/>
              </a:cxn>
              <a:cxn ang="0">
                <a:pos x="T2" y="T3"/>
              </a:cxn>
              <a:cxn ang="0">
                <a:pos x="T4" y="T5"/>
              </a:cxn>
              <a:cxn ang="0">
                <a:pos x="T6" y="T7"/>
              </a:cxn>
            </a:cxnLst>
            <a:rect l="0" t="0" r="r" b="b"/>
            <a:pathLst>
              <a:path w="78" h="65">
                <a:moveTo>
                  <a:pt x="36" y="0"/>
                </a:moveTo>
                <a:lnTo>
                  <a:pt x="0" y="65"/>
                </a:lnTo>
                <a:lnTo>
                  <a:pt x="78" y="65"/>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6" name="Freeform 166"/>
          <p:cNvSpPr>
            <a:spLocks/>
          </p:cNvSpPr>
          <p:nvPr/>
        </p:nvSpPr>
        <p:spPr bwMode="auto">
          <a:xfrm>
            <a:off x="4868863" y="1109663"/>
            <a:ext cx="125413" cy="103187"/>
          </a:xfrm>
          <a:custGeom>
            <a:avLst/>
            <a:gdLst>
              <a:gd name="T0" fmla="*/ 36 w 79"/>
              <a:gd name="T1" fmla="*/ 0 h 65"/>
              <a:gd name="T2" fmla="*/ 0 w 79"/>
              <a:gd name="T3" fmla="*/ 65 h 65"/>
              <a:gd name="T4" fmla="*/ 79 w 79"/>
              <a:gd name="T5" fmla="*/ 65 h 65"/>
              <a:gd name="T6" fmla="*/ 36 w 79"/>
              <a:gd name="T7" fmla="*/ 0 h 65"/>
            </a:gdLst>
            <a:ahLst/>
            <a:cxnLst>
              <a:cxn ang="0">
                <a:pos x="T0" y="T1"/>
              </a:cxn>
              <a:cxn ang="0">
                <a:pos x="T2" y="T3"/>
              </a:cxn>
              <a:cxn ang="0">
                <a:pos x="T4" y="T5"/>
              </a:cxn>
              <a:cxn ang="0">
                <a:pos x="T6" y="T7"/>
              </a:cxn>
            </a:cxnLst>
            <a:rect l="0" t="0" r="r" b="b"/>
            <a:pathLst>
              <a:path w="79" h="65">
                <a:moveTo>
                  <a:pt x="36" y="0"/>
                </a:moveTo>
                <a:lnTo>
                  <a:pt x="0" y="65"/>
                </a:lnTo>
                <a:lnTo>
                  <a:pt x="79" y="65"/>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7" name="Freeform 167"/>
          <p:cNvSpPr>
            <a:spLocks/>
          </p:cNvSpPr>
          <p:nvPr/>
        </p:nvSpPr>
        <p:spPr bwMode="auto">
          <a:xfrm>
            <a:off x="6788150" y="1109663"/>
            <a:ext cx="125413" cy="103187"/>
          </a:xfrm>
          <a:custGeom>
            <a:avLst/>
            <a:gdLst>
              <a:gd name="T0" fmla="*/ 36 w 79"/>
              <a:gd name="T1" fmla="*/ 0 h 65"/>
              <a:gd name="T2" fmla="*/ 0 w 79"/>
              <a:gd name="T3" fmla="*/ 65 h 65"/>
              <a:gd name="T4" fmla="*/ 79 w 79"/>
              <a:gd name="T5" fmla="*/ 65 h 65"/>
              <a:gd name="T6" fmla="*/ 36 w 79"/>
              <a:gd name="T7" fmla="*/ 0 h 65"/>
            </a:gdLst>
            <a:ahLst/>
            <a:cxnLst>
              <a:cxn ang="0">
                <a:pos x="T0" y="T1"/>
              </a:cxn>
              <a:cxn ang="0">
                <a:pos x="T2" y="T3"/>
              </a:cxn>
              <a:cxn ang="0">
                <a:pos x="T4" y="T5"/>
              </a:cxn>
              <a:cxn ang="0">
                <a:pos x="T6" y="T7"/>
              </a:cxn>
            </a:cxnLst>
            <a:rect l="0" t="0" r="r" b="b"/>
            <a:pathLst>
              <a:path w="79" h="65">
                <a:moveTo>
                  <a:pt x="36" y="0"/>
                </a:moveTo>
                <a:lnTo>
                  <a:pt x="0" y="65"/>
                </a:lnTo>
                <a:lnTo>
                  <a:pt x="79" y="65"/>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0" name="Freeform 134"/>
          <p:cNvSpPr>
            <a:spLocks/>
          </p:cNvSpPr>
          <p:nvPr/>
        </p:nvSpPr>
        <p:spPr bwMode="auto">
          <a:xfrm>
            <a:off x="3334130" y="2785813"/>
            <a:ext cx="125413" cy="104775"/>
          </a:xfrm>
          <a:custGeom>
            <a:avLst/>
            <a:gdLst>
              <a:gd name="T0" fmla="*/ 36 w 79"/>
              <a:gd name="T1" fmla="*/ 0 h 66"/>
              <a:gd name="T2" fmla="*/ 0 w 79"/>
              <a:gd name="T3" fmla="*/ 66 h 66"/>
              <a:gd name="T4" fmla="*/ 79 w 79"/>
              <a:gd name="T5" fmla="*/ 66 h 66"/>
              <a:gd name="T6" fmla="*/ 36 w 79"/>
              <a:gd name="T7" fmla="*/ 0 h 66"/>
            </a:gdLst>
            <a:ahLst/>
            <a:cxnLst>
              <a:cxn ang="0">
                <a:pos x="T0" y="T1"/>
              </a:cxn>
              <a:cxn ang="0">
                <a:pos x="T2" y="T3"/>
              </a:cxn>
              <a:cxn ang="0">
                <a:pos x="T4" y="T5"/>
              </a:cxn>
              <a:cxn ang="0">
                <a:pos x="T6" y="T7"/>
              </a:cxn>
            </a:cxnLst>
            <a:rect l="0" t="0" r="r" b="b"/>
            <a:pathLst>
              <a:path w="79" h="66">
                <a:moveTo>
                  <a:pt x="36" y="0"/>
                </a:moveTo>
                <a:lnTo>
                  <a:pt x="0" y="66"/>
                </a:lnTo>
                <a:lnTo>
                  <a:pt x="79" y="66"/>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3" name="Freeform 135"/>
          <p:cNvSpPr>
            <a:spLocks/>
          </p:cNvSpPr>
          <p:nvPr/>
        </p:nvSpPr>
        <p:spPr bwMode="auto">
          <a:xfrm>
            <a:off x="3751643" y="2882650"/>
            <a:ext cx="122238" cy="100012"/>
          </a:xfrm>
          <a:custGeom>
            <a:avLst/>
            <a:gdLst>
              <a:gd name="T0" fmla="*/ 36 w 77"/>
              <a:gd name="T1" fmla="*/ 0 h 63"/>
              <a:gd name="T2" fmla="*/ 0 w 77"/>
              <a:gd name="T3" fmla="*/ 63 h 63"/>
              <a:gd name="T4" fmla="*/ 77 w 77"/>
              <a:gd name="T5" fmla="*/ 63 h 63"/>
              <a:gd name="T6" fmla="*/ 36 w 77"/>
              <a:gd name="T7" fmla="*/ 0 h 63"/>
            </a:gdLst>
            <a:ahLst/>
            <a:cxnLst>
              <a:cxn ang="0">
                <a:pos x="T0" y="T1"/>
              </a:cxn>
              <a:cxn ang="0">
                <a:pos x="T2" y="T3"/>
              </a:cxn>
              <a:cxn ang="0">
                <a:pos x="T4" y="T5"/>
              </a:cxn>
              <a:cxn ang="0">
                <a:pos x="T6" y="T7"/>
              </a:cxn>
            </a:cxnLst>
            <a:rect l="0" t="0" r="r" b="b"/>
            <a:pathLst>
              <a:path w="77" h="63">
                <a:moveTo>
                  <a:pt x="36" y="0"/>
                </a:moveTo>
                <a:lnTo>
                  <a:pt x="0" y="63"/>
                </a:lnTo>
                <a:lnTo>
                  <a:pt x="77" y="63"/>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8" name="Freeform 134"/>
          <p:cNvSpPr>
            <a:spLocks/>
          </p:cNvSpPr>
          <p:nvPr/>
        </p:nvSpPr>
        <p:spPr bwMode="auto">
          <a:xfrm>
            <a:off x="4497215" y="2778498"/>
            <a:ext cx="125413" cy="104775"/>
          </a:xfrm>
          <a:custGeom>
            <a:avLst/>
            <a:gdLst>
              <a:gd name="T0" fmla="*/ 36 w 79"/>
              <a:gd name="T1" fmla="*/ 0 h 66"/>
              <a:gd name="T2" fmla="*/ 0 w 79"/>
              <a:gd name="T3" fmla="*/ 66 h 66"/>
              <a:gd name="T4" fmla="*/ 79 w 79"/>
              <a:gd name="T5" fmla="*/ 66 h 66"/>
              <a:gd name="T6" fmla="*/ 36 w 79"/>
              <a:gd name="T7" fmla="*/ 0 h 66"/>
            </a:gdLst>
            <a:ahLst/>
            <a:cxnLst>
              <a:cxn ang="0">
                <a:pos x="T0" y="T1"/>
              </a:cxn>
              <a:cxn ang="0">
                <a:pos x="T2" y="T3"/>
              </a:cxn>
              <a:cxn ang="0">
                <a:pos x="T4" y="T5"/>
              </a:cxn>
              <a:cxn ang="0">
                <a:pos x="T6" y="T7"/>
              </a:cxn>
            </a:cxnLst>
            <a:rect l="0" t="0" r="r" b="b"/>
            <a:pathLst>
              <a:path w="79" h="66">
                <a:moveTo>
                  <a:pt x="36" y="0"/>
                </a:moveTo>
                <a:lnTo>
                  <a:pt x="0" y="66"/>
                </a:lnTo>
                <a:lnTo>
                  <a:pt x="79" y="66"/>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9" name="Freeform 135"/>
          <p:cNvSpPr>
            <a:spLocks/>
          </p:cNvSpPr>
          <p:nvPr/>
        </p:nvSpPr>
        <p:spPr bwMode="auto">
          <a:xfrm>
            <a:off x="4914728" y="2875335"/>
            <a:ext cx="122238" cy="100012"/>
          </a:xfrm>
          <a:custGeom>
            <a:avLst/>
            <a:gdLst>
              <a:gd name="T0" fmla="*/ 36 w 77"/>
              <a:gd name="T1" fmla="*/ 0 h 63"/>
              <a:gd name="T2" fmla="*/ 0 w 77"/>
              <a:gd name="T3" fmla="*/ 63 h 63"/>
              <a:gd name="T4" fmla="*/ 77 w 77"/>
              <a:gd name="T5" fmla="*/ 63 h 63"/>
              <a:gd name="T6" fmla="*/ 36 w 77"/>
              <a:gd name="T7" fmla="*/ 0 h 63"/>
            </a:gdLst>
            <a:ahLst/>
            <a:cxnLst>
              <a:cxn ang="0">
                <a:pos x="T0" y="T1"/>
              </a:cxn>
              <a:cxn ang="0">
                <a:pos x="T2" y="T3"/>
              </a:cxn>
              <a:cxn ang="0">
                <a:pos x="T4" y="T5"/>
              </a:cxn>
              <a:cxn ang="0">
                <a:pos x="T6" y="T7"/>
              </a:cxn>
            </a:cxnLst>
            <a:rect l="0" t="0" r="r" b="b"/>
            <a:pathLst>
              <a:path w="77" h="63">
                <a:moveTo>
                  <a:pt x="36" y="0"/>
                </a:moveTo>
                <a:lnTo>
                  <a:pt x="0" y="63"/>
                </a:lnTo>
                <a:lnTo>
                  <a:pt x="77" y="63"/>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0" name="Freeform 134"/>
          <p:cNvSpPr>
            <a:spLocks/>
          </p:cNvSpPr>
          <p:nvPr/>
        </p:nvSpPr>
        <p:spPr bwMode="auto">
          <a:xfrm>
            <a:off x="5550575" y="2785813"/>
            <a:ext cx="125413" cy="104775"/>
          </a:xfrm>
          <a:custGeom>
            <a:avLst/>
            <a:gdLst>
              <a:gd name="T0" fmla="*/ 36 w 79"/>
              <a:gd name="T1" fmla="*/ 0 h 66"/>
              <a:gd name="T2" fmla="*/ 0 w 79"/>
              <a:gd name="T3" fmla="*/ 66 h 66"/>
              <a:gd name="T4" fmla="*/ 79 w 79"/>
              <a:gd name="T5" fmla="*/ 66 h 66"/>
              <a:gd name="T6" fmla="*/ 36 w 79"/>
              <a:gd name="T7" fmla="*/ 0 h 66"/>
            </a:gdLst>
            <a:ahLst/>
            <a:cxnLst>
              <a:cxn ang="0">
                <a:pos x="T0" y="T1"/>
              </a:cxn>
              <a:cxn ang="0">
                <a:pos x="T2" y="T3"/>
              </a:cxn>
              <a:cxn ang="0">
                <a:pos x="T4" y="T5"/>
              </a:cxn>
              <a:cxn ang="0">
                <a:pos x="T6" y="T7"/>
              </a:cxn>
            </a:cxnLst>
            <a:rect l="0" t="0" r="r" b="b"/>
            <a:pathLst>
              <a:path w="79" h="66">
                <a:moveTo>
                  <a:pt x="36" y="0"/>
                </a:moveTo>
                <a:lnTo>
                  <a:pt x="0" y="66"/>
                </a:lnTo>
                <a:lnTo>
                  <a:pt x="79" y="66"/>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1" name="Freeform 135"/>
          <p:cNvSpPr>
            <a:spLocks/>
          </p:cNvSpPr>
          <p:nvPr/>
        </p:nvSpPr>
        <p:spPr bwMode="auto">
          <a:xfrm>
            <a:off x="5968088" y="2882650"/>
            <a:ext cx="122238" cy="100012"/>
          </a:xfrm>
          <a:custGeom>
            <a:avLst/>
            <a:gdLst>
              <a:gd name="T0" fmla="*/ 36 w 77"/>
              <a:gd name="T1" fmla="*/ 0 h 63"/>
              <a:gd name="T2" fmla="*/ 0 w 77"/>
              <a:gd name="T3" fmla="*/ 63 h 63"/>
              <a:gd name="T4" fmla="*/ 77 w 77"/>
              <a:gd name="T5" fmla="*/ 63 h 63"/>
              <a:gd name="T6" fmla="*/ 36 w 77"/>
              <a:gd name="T7" fmla="*/ 0 h 63"/>
            </a:gdLst>
            <a:ahLst/>
            <a:cxnLst>
              <a:cxn ang="0">
                <a:pos x="T0" y="T1"/>
              </a:cxn>
              <a:cxn ang="0">
                <a:pos x="T2" y="T3"/>
              </a:cxn>
              <a:cxn ang="0">
                <a:pos x="T4" y="T5"/>
              </a:cxn>
              <a:cxn ang="0">
                <a:pos x="T6" y="T7"/>
              </a:cxn>
            </a:cxnLst>
            <a:rect l="0" t="0" r="r" b="b"/>
            <a:pathLst>
              <a:path w="77" h="63">
                <a:moveTo>
                  <a:pt x="36" y="0"/>
                </a:moveTo>
                <a:lnTo>
                  <a:pt x="0" y="63"/>
                </a:lnTo>
                <a:lnTo>
                  <a:pt x="77" y="63"/>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4" name="角丸四角形 293"/>
          <p:cNvSpPr/>
          <p:nvPr/>
        </p:nvSpPr>
        <p:spPr>
          <a:xfrm>
            <a:off x="1563623" y="1759031"/>
            <a:ext cx="1883665" cy="202917"/>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77925" tIns="0" rIns="77925" bIns="38963"/>
          <a:lstStyle/>
          <a:p>
            <a:pPr algn="ctr" eaLnBrk="1" hangingPunct="1">
              <a:defRPr/>
            </a:pPr>
            <a:r>
              <a:rPr lang="en-US" altLang="ja-JP" sz="1000" dirty="0">
                <a:solidFill>
                  <a:srgbClr val="00B050"/>
                </a:solidFill>
              </a:rPr>
              <a:t>Rel. 13</a:t>
            </a:r>
            <a:endParaRPr lang="ja-JP" altLang="en-US" sz="1000" dirty="0">
              <a:solidFill>
                <a:srgbClr val="00B050"/>
              </a:solidFill>
            </a:endParaRPr>
          </a:p>
        </p:txBody>
      </p:sp>
      <p:sp>
        <p:nvSpPr>
          <p:cNvPr id="295" name="角丸四角形 294"/>
          <p:cNvSpPr/>
          <p:nvPr/>
        </p:nvSpPr>
        <p:spPr>
          <a:xfrm>
            <a:off x="4830645" y="1753076"/>
            <a:ext cx="1314124" cy="204584"/>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77925" tIns="0" rIns="77925" bIns="38963"/>
          <a:lstStyle/>
          <a:p>
            <a:pPr algn="ctr" eaLnBrk="1" hangingPunct="1">
              <a:defRPr/>
            </a:pPr>
            <a:r>
              <a:rPr lang="en-US" altLang="ja-JP" sz="1000" dirty="0">
                <a:solidFill>
                  <a:srgbClr val="00B050"/>
                </a:solidFill>
              </a:rPr>
              <a:t>Rel. 15</a:t>
            </a:r>
            <a:endParaRPr lang="ja-JP" altLang="en-US" sz="1000" dirty="0">
              <a:solidFill>
                <a:srgbClr val="00B050"/>
              </a:solidFill>
            </a:endParaRPr>
          </a:p>
        </p:txBody>
      </p:sp>
      <p:sp>
        <p:nvSpPr>
          <p:cNvPr id="296" name="角丸四角形 295"/>
          <p:cNvSpPr/>
          <p:nvPr/>
        </p:nvSpPr>
        <p:spPr>
          <a:xfrm>
            <a:off x="3432265" y="1753076"/>
            <a:ext cx="1395767" cy="207528"/>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77925" tIns="0" rIns="77925" bIns="38963"/>
          <a:lstStyle/>
          <a:p>
            <a:pPr algn="ctr" eaLnBrk="1" hangingPunct="1">
              <a:defRPr/>
            </a:pPr>
            <a:r>
              <a:rPr lang="en-US" altLang="ja-JP" sz="1000" dirty="0">
                <a:solidFill>
                  <a:srgbClr val="00B050"/>
                </a:solidFill>
              </a:rPr>
              <a:t>Rel. 14</a:t>
            </a:r>
            <a:endParaRPr lang="ja-JP" altLang="en-US" sz="1000" dirty="0">
              <a:solidFill>
                <a:srgbClr val="00B050"/>
              </a:solidFill>
            </a:endParaRPr>
          </a:p>
        </p:txBody>
      </p:sp>
      <p:sp>
        <p:nvSpPr>
          <p:cNvPr id="297" name="テキスト ボックス 296"/>
          <p:cNvSpPr txBox="1"/>
          <p:nvPr/>
        </p:nvSpPr>
        <p:spPr bwMode="auto">
          <a:xfrm>
            <a:off x="2950568" y="1048588"/>
            <a:ext cx="1045436" cy="217186"/>
          </a:xfrm>
          <a:prstGeom prst="rect">
            <a:avLst/>
          </a:prstGeom>
          <a:noFill/>
          <a:ln w="9525">
            <a:noFill/>
            <a:miter lim="800000"/>
            <a:headEnd/>
            <a:tailEnd/>
          </a:ln>
        </p:spPr>
        <p:txBody>
          <a:bodyPr wrap="none" lIns="77925" tIns="38963" rIns="77925" bIns="38963">
            <a:spAutoFit/>
          </a:bodyPr>
          <a:lstStyle/>
          <a:p>
            <a:pPr>
              <a:defRPr/>
            </a:pPr>
            <a:r>
              <a:rPr lang="en-US" altLang="ja-JP" sz="900" kern="0" dirty="0">
                <a:solidFill>
                  <a:srgbClr val="000000"/>
                </a:solidFill>
                <a:latin typeface="Calibri" panose="020F0502020204030204" pitchFamily="34" charset="0"/>
                <a:ea typeface="ＭＳ Ｐゴシック" charset="-128"/>
                <a:cs typeface="Calibri" panose="020F0502020204030204" pitchFamily="34" charset="0"/>
              </a:rPr>
              <a:t>WRC15 (2-27 Nov.)</a:t>
            </a:r>
            <a:endParaRPr lang="ja-JP" altLang="en-US" sz="900" kern="0" dirty="0">
              <a:solidFill>
                <a:srgbClr val="000000"/>
              </a:solidFill>
              <a:latin typeface="Calibri" panose="020F0502020204030204" pitchFamily="34" charset="0"/>
              <a:ea typeface="ＭＳ Ｐゴシック" charset="-128"/>
              <a:cs typeface="Calibri" panose="020F0502020204030204" pitchFamily="34" charset="0"/>
            </a:endParaRPr>
          </a:p>
        </p:txBody>
      </p:sp>
      <p:sp>
        <p:nvSpPr>
          <p:cNvPr id="298" name="テキスト ボックス 297"/>
          <p:cNvSpPr txBox="1"/>
          <p:nvPr/>
        </p:nvSpPr>
        <p:spPr bwMode="auto">
          <a:xfrm>
            <a:off x="6826005" y="1048588"/>
            <a:ext cx="498812" cy="217186"/>
          </a:xfrm>
          <a:prstGeom prst="rect">
            <a:avLst/>
          </a:prstGeom>
          <a:noFill/>
          <a:ln w="9525">
            <a:noFill/>
            <a:miter lim="800000"/>
            <a:headEnd/>
            <a:tailEnd/>
          </a:ln>
        </p:spPr>
        <p:txBody>
          <a:bodyPr wrap="none" lIns="77925" tIns="38963" rIns="77925" bIns="38963">
            <a:spAutoFit/>
          </a:bodyPr>
          <a:lstStyle/>
          <a:p>
            <a:pPr>
              <a:defRPr/>
            </a:pPr>
            <a:r>
              <a:rPr lang="en-US" altLang="ja-JP" sz="900" kern="0" dirty="0">
                <a:solidFill>
                  <a:srgbClr val="000000"/>
                </a:solidFill>
                <a:latin typeface="Calibri" panose="020F0502020204030204" pitchFamily="34" charset="0"/>
                <a:ea typeface="ＭＳ Ｐゴシック" charset="-128"/>
                <a:cs typeface="Calibri" panose="020F0502020204030204" pitchFamily="34" charset="0"/>
              </a:rPr>
              <a:t>WRC19</a:t>
            </a:r>
            <a:endParaRPr lang="ja-JP" altLang="en-US" sz="900" kern="0" dirty="0">
              <a:solidFill>
                <a:srgbClr val="000000"/>
              </a:solidFill>
              <a:latin typeface="Calibri" panose="020F0502020204030204" pitchFamily="34" charset="0"/>
              <a:ea typeface="ＭＳ Ｐゴシック" charset="-128"/>
              <a:cs typeface="Calibri" panose="020F0502020204030204" pitchFamily="34" charset="0"/>
            </a:endParaRPr>
          </a:p>
        </p:txBody>
      </p:sp>
      <p:sp>
        <p:nvSpPr>
          <p:cNvPr id="299" name="角丸四角形 298"/>
          <p:cNvSpPr/>
          <p:nvPr/>
        </p:nvSpPr>
        <p:spPr>
          <a:xfrm>
            <a:off x="3108452" y="1283494"/>
            <a:ext cx="1663212" cy="163116"/>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38963" rIns="0" bIns="38963" anchor="ctr"/>
          <a:lstStyle/>
          <a:p>
            <a:pPr algn="ctr" eaLnBrk="1" hangingPunct="1">
              <a:defRPr/>
            </a:pPr>
            <a:r>
              <a:rPr lang="en-US" altLang="ja-JP" sz="900" dirty="0">
                <a:solidFill>
                  <a:srgbClr val="000000"/>
                </a:solidFill>
                <a:latin typeface="Arial" panose="020B0604020202020204" pitchFamily="34" charset="0"/>
                <a:cs typeface="Arial" panose="020B0604020202020204" pitchFamily="34" charset="0"/>
              </a:rPr>
              <a:t>Requirements</a:t>
            </a:r>
            <a:endParaRPr lang="ja-JP" altLang="en-US" sz="900" dirty="0">
              <a:solidFill>
                <a:srgbClr val="000000"/>
              </a:solidFill>
              <a:latin typeface="Arial" panose="020B0604020202020204" pitchFamily="34" charset="0"/>
              <a:cs typeface="Arial" panose="020B0604020202020204" pitchFamily="34" charset="0"/>
            </a:endParaRPr>
          </a:p>
        </p:txBody>
      </p:sp>
      <p:sp>
        <p:nvSpPr>
          <p:cNvPr id="300" name="テキスト ボックス 299"/>
          <p:cNvSpPr txBox="1"/>
          <p:nvPr/>
        </p:nvSpPr>
        <p:spPr bwMode="auto">
          <a:xfrm>
            <a:off x="4948777" y="1048588"/>
            <a:ext cx="641479" cy="217186"/>
          </a:xfrm>
          <a:prstGeom prst="rect">
            <a:avLst/>
          </a:prstGeom>
          <a:noFill/>
          <a:ln w="9525">
            <a:noFill/>
            <a:miter lim="800000"/>
            <a:headEnd/>
            <a:tailEnd/>
          </a:ln>
        </p:spPr>
        <p:txBody>
          <a:bodyPr wrap="none" lIns="77925" tIns="38963" rIns="77925" bIns="38963">
            <a:spAutoFit/>
          </a:bodyPr>
          <a:lstStyle/>
          <a:p>
            <a:pPr>
              <a:defRPr/>
            </a:pPr>
            <a:r>
              <a:rPr lang="en-US" altLang="ja-JP" sz="900" kern="0" dirty="0">
                <a:solidFill>
                  <a:srgbClr val="000000"/>
                </a:solidFill>
                <a:latin typeface="Calibri" panose="020F0502020204030204" pitchFamily="34" charset="0"/>
                <a:ea typeface="ＭＳ Ｐゴシック" charset="-128"/>
                <a:cs typeface="Calibri" panose="020F0502020204030204" pitchFamily="34" charset="0"/>
              </a:rPr>
              <a:t>Workshop</a:t>
            </a:r>
            <a:endParaRPr lang="ja-JP" altLang="en-US" sz="900" kern="0" dirty="0">
              <a:solidFill>
                <a:srgbClr val="000000"/>
              </a:solidFill>
              <a:latin typeface="Calibri" panose="020F0502020204030204" pitchFamily="34" charset="0"/>
              <a:ea typeface="ＭＳ Ｐゴシック" charset="-128"/>
              <a:cs typeface="Calibri" panose="020F0502020204030204" pitchFamily="34" charset="0"/>
            </a:endParaRPr>
          </a:p>
        </p:txBody>
      </p:sp>
      <p:sp>
        <p:nvSpPr>
          <p:cNvPr id="301" name="角丸四角形 300"/>
          <p:cNvSpPr/>
          <p:nvPr/>
        </p:nvSpPr>
        <p:spPr>
          <a:xfrm>
            <a:off x="5044226" y="1283494"/>
            <a:ext cx="1969222" cy="159534"/>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38963" rIns="0" bIns="38963" anchor="ctr"/>
          <a:lstStyle/>
          <a:p>
            <a:pPr algn="ctr" eaLnBrk="1" hangingPunct="1">
              <a:defRPr/>
            </a:pPr>
            <a:r>
              <a:rPr lang="en-US" altLang="ja-JP" sz="900" dirty="0">
                <a:solidFill>
                  <a:srgbClr val="000000"/>
                </a:solidFill>
                <a:latin typeface="Arial" panose="020B0604020202020204" pitchFamily="34" charset="0"/>
                <a:cs typeface="Arial" panose="020B0604020202020204" pitchFamily="34" charset="0"/>
              </a:rPr>
              <a:t>Proposals</a:t>
            </a:r>
            <a:endParaRPr lang="ja-JP" altLang="en-US" sz="900" dirty="0">
              <a:solidFill>
                <a:srgbClr val="000000"/>
              </a:solidFill>
              <a:latin typeface="Arial" panose="020B0604020202020204" pitchFamily="34" charset="0"/>
              <a:cs typeface="Arial" panose="020B0604020202020204" pitchFamily="34" charset="0"/>
            </a:endParaRPr>
          </a:p>
        </p:txBody>
      </p:sp>
      <p:sp>
        <p:nvSpPr>
          <p:cNvPr id="302" name="角丸四角形 301"/>
          <p:cNvSpPr/>
          <p:nvPr/>
        </p:nvSpPr>
        <p:spPr>
          <a:xfrm>
            <a:off x="7097229" y="1283493"/>
            <a:ext cx="1516419" cy="174557"/>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38963" rIns="0" bIns="38963" anchor="ctr"/>
          <a:lstStyle/>
          <a:p>
            <a:pPr algn="ctr" eaLnBrk="1" hangingPunct="1">
              <a:defRPr/>
            </a:pPr>
            <a:r>
              <a:rPr lang="en-US" altLang="ja-JP" sz="900" dirty="0">
                <a:solidFill>
                  <a:srgbClr val="000000"/>
                </a:solidFill>
                <a:latin typeface="Arial" panose="020B0604020202020204" pitchFamily="34" charset="0"/>
                <a:cs typeface="Arial" panose="020B0604020202020204" pitchFamily="34" charset="0"/>
              </a:rPr>
              <a:t>Specifications</a:t>
            </a:r>
            <a:endParaRPr lang="ja-JP" altLang="en-US" sz="900" dirty="0">
              <a:solidFill>
                <a:srgbClr val="000000"/>
              </a:solidFill>
              <a:latin typeface="Arial" panose="020B0604020202020204" pitchFamily="34" charset="0"/>
              <a:cs typeface="Arial" panose="020B0604020202020204" pitchFamily="34" charset="0"/>
            </a:endParaRPr>
          </a:p>
        </p:txBody>
      </p:sp>
      <p:sp>
        <p:nvSpPr>
          <p:cNvPr id="303" name="テキスト ボックス 302"/>
          <p:cNvSpPr txBox="1"/>
          <p:nvPr/>
        </p:nvSpPr>
        <p:spPr bwMode="auto">
          <a:xfrm>
            <a:off x="2309348" y="1887474"/>
            <a:ext cx="1370134" cy="217186"/>
          </a:xfrm>
          <a:prstGeom prst="rect">
            <a:avLst/>
          </a:prstGeom>
          <a:noFill/>
          <a:ln w="9525">
            <a:noFill/>
            <a:miter lim="800000"/>
            <a:headEnd/>
            <a:tailEnd/>
          </a:ln>
        </p:spPr>
        <p:txBody>
          <a:bodyPr lIns="77925" tIns="38963" rIns="77925" bIns="38963">
            <a:spAutoFit/>
          </a:bodyPr>
          <a:lstStyle/>
          <a:p>
            <a:pPr>
              <a:defRPr/>
            </a:pPr>
            <a:r>
              <a:rPr lang="en-US" altLang="ja-JP" sz="900" kern="0" dirty="0">
                <a:solidFill>
                  <a:srgbClr val="008000"/>
                </a:solidFill>
                <a:latin typeface="Arial" charset="0"/>
                <a:ea typeface="ＭＳ Ｐゴシック" charset="-128"/>
              </a:rPr>
              <a:t>Channel Model SI</a:t>
            </a:r>
            <a:endParaRPr lang="ja-JP" altLang="en-US" sz="900" kern="0" dirty="0">
              <a:solidFill>
                <a:srgbClr val="008000"/>
              </a:solidFill>
              <a:latin typeface="Arial" charset="0"/>
              <a:ea typeface="ＭＳ Ｐゴシック" charset="-128"/>
            </a:endParaRPr>
          </a:p>
        </p:txBody>
      </p:sp>
      <p:sp>
        <p:nvSpPr>
          <p:cNvPr id="304" name="角丸四角形 303"/>
          <p:cNvSpPr/>
          <p:nvPr/>
        </p:nvSpPr>
        <p:spPr>
          <a:xfrm>
            <a:off x="6157831" y="1759031"/>
            <a:ext cx="1413401" cy="208278"/>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77925" tIns="0" rIns="77925" bIns="38963"/>
          <a:lstStyle/>
          <a:p>
            <a:pPr algn="ctr" eaLnBrk="1" hangingPunct="1">
              <a:defRPr/>
            </a:pPr>
            <a:r>
              <a:rPr lang="en-US" altLang="ja-JP" sz="1000" dirty="0">
                <a:solidFill>
                  <a:srgbClr val="00B050"/>
                </a:solidFill>
              </a:rPr>
              <a:t>Rel. 16</a:t>
            </a:r>
            <a:endParaRPr lang="ja-JP" altLang="en-US" sz="1000" dirty="0">
              <a:solidFill>
                <a:srgbClr val="00B050"/>
              </a:solidFill>
            </a:endParaRPr>
          </a:p>
        </p:txBody>
      </p:sp>
      <p:sp>
        <p:nvSpPr>
          <p:cNvPr id="305" name="テキスト ボックス 304"/>
          <p:cNvSpPr txBox="1"/>
          <p:nvPr/>
        </p:nvSpPr>
        <p:spPr bwMode="auto">
          <a:xfrm>
            <a:off x="3656271" y="2236709"/>
            <a:ext cx="1164981" cy="217186"/>
          </a:xfrm>
          <a:prstGeom prst="rect">
            <a:avLst/>
          </a:prstGeom>
          <a:noFill/>
          <a:ln w="9525">
            <a:noFill/>
            <a:miter lim="800000"/>
            <a:headEnd/>
            <a:tailEnd/>
          </a:ln>
        </p:spPr>
        <p:txBody>
          <a:bodyPr lIns="77925" tIns="38963" rIns="77925" bIns="38963">
            <a:spAutoFit/>
          </a:bodyPr>
          <a:lstStyle/>
          <a:p>
            <a:pPr>
              <a:defRPr/>
            </a:pPr>
            <a:r>
              <a:rPr lang="en-US" altLang="ja-JP" sz="900" kern="0" dirty="0">
                <a:solidFill>
                  <a:srgbClr val="008000"/>
                </a:solidFill>
                <a:latin typeface="Arial" charset="0"/>
                <a:ea typeface="ＭＳ Ｐゴシック" charset="-128"/>
              </a:rPr>
              <a:t>Technology SI</a:t>
            </a:r>
            <a:endParaRPr lang="ja-JP" altLang="en-US" sz="900" kern="0" dirty="0">
              <a:solidFill>
                <a:srgbClr val="008000"/>
              </a:solidFill>
              <a:latin typeface="Arial" charset="0"/>
              <a:ea typeface="ＭＳ Ｐゴシック" charset="-128"/>
            </a:endParaRPr>
          </a:p>
        </p:txBody>
      </p:sp>
      <p:sp>
        <p:nvSpPr>
          <p:cNvPr id="306" name="テキスト ボックス 305"/>
          <p:cNvSpPr txBox="1"/>
          <p:nvPr/>
        </p:nvSpPr>
        <p:spPr bwMode="auto">
          <a:xfrm>
            <a:off x="3055463" y="2067640"/>
            <a:ext cx="1235320" cy="217186"/>
          </a:xfrm>
          <a:prstGeom prst="rect">
            <a:avLst/>
          </a:prstGeom>
          <a:noFill/>
          <a:ln w="9525">
            <a:noFill/>
            <a:miter lim="800000"/>
            <a:headEnd/>
            <a:tailEnd/>
          </a:ln>
        </p:spPr>
        <p:txBody>
          <a:bodyPr lIns="77925" tIns="38963" rIns="77925" bIns="38963">
            <a:spAutoFit/>
          </a:bodyPr>
          <a:lstStyle/>
          <a:p>
            <a:pPr>
              <a:defRPr/>
            </a:pPr>
            <a:r>
              <a:rPr lang="en-US" altLang="ja-JP" sz="900" kern="0" dirty="0">
                <a:solidFill>
                  <a:srgbClr val="008000"/>
                </a:solidFill>
                <a:latin typeface="Arial" charset="0"/>
                <a:ea typeface="ＭＳ Ｐゴシック" charset="-128"/>
              </a:rPr>
              <a:t>Requirement SI</a:t>
            </a:r>
            <a:endParaRPr lang="ja-JP" altLang="en-US" sz="900" kern="0" dirty="0">
              <a:solidFill>
                <a:srgbClr val="008000"/>
              </a:solidFill>
              <a:latin typeface="Arial" charset="0"/>
              <a:ea typeface="ＭＳ Ｐゴシック" charset="-128"/>
            </a:endParaRPr>
          </a:p>
        </p:txBody>
      </p:sp>
      <p:sp>
        <p:nvSpPr>
          <p:cNvPr id="307" name="テキスト ボックス 306"/>
          <p:cNvSpPr txBox="1"/>
          <p:nvPr/>
        </p:nvSpPr>
        <p:spPr bwMode="auto">
          <a:xfrm>
            <a:off x="4223375" y="2409826"/>
            <a:ext cx="445477" cy="217186"/>
          </a:xfrm>
          <a:prstGeom prst="rect">
            <a:avLst/>
          </a:prstGeom>
          <a:noFill/>
          <a:ln w="9525">
            <a:noFill/>
            <a:miter lim="800000"/>
            <a:headEnd/>
            <a:tailEnd/>
          </a:ln>
        </p:spPr>
        <p:txBody>
          <a:bodyPr lIns="77925" tIns="38963" rIns="77925" bIns="38963">
            <a:spAutoFit/>
          </a:bodyPr>
          <a:lstStyle/>
          <a:p>
            <a:pPr>
              <a:defRPr/>
            </a:pPr>
            <a:r>
              <a:rPr lang="en-US" altLang="ja-JP" sz="900" kern="0" dirty="0">
                <a:solidFill>
                  <a:srgbClr val="008000"/>
                </a:solidFill>
                <a:latin typeface="Arial" charset="0"/>
                <a:ea typeface="ＭＳ Ｐゴシック" charset="-128"/>
              </a:rPr>
              <a:t>WIs</a:t>
            </a:r>
            <a:endParaRPr lang="ja-JP" altLang="en-US" sz="900" kern="0" dirty="0">
              <a:solidFill>
                <a:srgbClr val="008000"/>
              </a:solidFill>
              <a:latin typeface="Arial" charset="0"/>
              <a:ea typeface="ＭＳ Ｐゴシック" charset="-128"/>
            </a:endParaRPr>
          </a:p>
        </p:txBody>
      </p:sp>
      <p:sp>
        <p:nvSpPr>
          <p:cNvPr id="308" name="テキスト ボックス 307"/>
          <p:cNvSpPr txBox="1"/>
          <p:nvPr/>
        </p:nvSpPr>
        <p:spPr bwMode="auto">
          <a:xfrm>
            <a:off x="5373702" y="2414635"/>
            <a:ext cx="445477" cy="217186"/>
          </a:xfrm>
          <a:prstGeom prst="rect">
            <a:avLst/>
          </a:prstGeom>
          <a:noFill/>
          <a:ln w="9525">
            <a:noFill/>
            <a:miter lim="800000"/>
            <a:headEnd/>
            <a:tailEnd/>
          </a:ln>
        </p:spPr>
        <p:txBody>
          <a:bodyPr lIns="77925" tIns="38963" rIns="77925" bIns="38963">
            <a:spAutoFit/>
          </a:bodyPr>
          <a:lstStyle/>
          <a:p>
            <a:pPr>
              <a:defRPr/>
            </a:pPr>
            <a:r>
              <a:rPr lang="en-US" altLang="ja-JP" sz="900" kern="0" dirty="0">
                <a:solidFill>
                  <a:srgbClr val="008000"/>
                </a:solidFill>
                <a:latin typeface="Arial" charset="0"/>
                <a:ea typeface="ＭＳ Ｐゴシック" charset="-128"/>
              </a:rPr>
              <a:t>WIs</a:t>
            </a:r>
            <a:endParaRPr lang="ja-JP" altLang="en-US" sz="900" kern="0" dirty="0">
              <a:solidFill>
                <a:srgbClr val="008000"/>
              </a:solidFill>
              <a:latin typeface="Arial" charset="0"/>
              <a:ea typeface="ＭＳ Ｐゴシック" charset="-128"/>
            </a:endParaRPr>
          </a:p>
        </p:txBody>
      </p:sp>
      <p:sp>
        <p:nvSpPr>
          <p:cNvPr id="309" name="テキスト ボックス 308"/>
          <p:cNvSpPr txBox="1"/>
          <p:nvPr/>
        </p:nvSpPr>
        <p:spPr bwMode="auto">
          <a:xfrm>
            <a:off x="6550406" y="2414635"/>
            <a:ext cx="445477" cy="217186"/>
          </a:xfrm>
          <a:prstGeom prst="rect">
            <a:avLst/>
          </a:prstGeom>
          <a:noFill/>
          <a:ln w="9525">
            <a:noFill/>
            <a:miter lim="800000"/>
            <a:headEnd/>
            <a:tailEnd/>
          </a:ln>
        </p:spPr>
        <p:txBody>
          <a:bodyPr lIns="77925" tIns="38963" rIns="77925" bIns="38963">
            <a:spAutoFit/>
          </a:bodyPr>
          <a:lstStyle/>
          <a:p>
            <a:pPr>
              <a:defRPr/>
            </a:pPr>
            <a:r>
              <a:rPr lang="en-US" altLang="ja-JP" sz="900" kern="0" dirty="0">
                <a:solidFill>
                  <a:srgbClr val="008000"/>
                </a:solidFill>
                <a:latin typeface="Arial" charset="0"/>
                <a:ea typeface="ＭＳ Ｐゴシック" charset="-128"/>
              </a:rPr>
              <a:t>WIs</a:t>
            </a:r>
            <a:endParaRPr lang="ja-JP" altLang="en-US" sz="900" kern="0" dirty="0">
              <a:solidFill>
                <a:srgbClr val="008000"/>
              </a:solidFill>
              <a:latin typeface="Arial" charset="0"/>
              <a:ea typeface="ＭＳ Ｐゴシック" charset="-128"/>
            </a:endParaRPr>
          </a:p>
        </p:txBody>
      </p:sp>
      <p:sp>
        <p:nvSpPr>
          <p:cNvPr id="310" name="角丸四角形 309"/>
          <p:cNvSpPr/>
          <p:nvPr/>
        </p:nvSpPr>
        <p:spPr>
          <a:xfrm>
            <a:off x="1527710" y="1283494"/>
            <a:ext cx="1097574" cy="163116"/>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38963" rIns="0" bIns="38963" anchor="ctr"/>
          <a:lstStyle/>
          <a:p>
            <a:pPr algn="ctr" eaLnBrk="1" hangingPunct="1">
              <a:defRPr/>
            </a:pPr>
            <a:r>
              <a:rPr lang="en-US" altLang="ja-JP" sz="800" dirty="0">
                <a:solidFill>
                  <a:srgbClr val="000000"/>
                </a:solidFill>
                <a:latin typeface="Arial" panose="020B0604020202020204" pitchFamily="34" charset="0"/>
                <a:cs typeface="Arial" panose="020B0604020202020204" pitchFamily="34" charset="0"/>
              </a:rPr>
              <a:t>Future IMT Vision</a:t>
            </a:r>
            <a:endParaRPr lang="ja-JP" altLang="en-US" sz="800" dirty="0">
              <a:solidFill>
                <a:srgbClr val="000000"/>
              </a:solidFill>
              <a:latin typeface="Arial" panose="020B0604020202020204" pitchFamily="34" charset="0"/>
              <a:cs typeface="Arial" panose="020B0604020202020204" pitchFamily="34" charset="0"/>
            </a:endParaRPr>
          </a:p>
        </p:txBody>
      </p:sp>
      <p:sp>
        <p:nvSpPr>
          <p:cNvPr id="311" name="テキスト ボックス 310"/>
          <p:cNvSpPr txBox="1"/>
          <p:nvPr/>
        </p:nvSpPr>
        <p:spPr bwMode="auto">
          <a:xfrm>
            <a:off x="3511634" y="3049473"/>
            <a:ext cx="905974" cy="294131"/>
          </a:xfrm>
          <a:prstGeom prst="rect">
            <a:avLst/>
          </a:prstGeom>
          <a:noFill/>
          <a:ln w="9525">
            <a:noFill/>
            <a:miter lim="800000"/>
            <a:headEnd/>
            <a:tailEnd/>
          </a:ln>
        </p:spPr>
        <p:txBody>
          <a:bodyPr wrap="none" lIns="77925" tIns="38963" rIns="77925" bIns="38963">
            <a:spAutoFit/>
          </a:bodyPr>
          <a:lstStyle/>
          <a:p>
            <a:pPr algn="ctr">
              <a:defRPr/>
            </a:pPr>
            <a:r>
              <a:rPr lang="en-US" altLang="ja-JP" sz="700" kern="0" dirty="0">
                <a:solidFill>
                  <a:srgbClr val="000000"/>
                </a:solidFill>
                <a:latin typeface="Calibri" panose="020F0502020204030204" pitchFamily="34" charset="0"/>
                <a:cs typeface="Calibri" panose="020F0502020204030204" pitchFamily="34" charset="0"/>
              </a:rPr>
              <a:t>Wireless Japan/WTP</a:t>
            </a:r>
          </a:p>
          <a:p>
            <a:pPr algn="ctr">
              <a:defRPr/>
            </a:pPr>
            <a:r>
              <a:rPr lang="en-US" altLang="ja-JP" sz="700" kern="0" dirty="0">
                <a:solidFill>
                  <a:srgbClr val="000000"/>
                </a:solidFill>
                <a:latin typeface="Calibri" panose="020F0502020204030204" pitchFamily="34" charset="0"/>
                <a:cs typeface="Calibri" panose="020F0502020204030204" pitchFamily="34" charset="0"/>
              </a:rPr>
              <a:t> (</a:t>
            </a:r>
            <a:r>
              <a:rPr lang="en-US" altLang="ja-JP" sz="700" kern="0" dirty="0" smtClean="0">
                <a:solidFill>
                  <a:srgbClr val="000000"/>
                </a:solidFill>
                <a:latin typeface="Calibri" panose="020F0502020204030204" pitchFamily="34" charset="0"/>
                <a:cs typeface="Calibri" panose="020F0502020204030204" pitchFamily="34" charset="0"/>
              </a:rPr>
              <a:t>25</a:t>
            </a:r>
            <a:r>
              <a:rPr lang="en-US" altLang="ja-JP" sz="700" kern="0" baseline="30000" dirty="0" smtClean="0">
                <a:solidFill>
                  <a:srgbClr val="000000"/>
                </a:solidFill>
                <a:latin typeface="Calibri" panose="020F0502020204030204" pitchFamily="34" charset="0"/>
                <a:cs typeface="Calibri" panose="020F0502020204030204" pitchFamily="34" charset="0"/>
              </a:rPr>
              <a:t>th</a:t>
            </a:r>
            <a:r>
              <a:rPr lang="en-US" altLang="ja-JP" sz="700" kern="0" dirty="0" smtClean="0">
                <a:solidFill>
                  <a:srgbClr val="000000"/>
                </a:solidFill>
                <a:latin typeface="Calibri" panose="020F0502020204030204" pitchFamily="34" charset="0"/>
                <a:cs typeface="Calibri" panose="020F0502020204030204" pitchFamily="34" charset="0"/>
              </a:rPr>
              <a:t>  </a:t>
            </a:r>
            <a:r>
              <a:rPr lang="en-US" altLang="ja-JP" sz="700" kern="0" dirty="0">
                <a:solidFill>
                  <a:srgbClr val="000000"/>
                </a:solidFill>
                <a:latin typeface="Calibri" panose="020F0502020204030204" pitchFamily="34" charset="0"/>
                <a:cs typeface="Calibri" panose="020F0502020204030204" pitchFamily="34" charset="0"/>
              </a:rPr>
              <a:t>May)</a:t>
            </a:r>
            <a:endParaRPr lang="ja-JP" altLang="en-US" sz="700" kern="0" dirty="0">
              <a:solidFill>
                <a:srgbClr val="000000"/>
              </a:solidFill>
              <a:latin typeface="Calibri" panose="020F0502020204030204" pitchFamily="34" charset="0"/>
              <a:cs typeface="Calibri" panose="020F0502020204030204" pitchFamily="34" charset="0"/>
            </a:endParaRPr>
          </a:p>
        </p:txBody>
      </p:sp>
      <p:sp>
        <p:nvSpPr>
          <p:cNvPr id="312" name="テキスト ボックス 311"/>
          <p:cNvSpPr txBox="1"/>
          <p:nvPr/>
        </p:nvSpPr>
        <p:spPr bwMode="auto">
          <a:xfrm>
            <a:off x="3875815" y="3283061"/>
            <a:ext cx="779337" cy="186409"/>
          </a:xfrm>
          <a:prstGeom prst="rect">
            <a:avLst/>
          </a:prstGeom>
          <a:noFill/>
          <a:ln w="9525">
            <a:noFill/>
            <a:miter lim="800000"/>
            <a:headEnd/>
            <a:tailEnd/>
          </a:ln>
        </p:spPr>
        <p:txBody>
          <a:bodyPr wrap="none" lIns="77925" tIns="38963" rIns="77925" bIns="38963">
            <a:spAutoFit/>
          </a:bodyPr>
          <a:lstStyle/>
          <a:p>
            <a:pPr algn="ctr">
              <a:defRPr/>
            </a:pPr>
            <a:r>
              <a:rPr lang="en-US" altLang="ja-JP" sz="700" kern="0" dirty="0">
                <a:solidFill>
                  <a:srgbClr val="000000"/>
                </a:solidFill>
                <a:latin typeface="Calibri" panose="020F0502020204030204" pitchFamily="34" charset="0"/>
                <a:cs typeface="Calibri" panose="020F0502020204030204" pitchFamily="34" charset="0"/>
              </a:rPr>
              <a:t>CEATEC </a:t>
            </a:r>
            <a:r>
              <a:rPr lang="en-US" altLang="ja-JP" sz="700" kern="0" dirty="0" smtClean="0">
                <a:solidFill>
                  <a:srgbClr val="000000"/>
                </a:solidFill>
                <a:latin typeface="Calibri" panose="020F0502020204030204" pitchFamily="34" charset="0"/>
                <a:cs typeface="Calibri" panose="020F0502020204030204" pitchFamily="34" charset="0"/>
              </a:rPr>
              <a:t>(5</a:t>
            </a:r>
            <a:r>
              <a:rPr lang="en-US" altLang="ja-JP" sz="700" kern="0" baseline="30000" dirty="0" smtClean="0">
                <a:solidFill>
                  <a:srgbClr val="000000"/>
                </a:solidFill>
                <a:latin typeface="Calibri" panose="020F0502020204030204" pitchFamily="34" charset="0"/>
                <a:cs typeface="Calibri" panose="020F0502020204030204" pitchFamily="34" charset="0"/>
              </a:rPr>
              <a:t>th</a:t>
            </a:r>
            <a:r>
              <a:rPr lang="en-US" altLang="ja-JP" sz="700" kern="0" dirty="0" smtClean="0">
                <a:solidFill>
                  <a:srgbClr val="000000"/>
                </a:solidFill>
                <a:latin typeface="Calibri" panose="020F0502020204030204" pitchFamily="34" charset="0"/>
                <a:cs typeface="Calibri" panose="020F0502020204030204" pitchFamily="34" charset="0"/>
              </a:rPr>
              <a:t> </a:t>
            </a:r>
            <a:r>
              <a:rPr lang="en-US" altLang="ja-JP" sz="700" kern="0" dirty="0">
                <a:solidFill>
                  <a:srgbClr val="000000"/>
                </a:solidFill>
                <a:latin typeface="Calibri" panose="020F0502020204030204" pitchFamily="34" charset="0"/>
                <a:cs typeface="Calibri" panose="020F0502020204030204" pitchFamily="34" charset="0"/>
              </a:rPr>
              <a:t>Oct.)</a:t>
            </a:r>
            <a:endParaRPr lang="ja-JP" altLang="en-US" sz="700" kern="0" dirty="0">
              <a:solidFill>
                <a:srgbClr val="000000"/>
              </a:solidFill>
              <a:latin typeface="Calibri" panose="020F0502020204030204" pitchFamily="34" charset="0"/>
              <a:cs typeface="Calibri" panose="020F0502020204030204" pitchFamily="34" charset="0"/>
            </a:endParaRPr>
          </a:p>
        </p:txBody>
      </p:sp>
      <p:sp>
        <p:nvSpPr>
          <p:cNvPr id="313" name="テキスト ボックス 312"/>
          <p:cNvSpPr txBox="1"/>
          <p:nvPr/>
        </p:nvSpPr>
        <p:spPr bwMode="auto">
          <a:xfrm>
            <a:off x="1937709" y="3870579"/>
            <a:ext cx="987727" cy="263353"/>
          </a:xfrm>
          <a:prstGeom prst="rect">
            <a:avLst/>
          </a:prstGeom>
          <a:noFill/>
          <a:ln w="19050">
            <a:noFill/>
            <a:miter lim="800000"/>
            <a:headEnd/>
            <a:tailEnd/>
          </a:ln>
        </p:spPr>
        <p:txBody>
          <a:bodyPr wrap="none" lIns="77925" tIns="38963" rIns="77925" bIns="38963">
            <a:spAutoFit/>
          </a:bodyPr>
          <a:lstStyle/>
          <a:p>
            <a:pPr algn="ctr">
              <a:defRPr/>
            </a:pPr>
            <a:r>
              <a:rPr lang="en-US" altLang="ja-JP" sz="1200" kern="0" dirty="0">
                <a:solidFill>
                  <a:srgbClr val="FF0000"/>
                </a:solidFill>
                <a:latin typeface="Tahoma" panose="020B0604030504040204" pitchFamily="34" charset="0"/>
                <a:cs typeface="Tahoma" panose="020B0604030504040204" pitchFamily="34" charset="0"/>
              </a:rPr>
              <a:t>White Paper</a:t>
            </a:r>
            <a:endParaRPr lang="ja-JP" altLang="en-US" sz="1200" kern="0" dirty="0">
              <a:solidFill>
                <a:srgbClr val="FF0000"/>
              </a:solidFill>
              <a:latin typeface="Tahoma" panose="020B0604030504040204" pitchFamily="34" charset="0"/>
              <a:cs typeface="Tahoma" panose="020B0604030504040204" pitchFamily="34" charset="0"/>
            </a:endParaRPr>
          </a:p>
        </p:txBody>
      </p:sp>
      <p:sp>
        <p:nvSpPr>
          <p:cNvPr id="314" name="角丸四角形 313"/>
          <p:cNvSpPr/>
          <p:nvPr/>
        </p:nvSpPr>
        <p:spPr>
          <a:xfrm>
            <a:off x="4876117" y="3526155"/>
            <a:ext cx="3746675" cy="482204"/>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lgn="ctr" eaLnBrk="1" hangingPunct="1">
              <a:defRPr/>
            </a:pPr>
            <a:r>
              <a:rPr lang="en-US" altLang="ja-JP" sz="1200" dirty="0">
                <a:solidFill>
                  <a:schemeClr val="accent6"/>
                </a:solidFill>
              </a:rPr>
              <a:t>Proof of 5G mobile concept</a:t>
            </a:r>
            <a:endParaRPr lang="ja-JP" altLang="en-US" sz="1200" dirty="0">
              <a:solidFill>
                <a:schemeClr val="accent6"/>
              </a:solidFill>
            </a:endParaRPr>
          </a:p>
        </p:txBody>
      </p:sp>
      <p:sp>
        <p:nvSpPr>
          <p:cNvPr id="315" name="テキスト ボックス 314"/>
          <p:cNvSpPr txBox="1"/>
          <p:nvPr/>
        </p:nvSpPr>
        <p:spPr bwMode="auto">
          <a:xfrm>
            <a:off x="3280402" y="4457481"/>
            <a:ext cx="804985" cy="294131"/>
          </a:xfrm>
          <a:prstGeom prst="rect">
            <a:avLst/>
          </a:prstGeom>
          <a:noFill/>
          <a:ln w="9525">
            <a:noFill/>
            <a:miter lim="800000"/>
            <a:headEnd/>
            <a:tailEnd/>
          </a:ln>
        </p:spPr>
        <p:txBody>
          <a:bodyPr wrap="none" lIns="77925" tIns="38963" rIns="77925" bIns="38963">
            <a:spAutoFit/>
          </a:bodyPr>
          <a:lstStyle/>
          <a:p>
            <a:pPr algn="ctr">
              <a:defRPr/>
            </a:pPr>
            <a:r>
              <a:rPr lang="en-US" altLang="ja-JP" sz="700" kern="0" dirty="0">
                <a:solidFill>
                  <a:srgbClr val="000000"/>
                </a:solidFill>
                <a:latin typeface="Calibri" panose="020F0502020204030204" pitchFamily="34" charset="0"/>
                <a:cs typeface="Calibri" panose="020F0502020204030204" pitchFamily="34" charset="0"/>
              </a:rPr>
              <a:t>General assembly</a:t>
            </a:r>
          </a:p>
          <a:p>
            <a:pPr algn="ctr">
              <a:defRPr/>
            </a:pPr>
            <a:r>
              <a:rPr lang="en-US" altLang="ja-JP" sz="700" kern="0" dirty="0" smtClean="0">
                <a:solidFill>
                  <a:srgbClr val="000000"/>
                </a:solidFill>
                <a:latin typeface="Calibri" panose="020F0502020204030204" pitchFamily="34" charset="0"/>
                <a:cs typeface="Calibri" panose="020F0502020204030204" pitchFamily="34" charset="0"/>
              </a:rPr>
              <a:t>(5</a:t>
            </a:r>
            <a:r>
              <a:rPr lang="en-US" altLang="ja-JP" sz="700" kern="0" baseline="30000" dirty="0" smtClean="0">
                <a:solidFill>
                  <a:srgbClr val="000000"/>
                </a:solidFill>
                <a:latin typeface="Calibri" panose="020F0502020204030204" pitchFamily="34" charset="0"/>
                <a:cs typeface="Calibri" panose="020F0502020204030204" pitchFamily="34" charset="0"/>
              </a:rPr>
              <a:t>th</a:t>
            </a:r>
            <a:r>
              <a:rPr lang="en-US" altLang="ja-JP" sz="700" kern="0" dirty="0" smtClean="0">
                <a:solidFill>
                  <a:srgbClr val="000000"/>
                </a:solidFill>
                <a:latin typeface="Calibri" panose="020F0502020204030204" pitchFamily="34" charset="0"/>
                <a:cs typeface="Calibri" panose="020F0502020204030204" pitchFamily="34" charset="0"/>
              </a:rPr>
              <a:t> Jul.)</a:t>
            </a:r>
            <a:endParaRPr lang="ja-JP" altLang="en-US" sz="700" kern="0" dirty="0">
              <a:solidFill>
                <a:srgbClr val="000000"/>
              </a:solidFill>
              <a:latin typeface="Calibri" panose="020F0502020204030204" pitchFamily="34" charset="0"/>
              <a:cs typeface="Calibri" panose="020F0502020204030204" pitchFamily="34" charset="0"/>
            </a:endParaRPr>
          </a:p>
        </p:txBody>
      </p:sp>
      <p:sp>
        <p:nvSpPr>
          <p:cNvPr id="316" name="テキスト ボックス 8"/>
          <p:cNvSpPr txBox="1">
            <a:spLocks noChangeArrowheads="1"/>
          </p:cNvSpPr>
          <p:nvPr/>
        </p:nvSpPr>
        <p:spPr bwMode="auto">
          <a:xfrm>
            <a:off x="1313342" y="4121545"/>
            <a:ext cx="1550377" cy="294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925" tIns="38963" rIns="77925" bIns="38963">
            <a:spAutoFit/>
          </a:bodyPr>
          <a:lstStyle>
            <a:lvl1pPr eaLnBrk="0" hangingPunct="0">
              <a:spcBef>
                <a:spcPct val="20000"/>
              </a:spcBef>
              <a:buChar char="•"/>
              <a:defRPr kumimoji="1" sz="2800">
                <a:solidFill>
                  <a:schemeClr val="tx1"/>
                </a:solidFill>
                <a:latin typeface="Arial" charset="0"/>
                <a:ea typeface="ＭＳ Ｐゴシック" charset="-128"/>
              </a:defRPr>
            </a:lvl1pPr>
            <a:lvl2pPr marL="742950" indent="-285750" eaLnBrk="0" hangingPunct="0">
              <a:spcBef>
                <a:spcPct val="20000"/>
              </a:spcBef>
              <a:buChar char="–"/>
              <a:defRPr kumimoji="1" sz="2400">
                <a:solidFill>
                  <a:schemeClr val="tx1"/>
                </a:solidFill>
                <a:latin typeface="Arial" charset="0"/>
                <a:ea typeface="ＭＳ Ｐゴシック" charset="-128"/>
              </a:defRPr>
            </a:lvl2pPr>
            <a:lvl3pPr marL="1143000" indent="-228600" eaLnBrk="0" hangingPunct="0">
              <a:spcBef>
                <a:spcPct val="20000"/>
              </a:spcBef>
              <a:buChar char="•"/>
              <a:defRPr kumimoji="1" sz="2000">
                <a:solidFill>
                  <a:schemeClr val="tx1"/>
                </a:solidFill>
                <a:latin typeface="Arial" charset="0"/>
                <a:ea typeface="ＭＳ Ｐゴシック" charset="-128"/>
              </a:defRPr>
            </a:lvl3pPr>
            <a:lvl4pPr marL="1600200" indent="-228600" eaLnBrk="0" hangingPunct="0">
              <a:spcBef>
                <a:spcPct val="20000"/>
              </a:spcBef>
              <a:buChar char="–"/>
              <a:defRPr kumimoji="1">
                <a:solidFill>
                  <a:schemeClr val="tx1"/>
                </a:solidFill>
                <a:latin typeface="Arial" charset="0"/>
                <a:ea typeface="ＭＳ Ｐゴシック" charset="-128"/>
              </a:defRPr>
            </a:lvl4pPr>
            <a:lvl5pPr marL="2057400" indent="-228600" eaLnBrk="0" hangingPunct="0">
              <a:spcBef>
                <a:spcPct val="20000"/>
              </a:spcBef>
              <a:buChar char="»"/>
              <a:defRPr kumimoji="1">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a:solidFill>
                  <a:schemeClr val="tx1"/>
                </a:solidFill>
                <a:latin typeface="Arial" charset="0"/>
                <a:ea typeface="ＭＳ Ｐゴシック" charset="-128"/>
              </a:defRPr>
            </a:lvl9pPr>
          </a:lstStyle>
          <a:p>
            <a:pPr algn="ctr" eaLnBrk="1" hangingPunct="1">
              <a:spcBef>
                <a:spcPct val="0"/>
              </a:spcBef>
              <a:buFontTx/>
              <a:buNone/>
              <a:defRPr/>
            </a:pPr>
            <a:r>
              <a:rPr lang="en-US" altLang="ja-JP" sz="700" dirty="0">
                <a:solidFill>
                  <a:srgbClr val="000000"/>
                </a:solidFill>
                <a:latin typeface="Calibri" panose="020F0502020204030204" pitchFamily="34" charset="0"/>
                <a:ea typeface="HG丸ｺﾞｼｯｸM-PRO" pitchFamily="50" charset="-128"/>
                <a:cs typeface="Calibri" panose="020F0502020204030204" pitchFamily="34" charset="0"/>
              </a:rPr>
              <a:t>Consideration on </a:t>
            </a:r>
          </a:p>
          <a:p>
            <a:pPr algn="ctr" eaLnBrk="1" hangingPunct="1">
              <a:spcBef>
                <a:spcPct val="0"/>
              </a:spcBef>
              <a:buFontTx/>
              <a:buNone/>
              <a:defRPr/>
            </a:pPr>
            <a:r>
              <a:rPr lang="en-US" altLang="ja-JP" sz="700" dirty="0">
                <a:solidFill>
                  <a:srgbClr val="000000"/>
                </a:solidFill>
                <a:latin typeface="Calibri" panose="020F0502020204030204" pitchFamily="34" charset="0"/>
                <a:ea typeface="HG丸ｺﾞｼｯｸM-PRO" pitchFamily="50" charset="-128"/>
                <a:cs typeface="Calibri" panose="020F0502020204030204" pitchFamily="34" charset="0"/>
              </a:rPr>
              <a:t>proof of 5G mobile concept</a:t>
            </a:r>
            <a:endParaRPr lang="ja-JP" altLang="en-US" sz="700" dirty="0">
              <a:solidFill>
                <a:srgbClr val="000000"/>
              </a:solidFill>
              <a:latin typeface="Calibri" panose="020F0502020204030204" pitchFamily="34" charset="0"/>
              <a:ea typeface="HG丸ｺﾞｼｯｸM-PRO" pitchFamily="50" charset="-128"/>
              <a:cs typeface="Calibri" panose="020F0502020204030204" pitchFamily="34" charset="0"/>
            </a:endParaRPr>
          </a:p>
        </p:txBody>
      </p:sp>
      <p:sp>
        <p:nvSpPr>
          <p:cNvPr id="317" name="テキスト ボックス 316"/>
          <p:cNvSpPr txBox="1"/>
          <p:nvPr/>
        </p:nvSpPr>
        <p:spPr bwMode="auto">
          <a:xfrm>
            <a:off x="1722549" y="2843774"/>
            <a:ext cx="962758" cy="186409"/>
          </a:xfrm>
          <a:prstGeom prst="rect">
            <a:avLst/>
          </a:prstGeom>
          <a:noFill/>
          <a:ln w="9525">
            <a:noFill/>
            <a:miter lim="800000"/>
            <a:headEnd/>
            <a:tailEnd/>
          </a:ln>
        </p:spPr>
        <p:txBody>
          <a:bodyPr lIns="77925" tIns="38963" rIns="77925" bIns="38963">
            <a:spAutoFit/>
          </a:bodyPr>
          <a:lstStyle/>
          <a:p>
            <a:pPr algn="ctr">
              <a:defRPr/>
            </a:pPr>
            <a:r>
              <a:rPr lang="en-US" altLang="ja-JP" sz="700" kern="0" dirty="0">
                <a:solidFill>
                  <a:srgbClr val="000000"/>
                </a:solidFill>
                <a:latin typeface="Calibri" panose="020F0502020204030204" pitchFamily="34" charset="0"/>
                <a:cs typeface="Calibri" panose="020F0502020204030204" pitchFamily="34" charset="0"/>
              </a:rPr>
              <a:t>General Conference</a:t>
            </a:r>
            <a:endParaRPr lang="ja-JP" altLang="en-US" sz="700" kern="0" dirty="0">
              <a:solidFill>
                <a:srgbClr val="000000"/>
              </a:solidFill>
              <a:latin typeface="Calibri" panose="020F0502020204030204" pitchFamily="34" charset="0"/>
              <a:cs typeface="Calibri" panose="020F0502020204030204" pitchFamily="34" charset="0"/>
            </a:endParaRPr>
          </a:p>
        </p:txBody>
      </p:sp>
      <p:sp>
        <p:nvSpPr>
          <p:cNvPr id="318" name="テキスト ボックス 317"/>
          <p:cNvSpPr txBox="1"/>
          <p:nvPr/>
        </p:nvSpPr>
        <p:spPr bwMode="auto">
          <a:xfrm>
            <a:off x="2241436" y="2944673"/>
            <a:ext cx="864297" cy="186409"/>
          </a:xfrm>
          <a:prstGeom prst="rect">
            <a:avLst/>
          </a:prstGeom>
          <a:noFill/>
          <a:ln w="9525">
            <a:noFill/>
            <a:miter lim="800000"/>
            <a:headEnd/>
            <a:tailEnd/>
          </a:ln>
        </p:spPr>
        <p:txBody>
          <a:bodyPr wrap="none" lIns="77925" tIns="38963" rIns="77925" bIns="38963">
            <a:spAutoFit/>
          </a:bodyPr>
          <a:lstStyle/>
          <a:p>
            <a:pPr algn="ctr">
              <a:defRPr/>
            </a:pPr>
            <a:r>
              <a:rPr lang="en-US" altLang="ja-JP" sz="700" kern="0" dirty="0">
                <a:solidFill>
                  <a:srgbClr val="000000"/>
                </a:solidFill>
                <a:latin typeface="Calibri" panose="020F0502020204030204" pitchFamily="34" charset="0"/>
                <a:cs typeface="Calibri" panose="020F0502020204030204" pitchFamily="34" charset="0"/>
              </a:rPr>
              <a:t>Society Conference</a:t>
            </a:r>
            <a:endParaRPr lang="ja-JP" altLang="en-US" sz="700" kern="0" dirty="0">
              <a:solidFill>
                <a:srgbClr val="000000"/>
              </a:solidFill>
              <a:latin typeface="Calibri" panose="020F0502020204030204" pitchFamily="34" charset="0"/>
              <a:cs typeface="Calibri" panose="020F0502020204030204" pitchFamily="34" charset="0"/>
            </a:endParaRPr>
          </a:p>
        </p:txBody>
      </p:sp>
      <p:sp>
        <p:nvSpPr>
          <p:cNvPr id="319" name="テキスト ボックス 318"/>
          <p:cNvSpPr txBox="1"/>
          <p:nvPr/>
        </p:nvSpPr>
        <p:spPr bwMode="auto">
          <a:xfrm>
            <a:off x="2138405" y="2418894"/>
            <a:ext cx="1229781" cy="217186"/>
          </a:xfrm>
          <a:prstGeom prst="rect">
            <a:avLst/>
          </a:prstGeom>
          <a:noFill/>
          <a:ln w="9525">
            <a:noFill/>
            <a:miter lim="800000"/>
            <a:headEnd/>
            <a:tailEnd/>
          </a:ln>
        </p:spPr>
        <p:txBody>
          <a:bodyPr wrap="none" lIns="77925" tIns="38963" rIns="77925" bIns="38963">
            <a:spAutoFit/>
          </a:bodyPr>
          <a:lstStyle/>
          <a:p>
            <a:pPr algn="ctr">
              <a:defRPr/>
            </a:pPr>
            <a:r>
              <a:rPr lang="en-US" altLang="ja-JP" sz="900" kern="0" dirty="0">
                <a:solidFill>
                  <a:srgbClr val="000000"/>
                </a:solidFill>
                <a:latin typeface="Calibri" panose="020F0502020204030204" pitchFamily="34" charset="0"/>
                <a:cs typeface="Calibri" panose="020F0502020204030204" pitchFamily="34" charset="0"/>
              </a:rPr>
              <a:t>Workshop (17-18 Sep.)</a:t>
            </a:r>
            <a:endParaRPr lang="ja-JP" altLang="en-US" sz="900" kern="0" dirty="0">
              <a:solidFill>
                <a:srgbClr val="000000"/>
              </a:solidFill>
              <a:latin typeface="Calibri" panose="020F0502020204030204" pitchFamily="34" charset="0"/>
              <a:cs typeface="Calibri" panose="020F0502020204030204" pitchFamily="34" charset="0"/>
            </a:endParaRPr>
          </a:p>
        </p:txBody>
      </p:sp>
      <p:cxnSp>
        <p:nvCxnSpPr>
          <p:cNvPr id="321" name="直線矢印コネクタ 320"/>
          <p:cNvCxnSpPr/>
          <p:nvPr/>
        </p:nvCxnSpPr>
        <p:spPr>
          <a:xfrm flipV="1">
            <a:off x="7583209" y="1458517"/>
            <a:ext cx="322385" cy="1135856"/>
          </a:xfrm>
          <a:prstGeom prst="straightConnector1">
            <a:avLst/>
          </a:prstGeom>
          <a:ln w="19050">
            <a:solidFill>
              <a:srgbClr val="FF0000">
                <a:alpha val="50196"/>
              </a:srgb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322" name="テキスト ボックス 321"/>
          <p:cNvSpPr txBox="1"/>
          <p:nvPr/>
        </p:nvSpPr>
        <p:spPr bwMode="auto">
          <a:xfrm>
            <a:off x="1898718" y="3572077"/>
            <a:ext cx="623845" cy="186409"/>
          </a:xfrm>
          <a:prstGeom prst="rect">
            <a:avLst/>
          </a:prstGeom>
          <a:noFill/>
          <a:ln w="9525">
            <a:noFill/>
            <a:miter lim="800000"/>
            <a:headEnd/>
            <a:tailEnd/>
          </a:ln>
        </p:spPr>
        <p:txBody>
          <a:bodyPr wrap="none" lIns="77925" tIns="38963" rIns="77925" bIns="38963">
            <a:spAutoFit/>
          </a:bodyPr>
          <a:lstStyle/>
          <a:p>
            <a:pPr algn="ctr">
              <a:defRPr/>
            </a:pPr>
            <a:r>
              <a:rPr lang="en-US" altLang="ja-JP" sz="700" kern="0" dirty="0">
                <a:solidFill>
                  <a:srgbClr val="000000"/>
                </a:solidFill>
                <a:latin typeface="Calibri" panose="020F0502020204030204" pitchFamily="34" charset="0"/>
                <a:cs typeface="Calibri" panose="020F0502020204030204" pitchFamily="34" charset="0"/>
              </a:rPr>
              <a:t>Basic studies</a:t>
            </a:r>
            <a:endParaRPr lang="ja-JP" altLang="en-US" sz="700" kern="0" dirty="0">
              <a:solidFill>
                <a:srgbClr val="000000"/>
              </a:solidFill>
              <a:latin typeface="Calibri" panose="020F0502020204030204" pitchFamily="34" charset="0"/>
              <a:cs typeface="Calibri" panose="020F0502020204030204" pitchFamily="34" charset="0"/>
            </a:endParaRPr>
          </a:p>
        </p:txBody>
      </p:sp>
      <p:sp>
        <p:nvSpPr>
          <p:cNvPr id="323" name="テキスト ボックス 322"/>
          <p:cNvSpPr txBox="1"/>
          <p:nvPr/>
        </p:nvSpPr>
        <p:spPr bwMode="auto">
          <a:xfrm>
            <a:off x="3051503" y="3582597"/>
            <a:ext cx="652699" cy="186409"/>
          </a:xfrm>
          <a:prstGeom prst="rect">
            <a:avLst/>
          </a:prstGeom>
          <a:noFill/>
          <a:ln w="9525">
            <a:noFill/>
            <a:miter lim="800000"/>
            <a:headEnd/>
            <a:tailEnd/>
          </a:ln>
        </p:spPr>
        <p:txBody>
          <a:bodyPr wrap="none" lIns="77925" tIns="38963" rIns="77925" bIns="38963">
            <a:spAutoFit/>
          </a:bodyPr>
          <a:lstStyle/>
          <a:p>
            <a:pPr algn="ctr">
              <a:defRPr/>
            </a:pPr>
            <a:r>
              <a:rPr lang="en-US" altLang="ja-JP" sz="700" kern="0" dirty="0">
                <a:solidFill>
                  <a:srgbClr val="000000"/>
                </a:solidFill>
                <a:latin typeface="Calibri" panose="020F0502020204030204" pitchFamily="34" charset="0"/>
                <a:cs typeface="Calibri" panose="020F0502020204030204" pitchFamily="34" charset="0"/>
              </a:rPr>
              <a:t>Detail studies</a:t>
            </a:r>
            <a:endParaRPr lang="ja-JP" altLang="en-US" sz="700" kern="0" dirty="0">
              <a:solidFill>
                <a:srgbClr val="000000"/>
              </a:solidFill>
              <a:latin typeface="Calibri" panose="020F0502020204030204" pitchFamily="34" charset="0"/>
              <a:cs typeface="Calibri" panose="020F0502020204030204" pitchFamily="34" charset="0"/>
            </a:endParaRPr>
          </a:p>
        </p:txBody>
      </p:sp>
      <p:sp>
        <p:nvSpPr>
          <p:cNvPr id="324" name="テキスト ボックス 323"/>
          <p:cNvSpPr txBox="1"/>
          <p:nvPr/>
        </p:nvSpPr>
        <p:spPr bwMode="auto">
          <a:xfrm>
            <a:off x="4056879" y="3513837"/>
            <a:ext cx="811397" cy="294131"/>
          </a:xfrm>
          <a:prstGeom prst="rect">
            <a:avLst/>
          </a:prstGeom>
          <a:noFill/>
          <a:ln w="9525">
            <a:noFill/>
            <a:miter lim="800000"/>
            <a:headEnd/>
            <a:tailEnd/>
          </a:ln>
        </p:spPr>
        <p:txBody>
          <a:bodyPr wrap="none" lIns="77925" tIns="38963" rIns="77925" bIns="38963">
            <a:spAutoFit/>
          </a:bodyPr>
          <a:lstStyle/>
          <a:p>
            <a:pPr algn="ctr">
              <a:defRPr/>
            </a:pPr>
            <a:r>
              <a:rPr lang="en-US" altLang="ja-JP" sz="700" kern="0" dirty="0">
                <a:solidFill>
                  <a:srgbClr val="000000"/>
                </a:solidFill>
                <a:latin typeface="Calibri" panose="020F0502020204030204" pitchFamily="34" charset="0"/>
                <a:cs typeface="Calibri" panose="020F0502020204030204" pitchFamily="34" charset="0"/>
              </a:rPr>
              <a:t>Trial </a:t>
            </a:r>
            <a:r>
              <a:rPr lang="en-US" altLang="ja-JP" sz="700" kern="0" dirty="0" smtClean="0">
                <a:solidFill>
                  <a:srgbClr val="000000"/>
                </a:solidFill>
                <a:latin typeface="Calibri" panose="020F0502020204030204" pitchFamily="34" charset="0"/>
                <a:cs typeface="Calibri" panose="020F0502020204030204" pitchFamily="34" charset="0"/>
              </a:rPr>
              <a:t>environment</a:t>
            </a:r>
            <a:endParaRPr lang="en-US" altLang="ja-JP" sz="700" kern="0" dirty="0">
              <a:solidFill>
                <a:srgbClr val="000000"/>
              </a:solidFill>
              <a:latin typeface="Calibri" panose="020F0502020204030204" pitchFamily="34" charset="0"/>
              <a:cs typeface="Calibri" panose="020F0502020204030204" pitchFamily="34" charset="0"/>
            </a:endParaRPr>
          </a:p>
          <a:p>
            <a:pPr algn="ctr">
              <a:defRPr/>
            </a:pPr>
            <a:r>
              <a:rPr lang="en-US" altLang="ja-JP" sz="700" kern="0" dirty="0">
                <a:solidFill>
                  <a:srgbClr val="000000"/>
                </a:solidFill>
                <a:latin typeface="Calibri" panose="020F0502020204030204" pitchFamily="34" charset="0"/>
                <a:cs typeface="Calibri" panose="020F0502020204030204" pitchFamily="34" charset="0"/>
              </a:rPr>
              <a:t>construction</a:t>
            </a:r>
            <a:endParaRPr lang="ja-JP" altLang="en-US" sz="700" kern="0" dirty="0">
              <a:solidFill>
                <a:srgbClr val="000000"/>
              </a:solidFill>
              <a:latin typeface="Calibri" panose="020F0502020204030204" pitchFamily="34" charset="0"/>
              <a:cs typeface="Calibri" panose="020F0502020204030204" pitchFamily="34" charset="0"/>
            </a:endParaRPr>
          </a:p>
        </p:txBody>
      </p:sp>
      <p:sp>
        <p:nvSpPr>
          <p:cNvPr id="325" name="テキスト ボックス 324"/>
          <p:cNvSpPr txBox="1"/>
          <p:nvPr/>
        </p:nvSpPr>
        <p:spPr bwMode="auto">
          <a:xfrm>
            <a:off x="3341304" y="4110218"/>
            <a:ext cx="1039024" cy="324908"/>
          </a:xfrm>
          <a:prstGeom prst="rect">
            <a:avLst/>
          </a:prstGeom>
          <a:noFill/>
          <a:ln w="9525">
            <a:noFill/>
            <a:miter lim="800000"/>
            <a:headEnd/>
            <a:tailEnd/>
          </a:ln>
        </p:spPr>
        <p:txBody>
          <a:bodyPr wrap="none" lIns="77925" tIns="38963" rIns="77925" bIns="38963">
            <a:spAutoFit/>
          </a:bodyPr>
          <a:lstStyle/>
          <a:p>
            <a:pPr algn="ctr">
              <a:defRPr/>
            </a:pPr>
            <a:r>
              <a:rPr lang="en-US" altLang="ja-JP" sz="1600" kern="0" dirty="0" smtClean="0">
                <a:solidFill>
                  <a:srgbClr val="FF0000"/>
                </a:solidFill>
                <a:latin typeface="Tahoma" panose="020B0604030504040204" pitchFamily="34" charset="0"/>
                <a:cs typeface="Tahoma" panose="020B0604030504040204" pitchFamily="34" charset="0"/>
              </a:rPr>
              <a:t>May </a:t>
            </a:r>
            <a:r>
              <a:rPr lang="en-US" altLang="ja-JP" sz="1600" kern="0" dirty="0">
                <a:solidFill>
                  <a:srgbClr val="FF0000"/>
                </a:solidFill>
                <a:latin typeface="Tahoma" panose="020B0604030504040204" pitchFamily="34" charset="0"/>
                <a:cs typeface="Tahoma" panose="020B0604030504040204" pitchFamily="34" charset="0"/>
              </a:rPr>
              <a:t>2016</a:t>
            </a:r>
            <a:endParaRPr lang="ja-JP" altLang="en-US" sz="1600" kern="0" dirty="0">
              <a:solidFill>
                <a:srgbClr val="FF0000"/>
              </a:solidFill>
              <a:latin typeface="Tahoma" panose="020B0604030504040204" pitchFamily="34" charset="0"/>
              <a:cs typeface="Tahoma" panose="020B0604030504040204" pitchFamily="34" charset="0"/>
            </a:endParaRPr>
          </a:p>
        </p:txBody>
      </p:sp>
      <p:sp>
        <p:nvSpPr>
          <p:cNvPr id="326" name="テキスト ボックス 325"/>
          <p:cNvSpPr txBox="1"/>
          <p:nvPr/>
        </p:nvSpPr>
        <p:spPr>
          <a:xfrm>
            <a:off x="831850" y="769938"/>
            <a:ext cx="1106678" cy="276999"/>
          </a:xfrm>
          <a:prstGeom prst="rect">
            <a:avLst/>
          </a:prstGeom>
          <a:noFill/>
        </p:spPr>
        <p:txBody>
          <a:bodyPr wrap="square" rtlCol="0">
            <a:spAutoFit/>
          </a:bodyPr>
          <a:lstStyle/>
          <a:p>
            <a:pPr algn="ctr"/>
            <a:r>
              <a:rPr kumimoji="1" lang="en-US" altLang="ja-JP" sz="1200" b="1" dirty="0" smtClean="0">
                <a:solidFill>
                  <a:schemeClr val="bg1"/>
                </a:solidFill>
                <a:latin typeface="+mj-lt"/>
              </a:rPr>
              <a:t>CY2014</a:t>
            </a:r>
            <a:endParaRPr kumimoji="1" lang="ja-JP" altLang="en-US" sz="1200" b="1" dirty="0">
              <a:solidFill>
                <a:schemeClr val="bg1"/>
              </a:solidFill>
              <a:latin typeface="+mj-lt"/>
            </a:endParaRPr>
          </a:p>
        </p:txBody>
      </p:sp>
      <p:sp>
        <p:nvSpPr>
          <p:cNvPr id="327" name="テキスト ボックス 326"/>
          <p:cNvSpPr txBox="1"/>
          <p:nvPr/>
        </p:nvSpPr>
        <p:spPr>
          <a:xfrm>
            <a:off x="1965706" y="769938"/>
            <a:ext cx="1106678" cy="276999"/>
          </a:xfrm>
          <a:prstGeom prst="rect">
            <a:avLst/>
          </a:prstGeom>
          <a:noFill/>
        </p:spPr>
        <p:txBody>
          <a:bodyPr wrap="square" rtlCol="0">
            <a:spAutoFit/>
          </a:bodyPr>
          <a:lstStyle/>
          <a:p>
            <a:pPr algn="ctr"/>
            <a:r>
              <a:rPr kumimoji="1" lang="en-US" altLang="ja-JP" sz="1200" b="1" dirty="0" smtClean="0">
                <a:solidFill>
                  <a:schemeClr val="bg1"/>
                </a:solidFill>
                <a:latin typeface="+mj-lt"/>
              </a:rPr>
              <a:t>2015</a:t>
            </a:r>
            <a:endParaRPr kumimoji="1" lang="ja-JP" altLang="en-US" sz="1200" b="1" dirty="0">
              <a:solidFill>
                <a:schemeClr val="bg1"/>
              </a:solidFill>
              <a:latin typeface="+mj-lt"/>
            </a:endParaRPr>
          </a:p>
        </p:txBody>
      </p:sp>
      <p:sp>
        <p:nvSpPr>
          <p:cNvPr id="328" name="テキスト ボックス 327"/>
          <p:cNvSpPr txBox="1"/>
          <p:nvPr/>
        </p:nvSpPr>
        <p:spPr>
          <a:xfrm>
            <a:off x="3081274" y="769938"/>
            <a:ext cx="1106678" cy="276999"/>
          </a:xfrm>
          <a:prstGeom prst="rect">
            <a:avLst/>
          </a:prstGeom>
          <a:noFill/>
        </p:spPr>
        <p:txBody>
          <a:bodyPr wrap="square" rtlCol="0">
            <a:spAutoFit/>
          </a:bodyPr>
          <a:lstStyle/>
          <a:p>
            <a:pPr algn="ctr"/>
            <a:r>
              <a:rPr kumimoji="1" lang="en-US" altLang="ja-JP" sz="1200" b="1" dirty="0" smtClean="0">
                <a:solidFill>
                  <a:schemeClr val="bg1"/>
                </a:solidFill>
                <a:latin typeface="+mj-lt"/>
              </a:rPr>
              <a:t>2016</a:t>
            </a:r>
            <a:endParaRPr kumimoji="1" lang="ja-JP" altLang="en-US" sz="1200" b="1" dirty="0">
              <a:solidFill>
                <a:schemeClr val="bg1"/>
              </a:solidFill>
              <a:latin typeface="+mj-lt"/>
            </a:endParaRPr>
          </a:p>
        </p:txBody>
      </p:sp>
      <p:sp>
        <p:nvSpPr>
          <p:cNvPr id="329" name="テキスト ボックス 328"/>
          <p:cNvSpPr txBox="1"/>
          <p:nvPr/>
        </p:nvSpPr>
        <p:spPr>
          <a:xfrm>
            <a:off x="4205986" y="769938"/>
            <a:ext cx="1106678" cy="276999"/>
          </a:xfrm>
          <a:prstGeom prst="rect">
            <a:avLst/>
          </a:prstGeom>
          <a:noFill/>
        </p:spPr>
        <p:txBody>
          <a:bodyPr wrap="square" rtlCol="0">
            <a:spAutoFit/>
          </a:bodyPr>
          <a:lstStyle/>
          <a:p>
            <a:pPr algn="ctr"/>
            <a:r>
              <a:rPr kumimoji="1" lang="en-US" altLang="ja-JP" sz="1200" b="1" dirty="0" smtClean="0">
                <a:solidFill>
                  <a:schemeClr val="bg1"/>
                </a:solidFill>
                <a:latin typeface="+mj-lt"/>
              </a:rPr>
              <a:t>2017</a:t>
            </a:r>
            <a:endParaRPr kumimoji="1" lang="ja-JP" altLang="en-US" sz="1200" b="1" dirty="0">
              <a:solidFill>
                <a:schemeClr val="bg1"/>
              </a:solidFill>
              <a:latin typeface="+mj-lt"/>
            </a:endParaRPr>
          </a:p>
        </p:txBody>
      </p:sp>
      <p:sp>
        <p:nvSpPr>
          <p:cNvPr id="330" name="テキスト ボックス 329"/>
          <p:cNvSpPr txBox="1"/>
          <p:nvPr/>
        </p:nvSpPr>
        <p:spPr>
          <a:xfrm>
            <a:off x="5330698" y="769938"/>
            <a:ext cx="1106678" cy="276999"/>
          </a:xfrm>
          <a:prstGeom prst="rect">
            <a:avLst/>
          </a:prstGeom>
          <a:noFill/>
        </p:spPr>
        <p:txBody>
          <a:bodyPr wrap="square" rtlCol="0">
            <a:spAutoFit/>
          </a:bodyPr>
          <a:lstStyle/>
          <a:p>
            <a:pPr algn="ctr"/>
            <a:r>
              <a:rPr kumimoji="1" lang="en-US" altLang="ja-JP" sz="1200" b="1" dirty="0" smtClean="0">
                <a:solidFill>
                  <a:schemeClr val="bg1"/>
                </a:solidFill>
                <a:latin typeface="+mj-lt"/>
              </a:rPr>
              <a:t>2018</a:t>
            </a:r>
            <a:endParaRPr kumimoji="1" lang="ja-JP" altLang="en-US" sz="1200" b="1" dirty="0">
              <a:solidFill>
                <a:schemeClr val="bg1"/>
              </a:solidFill>
              <a:latin typeface="+mj-lt"/>
            </a:endParaRPr>
          </a:p>
        </p:txBody>
      </p:sp>
      <p:sp>
        <p:nvSpPr>
          <p:cNvPr id="331" name="テキスト ボックス 330"/>
          <p:cNvSpPr txBox="1"/>
          <p:nvPr/>
        </p:nvSpPr>
        <p:spPr>
          <a:xfrm>
            <a:off x="6446266" y="769938"/>
            <a:ext cx="1106678" cy="276999"/>
          </a:xfrm>
          <a:prstGeom prst="rect">
            <a:avLst/>
          </a:prstGeom>
          <a:noFill/>
        </p:spPr>
        <p:txBody>
          <a:bodyPr wrap="square" rtlCol="0">
            <a:spAutoFit/>
          </a:bodyPr>
          <a:lstStyle/>
          <a:p>
            <a:pPr algn="ctr"/>
            <a:r>
              <a:rPr kumimoji="1" lang="en-US" altLang="ja-JP" sz="1200" b="1" dirty="0" smtClean="0">
                <a:solidFill>
                  <a:schemeClr val="bg1"/>
                </a:solidFill>
                <a:latin typeface="+mj-lt"/>
              </a:rPr>
              <a:t>2019</a:t>
            </a:r>
            <a:endParaRPr kumimoji="1" lang="ja-JP" altLang="en-US" sz="1200" b="1" dirty="0">
              <a:solidFill>
                <a:schemeClr val="bg1"/>
              </a:solidFill>
              <a:latin typeface="+mj-lt"/>
            </a:endParaRPr>
          </a:p>
        </p:txBody>
      </p:sp>
      <p:sp>
        <p:nvSpPr>
          <p:cNvPr id="332" name="テキスト ボックス 331"/>
          <p:cNvSpPr txBox="1"/>
          <p:nvPr/>
        </p:nvSpPr>
        <p:spPr>
          <a:xfrm>
            <a:off x="7571359" y="769938"/>
            <a:ext cx="1106678" cy="276999"/>
          </a:xfrm>
          <a:prstGeom prst="rect">
            <a:avLst/>
          </a:prstGeom>
          <a:noFill/>
        </p:spPr>
        <p:txBody>
          <a:bodyPr wrap="square" rtlCol="0">
            <a:spAutoFit/>
          </a:bodyPr>
          <a:lstStyle/>
          <a:p>
            <a:pPr algn="ctr"/>
            <a:r>
              <a:rPr kumimoji="1" lang="en-US" altLang="ja-JP" sz="1200" b="1" dirty="0" smtClean="0">
                <a:solidFill>
                  <a:schemeClr val="bg1"/>
                </a:solidFill>
                <a:latin typeface="+mj-lt"/>
              </a:rPr>
              <a:t>2020</a:t>
            </a:r>
            <a:endParaRPr kumimoji="1" lang="ja-JP" altLang="en-US" sz="1200" b="1" dirty="0">
              <a:solidFill>
                <a:schemeClr val="bg1"/>
              </a:solidFill>
              <a:latin typeface="+mj-lt"/>
            </a:endParaRPr>
          </a:p>
        </p:txBody>
      </p:sp>
      <p:sp>
        <p:nvSpPr>
          <p:cNvPr id="333" name="角丸四角形 332"/>
          <p:cNvSpPr/>
          <p:nvPr/>
        </p:nvSpPr>
        <p:spPr>
          <a:xfrm>
            <a:off x="269494" y="3813048"/>
            <a:ext cx="1124712" cy="521208"/>
          </a:xfrm>
          <a:prstGeom prst="roundRect">
            <a:avLst>
              <a:gd name="adj" fmla="val 50000"/>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4" name="角丸四角形 333"/>
          <p:cNvSpPr/>
          <p:nvPr/>
        </p:nvSpPr>
        <p:spPr>
          <a:xfrm>
            <a:off x="269494" y="3118104"/>
            <a:ext cx="1124712" cy="292608"/>
          </a:xfrm>
          <a:prstGeom prst="roundRect">
            <a:avLst>
              <a:gd name="adj" fmla="val 50000"/>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5" name="角丸四角形 334"/>
          <p:cNvSpPr/>
          <p:nvPr/>
        </p:nvSpPr>
        <p:spPr>
          <a:xfrm>
            <a:off x="269494" y="2788920"/>
            <a:ext cx="1124712" cy="246888"/>
          </a:xfrm>
          <a:prstGeom prst="roundRect">
            <a:avLst>
              <a:gd name="adj" fmla="val 50000"/>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6" name="角丸四角形 335"/>
          <p:cNvSpPr/>
          <p:nvPr/>
        </p:nvSpPr>
        <p:spPr>
          <a:xfrm>
            <a:off x="269494" y="1929384"/>
            <a:ext cx="1124712" cy="521208"/>
          </a:xfrm>
          <a:prstGeom prst="roundRect">
            <a:avLst>
              <a:gd name="adj" fmla="val 50000"/>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7" name="角丸四角形 336"/>
          <p:cNvSpPr/>
          <p:nvPr/>
        </p:nvSpPr>
        <p:spPr>
          <a:xfrm>
            <a:off x="269494" y="1143000"/>
            <a:ext cx="1124712" cy="411480"/>
          </a:xfrm>
          <a:prstGeom prst="roundRect">
            <a:avLst>
              <a:gd name="adj" fmla="val 50000"/>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8" name="テキスト ボックス 60"/>
          <p:cNvSpPr txBox="1">
            <a:spLocks noChangeArrowheads="1"/>
          </p:cNvSpPr>
          <p:nvPr/>
        </p:nvSpPr>
        <p:spPr bwMode="auto">
          <a:xfrm>
            <a:off x="426151" y="3139726"/>
            <a:ext cx="811397" cy="309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7925" tIns="38963" rIns="77925" bIns="38963">
            <a:spAutoFit/>
          </a:bodyPr>
          <a:lstStyle>
            <a:lvl1pPr eaLnBrk="0" hangingPunct="0">
              <a:spcBef>
                <a:spcPct val="20000"/>
              </a:spcBef>
              <a:buChar char="•"/>
              <a:defRPr kumimoji="1" sz="2800">
                <a:solidFill>
                  <a:schemeClr val="tx1"/>
                </a:solidFill>
                <a:latin typeface="Arial" charset="0"/>
                <a:ea typeface="ＭＳ Ｐゴシック" charset="-128"/>
              </a:defRPr>
            </a:lvl1pPr>
            <a:lvl2pPr marL="742950" indent="-285750" eaLnBrk="0" hangingPunct="0">
              <a:spcBef>
                <a:spcPct val="20000"/>
              </a:spcBef>
              <a:buChar char="–"/>
              <a:defRPr kumimoji="1" sz="2400">
                <a:solidFill>
                  <a:schemeClr val="tx1"/>
                </a:solidFill>
                <a:latin typeface="Arial" charset="0"/>
                <a:ea typeface="ＭＳ Ｐゴシック" charset="-128"/>
              </a:defRPr>
            </a:lvl2pPr>
            <a:lvl3pPr marL="1143000" indent="-228600" eaLnBrk="0" hangingPunct="0">
              <a:spcBef>
                <a:spcPct val="20000"/>
              </a:spcBef>
              <a:buChar char="•"/>
              <a:defRPr kumimoji="1" sz="2000">
                <a:solidFill>
                  <a:schemeClr val="tx1"/>
                </a:solidFill>
                <a:latin typeface="Arial" charset="0"/>
                <a:ea typeface="ＭＳ Ｐゴシック" charset="-128"/>
              </a:defRPr>
            </a:lvl3pPr>
            <a:lvl4pPr marL="1600200" indent="-228600" eaLnBrk="0" hangingPunct="0">
              <a:spcBef>
                <a:spcPct val="20000"/>
              </a:spcBef>
              <a:buChar char="–"/>
              <a:defRPr kumimoji="1">
                <a:solidFill>
                  <a:schemeClr val="tx1"/>
                </a:solidFill>
                <a:latin typeface="Arial" charset="0"/>
                <a:ea typeface="ＭＳ Ｐゴシック" charset="-128"/>
              </a:defRPr>
            </a:lvl4pPr>
            <a:lvl5pPr marL="2057400" indent="-228600" eaLnBrk="0" hangingPunct="0">
              <a:spcBef>
                <a:spcPct val="20000"/>
              </a:spcBef>
              <a:buChar char="»"/>
              <a:defRPr kumimoji="1">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a:solidFill>
                  <a:schemeClr val="tx1"/>
                </a:solidFill>
                <a:latin typeface="Arial" charset="0"/>
                <a:ea typeface="ＭＳ Ｐゴシック" charset="-128"/>
              </a:defRPr>
            </a:lvl9pPr>
          </a:lstStyle>
          <a:p>
            <a:pPr algn="ctr" eaLnBrk="1" hangingPunct="1">
              <a:lnSpc>
                <a:spcPts val="900"/>
              </a:lnSpc>
              <a:spcBef>
                <a:spcPct val="0"/>
              </a:spcBef>
              <a:buFontTx/>
              <a:buNone/>
              <a:defRPr/>
            </a:pPr>
            <a:r>
              <a:rPr lang="en-US" altLang="ja-JP" sz="1300" dirty="0">
                <a:solidFill>
                  <a:srgbClr val="000000"/>
                </a:solidFill>
                <a:ea typeface="HG丸ｺﾞｼｯｸM-PRO" pitchFamily="50" charset="-128"/>
              </a:rPr>
              <a:t>Events </a:t>
            </a:r>
          </a:p>
          <a:p>
            <a:pPr algn="ctr" eaLnBrk="1" hangingPunct="1">
              <a:lnSpc>
                <a:spcPts val="900"/>
              </a:lnSpc>
              <a:spcBef>
                <a:spcPct val="0"/>
              </a:spcBef>
              <a:buFontTx/>
              <a:buNone/>
              <a:defRPr/>
            </a:pPr>
            <a:r>
              <a:rPr lang="en-US" altLang="ja-JP" sz="900" dirty="0">
                <a:solidFill>
                  <a:srgbClr val="000000"/>
                </a:solidFill>
                <a:ea typeface="HG丸ｺﾞｼｯｸM-PRO" pitchFamily="50" charset="-128"/>
              </a:rPr>
              <a:t>(</a:t>
            </a:r>
            <a:r>
              <a:rPr lang="en-US" altLang="ja-JP" sz="900" dirty="0" smtClean="0">
                <a:solidFill>
                  <a:srgbClr val="000000"/>
                </a:solidFill>
                <a:ea typeface="HG丸ｺﾞｼｯｸM-PRO" pitchFamily="50" charset="-128"/>
              </a:rPr>
              <a:t>Workshops)</a:t>
            </a:r>
            <a:endParaRPr lang="ja-JP" altLang="en-US" sz="900" dirty="0">
              <a:solidFill>
                <a:srgbClr val="000000"/>
              </a:solidFill>
              <a:ea typeface="HG丸ｺﾞｼｯｸM-PRO" pitchFamily="50" charset="-128"/>
            </a:endParaRPr>
          </a:p>
        </p:txBody>
      </p:sp>
      <p:sp>
        <p:nvSpPr>
          <p:cNvPr id="339" name="テキスト ボックス 60"/>
          <p:cNvSpPr txBox="1">
            <a:spLocks noChangeArrowheads="1"/>
          </p:cNvSpPr>
          <p:nvPr/>
        </p:nvSpPr>
        <p:spPr bwMode="auto">
          <a:xfrm>
            <a:off x="542492" y="2772871"/>
            <a:ext cx="591785" cy="278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7925" tIns="38963" rIns="77925" bIns="38963">
            <a:spAutoFit/>
          </a:bodyPr>
          <a:lstStyle>
            <a:lvl1pPr eaLnBrk="0" hangingPunct="0">
              <a:spcBef>
                <a:spcPct val="20000"/>
              </a:spcBef>
              <a:buChar char="•"/>
              <a:defRPr kumimoji="1" sz="2800">
                <a:solidFill>
                  <a:schemeClr val="tx1"/>
                </a:solidFill>
                <a:latin typeface="Arial" charset="0"/>
                <a:ea typeface="ＭＳ Ｐゴシック" charset="-128"/>
              </a:defRPr>
            </a:lvl1pPr>
            <a:lvl2pPr marL="742950" indent="-285750" eaLnBrk="0" hangingPunct="0">
              <a:spcBef>
                <a:spcPct val="20000"/>
              </a:spcBef>
              <a:buChar char="–"/>
              <a:defRPr kumimoji="1" sz="2400">
                <a:solidFill>
                  <a:schemeClr val="tx1"/>
                </a:solidFill>
                <a:latin typeface="Arial" charset="0"/>
                <a:ea typeface="ＭＳ Ｐゴシック" charset="-128"/>
              </a:defRPr>
            </a:lvl2pPr>
            <a:lvl3pPr marL="1143000" indent="-228600" eaLnBrk="0" hangingPunct="0">
              <a:spcBef>
                <a:spcPct val="20000"/>
              </a:spcBef>
              <a:buChar char="•"/>
              <a:defRPr kumimoji="1" sz="2000">
                <a:solidFill>
                  <a:schemeClr val="tx1"/>
                </a:solidFill>
                <a:latin typeface="Arial" charset="0"/>
                <a:ea typeface="ＭＳ Ｐゴシック" charset="-128"/>
              </a:defRPr>
            </a:lvl3pPr>
            <a:lvl4pPr marL="1600200" indent="-228600" eaLnBrk="0" hangingPunct="0">
              <a:spcBef>
                <a:spcPct val="20000"/>
              </a:spcBef>
              <a:buChar char="–"/>
              <a:defRPr kumimoji="1">
                <a:solidFill>
                  <a:schemeClr val="tx1"/>
                </a:solidFill>
                <a:latin typeface="Arial" charset="0"/>
                <a:ea typeface="ＭＳ Ｐゴシック" charset="-128"/>
              </a:defRPr>
            </a:lvl4pPr>
            <a:lvl5pPr marL="2057400" indent="-228600" eaLnBrk="0" hangingPunct="0">
              <a:spcBef>
                <a:spcPct val="20000"/>
              </a:spcBef>
              <a:buChar char="»"/>
              <a:defRPr kumimoji="1">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a:solidFill>
                  <a:schemeClr val="tx1"/>
                </a:solidFill>
                <a:latin typeface="Arial" charset="0"/>
                <a:ea typeface="ＭＳ Ｐゴシック" charset="-128"/>
              </a:defRPr>
            </a:lvl9pPr>
          </a:lstStyle>
          <a:p>
            <a:pPr algn="ctr" eaLnBrk="1" hangingPunct="1">
              <a:spcBef>
                <a:spcPct val="0"/>
              </a:spcBef>
              <a:buFontTx/>
              <a:buNone/>
              <a:defRPr/>
            </a:pPr>
            <a:r>
              <a:rPr lang="en-US" altLang="ja-JP" sz="1300" dirty="0">
                <a:solidFill>
                  <a:srgbClr val="000000"/>
                </a:solidFill>
                <a:ea typeface="HG丸ｺﾞｼｯｸM-PRO" pitchFamily="50" charset="-128"/>
              </a:rPr>
              <a:t>IEICE</a:t>
            </a:r>
            <a:endParaRPr lang="ja-JP" altLang="en-US" sz="1300" dirty="0">
              <a:solidFill>
                <a:srgbClr val="000000"/>
              </a:solidFill>
              <a:ea typeface="HG丸ｺﾞｼｯｸM-PRO" pitchFamily="50" charset="-128"/>
            </a:endParaRPr>
          </a:p>
        </p:txBody>
      </p:sp>
      <p:pic>
        <p:nvPicPr>
          <p:cNvPr id="340" name="図 3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200" y="2016655"/>
            <a:ext cx="623299" cy="363072"/>
          </a:xfrm>
          <a:prstGeom prst="rect">
            <a:avLst/>
          </a:prstGeom>
        </p:spPr>
      </p:pic>
      <p:pic>
        <p:nvPicPr>
          <p:cNvPr id="341" name="図 3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493" y="1153986"/>
            <a:ext cx="332431" cy="373062"/>
          </a:xfrm>
          <a:prstGeom prst="rect">
            <a:avLst/>
          </a:prstGeom>
        </p:spPr>
      </p:pic>
      <p:pic>
        <p:nvPicPr>
          <p:cNvPr id="342" name="図 3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392" y="3932440"/>
            <a:ext cx="780915" cy="330740"/>
          </a:xfrm>
          <a:prstGeom prst="rect">
            <a:avLst/>
          </a:prstGeom>
        </p:spPr>
      </p:pic>
      <p:sp>
        <p:nvSpPr>
          <p:cNvPr id="83" name="Freeform 132"/>
          <p:cNvSpPr>
            <a:spLocks/>
          </p:cNvSpPr>
          <p:nvPr/>
        </p:nvSpPr>
        <p:spPr bwMode="auto">
          <a:xfrm>
            <a:off x="2360613" y="1492250"/>
            <a:ext cx="125413" cy="103187"/>
          </a:xfrm>
          <a:custGeom>
            <a:avLst/>
            <a:gdLst>
              <a:gd name="T0" fmla="*/ 36 w 79"/>
              <a:gd name="T1" fmla="*/ 0 h 65"/>
              <a:gd name="T2" fmla="*/ 0 w 79"/>
              <a:gd name="T3" fmla="*/ 65 h 65"/>
              <a:gd name="T4" fmla="*/ 79 w 79"/>
              <a:gd name="T5" fmla="*/ 65 h 65"/>
              <a:gd name="T6" fmla="*/ 36 w 79"/>
              <a:gd name="T7" fmla="*/ 0 h 65"/>
            </a:gdLst>
            <a:ahLst/>
            <a:cxnLst>
              <a:cxn ang="0">
                <a:pos x="T0" y="T1"/>
              </a:cxn>
              <a:cxn ang="0">
                <a:pos x="T2" y="T3"/>
              </a:cxn>
              <a:cxn ang="0">
                <a:pos x="T4" y="T5"/>
              </a:cxn>
              <a:cxn ang="0">
                <a:pos x="T6" y="T7"/>
              </a:cxn>
            </a:cxnLst>
            <a:rect l="0" t="0" r="r" b="b"/>
            <a:pathLst>
              <a:path w="79" h="65">
                <a:moveTo>
                  <a:pt x="36" y="0"/>
                </a:moveTo>
                <a:lnTo>
                  <a:pt x="0" y="65"/>
                </a:lnTo>
                <a:lnTo>
                  <a:pt x="79" y="65"/>
                </a:lnTo>
                <a:lnTo>
                  <a:pt x="36" y="0"/>
                </a:lnTo>
                <a:close/>
              </a:path>
            </a:pathLst>
          </a:custGeom>
          <a:solidFill>
            <a:srgbClr val="1A2A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0" name="テキスト ボックス 319"/>
          <p:cNvSpPr txBox="1"/>
          <p:nvPr/>
        </p:nvSpPr>
        <p:spPr bwMode="auto">
          <a:xfrm>
            <a:off x="2155408" y="1453449"/>
            <a:ext cx="1925515" cy="217186"/>
          </a:xfrm>
          <a:prstGeom prst="rect">
            <a:avLst/>
          </a:prstGeom>
          <a:noFill/>
          <a:ln w="9525">
            <a:noFill/>
            <a:miter lim="800000"/>
            <a:headEnd/>
            <a:tailEnd/>
          </a:ln>
        </p:spPr>
        <p:txBody>
          <a:bodyPr lIns="77925" tIns="38963" rIns="77925" bIns="38963">
            <a:spAutoFit/>
          </a:bodyPr>
          <a:lstStyle/>
          <a:p>
            <a:pPr algn="ctr">
              <a:defRPr/>
            </a:pPr>
            <a:r>
              <a:rPr lang="en-US" altLang="ja-JP" sz="900" kern="0" dirty="0">
                <a:solidFill>
                  <a:srgbClr val="000000"/>
                </a:solidFill>
                <a:latin typeface="Calibri" panose="020F0502020204030204" pitchFamily="34" charset="0"/>
                <a:cs typeface="Calibri" panose="020F0502020204030204" pitchFamily="34" charset="0"/>
              </a:rPr>
              <a:t>AWG in Japan (9-13 Mar.)</a:t>
            </a:r>
            <a:endParaRPr lang="ja-JP" altLang="en-US" sz="900" kern="0" dirty="0">
              <a:solidFill>
                <a:srgbClr val="000000"/>
              </a:solidFill>
              <a:latin typeface="Calibri" panose="020F0502020204030204" pitchFamily="34" charset="0"/>
              <a:cs typeface="Calibri" panose="020F0502020204030204" pitchFamily="34" charset="0"/>
            </a:endParaRPr>
          </a:p>
        </p:txBody>
      </p:sp>
      <p:cxnSp>
        <p:nvCxnSpPr>
          <p:cNvPr id="1039" name="直線コネクタ 1038"/>
          <p:cNvCxnSpPr/>
          <p:nvPr/>
        </p:nvCxnSpPr>
        <p:spPr>
          <a:xfrm>
            <a:off x="828675" y="1656005"/>
            <a:ext cx="785336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60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a:xfrm>
            <a:off x="1683430" y="287985"/>
            <a:ext cx="4431688" cy="354806"/>
          </a:xfrm>
        </p:spPr>
        <p:txBody>
          <a:bodyPr>
            <a:noAutofit/>
          </a:bodyPr>
          <a:lstStyle/>
          <a:p>
            <a:r>
              <a:rPr lang="en-US" altLang="ja-JP" dirty="0"/>
              <a:t>ITU-T SG13 FG</a:t>
            </a:r>
            <a:r>
              <a:rPr lang="ja-JP" altLang="en-US" dirty="0"/>
              <a:t> </a:t>
            </a:r>
            <a:r>
              <a:rPr lang="en-US" altLang="ja-JP" dirty="0"/>
              <a:t>IMT-2020</a:t>
            </a:r>
            <a:endParaRPr lang="ja-JP" altLang="en-US" dirty="0"/>
          </a:p>
        </p:txBody>
      </p:sp>
      <p:sp>
        <p:nvSpPr>
          <p:cNvPr id="4099" name="コンテンツ プレースホルダ 2"/>
          <p:cNvSpPr>
            <a:spLocks noGrp="1"/>
          </p:cNvSpPr>
          <p:nvPr>
            <p:ph idx="1"/>
          </p:nvPr>
        </p:nvSpPr>
        <p:spPr>
          <a:xfrm>
            <a:off x="316089" y="776266"/>
            <a:ext cx="8444089" cy="1205247"/>
          </a:xfrm>
          <a:solidFill>
            <a:srgbClr val="CCFFCC"/>
          </a:solidFill>
          <a:ln w="19050">
            <a:solidFill>
              <a:schemeClr val="accent1"/>
            </a:solidFill>
          </a:ln>
        </p:spPr>
        <p:txBody>
          <a:bodyPr>
            <a:noAutofit/>
          </a:bodyPr>
          <a:lstStyle/>
          <a:p>
            <a:pPr marL="214313" indent="-214313">
              <a:spcBef>
                <a:spcPct val="0"/>
              </a:spcBef>
            </a:pPr>
            <a:r>
              <a:rPr lang="en-US" altLang="ja-JP" sz="1400" dirty="0"/>
              <a:t>FG (Focus Group) IMT-2020 was formed under ITU-T SG13 in Apr. 2015.</a:t>
            </a:r>
          </a:p>
          <a:p>
            <a:pPr marL="214313" indent="-214313">
              <a:spcBef>
                <a:spcPct val="0"/>
              </a:spcBef>
            </a:pPr>
            <a:r>
              <a:rPr lang="en-US" altLang="ja-JP" sz="1400" dirty="0"/>
              <a:t>FG IMT-2020 (Phase-1) did a gap analysis of existing technologies against the requirements of IMT-2020, and delivered its report in Dec. 2015. </a:t>
            </a:r>
          </a:p>
          <a:p>
            <a:pPr marL="214313" indent="-214313">
              <a:spcBef>
                <a:spcPct val="0"/>
              </a:spcBef>
            </a:pPr>
            <a:r>
              <a:rPr lang="en-US" altLang="ja-JP" sz="1400" dirty="0"/>
              <a:t>Based on the outcome of Phase-1, FG IMT-2020 (Phase-2) has begun with the goal of compiling recommendations on enabling technologies for IMT-2020, to be completed by the end of 2016.</a:t>
            </a:r>
          </a:p>
        </p:txBody>
      </p:sp>
      <p:sp>
        <p:nvSpPr>
          <p:cNvPr id="3" name="ホームベース 2"/>
          <p:cNvSpPr/>
          <p:nvPr/>
        </p:nvSpPr>
        <p:spPr>
          <a:xfrm>
            <a:off x="849536" y="2689771"/>
            <a:ext cx="2371726" cy="435769"/>
          </a:xfrm>
          <a:prstGeom prst="homePlate">
            <a:avLst>
              <a:gd name="adj" fmla="val 598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350" dirty="0"/>
              <a:t>FG IMT-2020 (phase-1)</a:t>
            </a:r>
            <a:endParaRPr lang="ja-JP" altLang="en-US" sz="1350" dirty="0"/>
          </a:p>
        </p:txBody>
      </p:sp>
      <p:sp>
        <p:nvSpPr>
          <p:cNvPr id="6" name="ホームベース 5"/>
          <p:cNvSpPr/>
          <p:nvPr/>
        </p:nvSpPr>
        <p:spPr>
          <a:xfrm>
            <a:off x="3221262" y="2689771"/>
            <a:ext cx="2978944" cy="435769"/>
          </a:xfrm>
          <a:prstGeom prst="homePlate">
            <a:avLst>
              <a:gd name="adj" fmla="val 59836"/>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500" b="1" dirty="0"/>
              <a:t>FG IMT-2020 (phase-2)</a:t>
            </a:r>
            <a:endParaRPr lang="ja-JP" altLang="en-US" sz="1500" b="1" dirty="0"/>
          </a:p>
        </p:txBody>
      </p:sp>
      <p:cxnSp>
        <p:nvCxnSpPr>
          <p:cNvPr id="5" name="直線コネクタ 4"/>
          <p:cNvCxnSpPr/>
          <p:nvPr/>
        </p:nvCxnSpPr>
        <p:spPr>
          <a:xfrm flipH="1">
            <a:off x="3221260" y="2589759"/>
            <a:ext cx="2" cy="2056565"/>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sp>
        <p:nvSpPr>
          <p:cNvPr id="9" name="テキスト ボックス 8"/>
          <p:cNvSpPr txBox="1"/>
          <p:nvPr/>
        </p:nvSpPr>
        <p:spPr>
          <a:xfrm>
            <a:off x="2775240" y="1981513"/>
            <a:ext cx="892040" cy="646331"/>
          </a:xfrm>
          <a:prstGeom prst="rect">
            <a:avLst/>
          </a:prstGeom>
          <a:noFill/>
        </p:spPr>
        <p:txBody>
          <a:bodyPr wrap="none" rtlCol="0">
            <a:spAutoFit/>
          </a:bodyPr>
          <a:lstStyle/>
          <a:p>
            <a:pPr algn="ctr"/>
            <a:r>
              <a:rPr lang="en-US" altLang="ja-JP" sz="1200" b="1" dirty="0">
                <a:solidFill>
                  <a:srgbClr val="FF0000"/>
                </a:solidFill>
              </a:rPr>
              <a:t>ITU-T SG13</a:t>
            </a:r>
          </a:p>
          <a:p>
            <a:pPr algn="ctr"/>
            <a:r>
              <a:rPr lang="en-US" altLang="ja-JP" sz="1200" b="1" dirty="0">
                <a:solidFill>
                  <a:srgbClr val="FF0000"/>
                </a:solidFill>
              </a:rPr>
              <a:t>(2015.12)</a:t>
            </a:r>
          </a:p>
          <a:p>
            <a:pPr algn="ctr"/>
            <a:r>
              <a:rPr lang="en-US" altLang="ja-JP" sz="1200" b="1" dirty="0">
                <a:solidFill>
                  <a:srgbClr val="FF0000"/>
                </a:solidFill>
              </a:rPr>
              <a:t>FG</a:t>
            </a:r>
            <a:r>
              <a:rPr lang="ja-JP" altLang="en-US" sz="1200" b="1" dirty="0">
                <a:solidFill>
                  <a:srgbClr val="FF0000"/>
                </a:solidFill>
              </a:rPr>
              <a:t> </a:t>
            </a:r>
            <a:r>
              <a:rPr lang="en-US" altLang="ja-JP" sz="1200" b="1" dirty="0">
                <a:solidFill>
                  <a:srgbClr val="FF0000"/>
                </a:solidFill>
              </a:rPr>
              <a:t>phase-2</a:t>
            </a:r>
            <a:endParaRPr lang="ja-JP" altLang="en-US" sz="1200" b="1" dirty="0">
              <a:solidFill>
                <a:srgbClr val="FF0000"/>
              </a:solidFill>
            </a:endParaRPr>
          </a:p>
        </p:txBody>
      </p:sp>
      <p:sp>
        <p:nvSpPr>
          <p:cNvPr id="10" name="テキスト ボックス 9"/>
          <p:cNvSpPr txBox="1"/>
          <p:nvPr/>
        </p:nvSpPr>
        <p:spPr>
          <a:xfrm>
            <a:off x="958940" y="3130495"/>
            <a:ext cx="444058" cy="553998"/>
          </a:xfrm>
          <a:prstGeom prst="rect">
            <a:avLst/>
          </a:prstGeom>
          <a:noFill/>
        </p:spPr>
        <p:txBody>
          <a:bodyPr wrap="none" lIns="27000" tIns="0" rIns="27000" bIns="0" rtlCol="0">
            <a:spAutoFit/>
          </a:bodyPr>
          <a:lstStyle/>
          <a:p>
            <a:pPr algn="ctr"/>
            <a:r>
              <a:rPr lang="ja-JP" altLang="en-US" sz="900" dirty="0"/>
              <a:t>△</a:t>
            </a:r>
            <a:endParaRPr lang="en-US" altLang="ja-JP" sz="900" dirty="0"/>
          </a:p>
          <a:p>
            <a:pPr algn="ctr"/>
            <a:r>
              <a:rPr lang="en-US" altLang="ja-JP" sz="900" dirty="0"/>
              <a:t>#1</a:t>
            </a:r>
          </a:p>
          <a:p>
            <a:pPr algn="ctr"/>
            <a:r>
              <a:rPr lang="en-US" altLang="ja-JP" sz="900" dirty="0"/>
              <a:t>meeting</a:t>
            </a:r>
          </a:p>
          <a:p>
            <a:pPr algn="ctr"/>
            <a:r>
              <a:rPr lang="en-US" altLang="ja-JP" sz="900" dirty="0"/>
              <a:t>(2015.6)</a:t>
            </a:r>
            <a:endParaRPr lang="ja-JP" altLang="en-US" sz="900" dirty="0"/>
          </a:p>
        </p:txBody>
      </p:sp>
      <p:sp>
        <p:nvSpPr>
          <p:cNvPr id="13" name="テキスト ボックス 12"/>
          <p:cNvSpPr txBox="1"/>
          <p:nvPr/>
        </p:nvSpPr>
        <p:spPr>
          <a:xfrm>
            <a:off x="1420266" y="3121610"/>
            <a:ext cx="444058" cy="553998"/>
          </a:xfrm>
          <a:prstGeom prst="rect">
            <a:avLst/>
          </a:prstGeom>
          <a:noFill/>
        </p:spPr>
        <p:txBody>
          <a:bodyPr wrap="none" lIns="27000" tIns="0" rIns="27000" bIns="0" rtlCol="0">
            <a:spAutoFit/>
          </a:bodyPr>
          <a:lstStyle/>
          <a:p>
            <a:pPr algn="ctr"/>
            <a:r>
              <a:rPr lang="ja-JP" altLang="en-US" sz="900" dirty="0"/>
              <a:t>△</a:t>
            </a:r>
            <a:endParaRPr lang="en-US" altLang="ja-JP" sz="900" dirty="0"/>
          </a:p>
          <a:p>
            <a:pPr algn="ctr"/>
            <a:r>
              <a:rPr lang="en-US" altLang="ja-JP" sz="900" dirty="0"/>
              <a:t>#2</a:t>
            </a:r>
          </a:p>
          <a:p>
            <a:pPr algn="ctr"/>
            <a:r>
              <a:rPr lang="en-US" altLang="ja-JP" sz="900" dirty="0"/>
              <a:t>meeting</a:t>
            </a:r>
          </a:p>
          <a:p>
            <a:pPr algn="ctr"/>
            <a:r>
              <a:rPr lang="en-US" altLang="ja-JP" sz="900" dirty="0"/>
              <a:t>(2015.7)</a:t>
            </a:r>
            <a:endParaRPr lang="ja-JP" altLang="en-US" sz="900" dirty="0"/>
          </a:p>
        </p:txBody>
      </p:sp>
      <p:cxnSp>
        <p:nvCxnSpPr>
          <p:cNvPr id="14" name="直線コネクタ 13"/>
          <p:cNvCxnSpPr/>
          <p:nvPr/>
        </p:nvCxnSpPr>
        <p:spPr>
          <a:xfrm>
            <a:off x="849535" y="2589759"/>
            <a:ext cx="1" cy="2056565"/>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sp>
        <p:nvSpPr>
          <p:cNvPr id="15" name="テキスト ボックス 14"/>
          <p:cNvSpPr txBox="1"/>
          <p:nvPr/>
        </p:nvSpPr>
        <p:spPr>
          <a:xfrm>
            <a:off x="316089" y="1989684"/>
            <a:ext cx="1124154" cy="646331"/>
          </a:xfrm>
          <a:prstGeom prst="rect">
            <a:avLst/>
          </a:prstGeom>
          <a:noFill/>
        </p:spPr>
        <p:txBody>
          <a:bodyPr wrap="none" rtlCol="0">
            <a:spAutoFit/>
          </a:bodyPr>
          <a:lstStyle/>
          <a:p>
            <a:pPr algn="ctr"/>
            <a:r>
              <a:rPr lang="en-US" altLang="ja-JP" sz="1200" dirty="0"/>
              <a:t>ITU-T SG13</a:t>
            </a:r>
          </a:p>
          <a:p>
            <a:pPr algn="ctr"/>
            <a:r>
              <a:rPr lang="en-US" altLang="ja-JP" sz="1200" dirty="0"/>
              <a:t>(2015.4)</a:t>
            </a:r>
          </a:p>
          <a:p>
            <a:pPr algn="ctr"/>
            <a:r>
              <a:rPr lang="en-US" altLang="ja-JP" sz="1200" dirty="0"/>
              <a:t>FG</a:t>
            </a:r>
            <a:r>
              <a:rPr lang="ja-JP" altLang="en-US" sz="1200" dirty="0"/>
              <a:t> </a:t>
            </a:r>
            <a:r>
              <a:rPr lang="en-US" altLang="ja-JP" sz="1200" dirty="0"/>
              <a:t>was formed</a:t>
            </a:r>
            <a:endParaRPr lang="ja-JP" altLang="en-US" sz="1200" dirty="0"/>
          </a:p>
        </p:txBody>
      </p:sp>
      <p:sp>
        <p:nvSpPr>
          <p:cNvPr id="16" name="テキスト ボックス 15"/>
          <p:cNvSpPr txBox="1"/>
          <p:nvPr/>
        </p:nvSpPr>
        <p:spPr>
          <a:xfrm>
            <a:off x="2041767" y="3130495"/>
            <a:ext cx="444058" cy="553998"/>
          </a:xfrm>
          <a:prstGeom prst="rect">
            <a:avLst/>
          </a:prstGeom>
          <a:noFill/>
        </p:spPr>
        <p:txBody>
          <a:bodyPr wrap="none" lIns="27000" tIns="0" rIns="27000" bIns="0" rtlCol="0">
            <a:spAutoFit/>
          </a:bodyPr>
          <a:lstStyle/>
          <a:p>
            <a:pPr algn="ctr"/>
            <a:r>
              <a:rPr lang="ja-JP" altLang="en-US" sz="900" dirty="0"/>
              <a:t>△</a:t>
            </a:r>
            <a:endParaRPr lang="en-US" altLang="ja-JP" sz="900" dirty="0"/>
          </a:p>
          <a:p>
            <a:pPr algn="ctr"/>
            <a:r>
              <a:rPr lang="en-US" altLang="ja-JP" sz="900" dirty="0"/>
              <a:t>#3</a:t>
            </a:r>
          </a:p>
          <a:p>
            <a:pPr algn="ctr"/>
            <a:r>
              <a:rPr lang="en-US" altLang="ja-JP" sz="900" dirty="0"/>
              <a:t>meeting</a:t>
            </a:r>
          </a:p>
          <a:p>
            <a:pPr algn="ctr"/>
            <a:r>
              <a:rPr lang="en-US" altLang="ja-JP" sz="900" dirty="0"/>
              <a:t>(2015.9)</a:t>
            </a:r>
            <a:endParaRPr lang="ja-JP" altLang="en-US" sz="900" dirty="0"/>
          </a:p>
        </p:txBody>
      </p:sp>
      <p:sp>
        <p:nvSpPr>
          <p:cNvPr id="17" name="テキスト ボックス 16"/>
          <p:cNvSpPr txBox="1"/>
          <p:nvPr/>
        </p:nvSpPr>
        <p:spPr>
          <a:xfrm>
            <a:off x="2539521" y="3130495"/>
            <a:ext cx="500162" cy="553998"/>
          </a:xfrm>
          <a:prstGeom prst="rect">
            <a:avLst/>
          </a:prstGeom>
          <a:noFill/>
        </p:spPr>
        <p:txBody>
          <a:bodyPr wrap="none" lIns="27000" tIns="0" rIns="27000" bIns="0" rtlCol="0">
            <a:spAutoFit/>
          </a:bodyPr>
          <a:lstStyle/>
          <a:p>
            <a:pPr algn="ctr"/>
            <a:r>
              <a:rPr lang="ja-JP" altLang="en-US" sz="900" dirty="0"/>
              <a:t>△</a:t>
            </a:r>
            <a:endParaRPr lang="en-US" altLang="ja-JP" sz="900" dirty="0"/>
          </a:p>
          <a:p>
            <a:pPr algn="ctr"/>
            <a:r>
              <a:rPr lang="en-US" altLang="ja-JP" sz="900" dirty="0"/>
              <a:t>#4</a:t>
            </a:r>
          </a:p>
          <a:p>
            <a:pPr algn="ctr"/>
            <a:r>
              <a:rPr lang="en-US" altLang="ja-JP" sz="900" dirty="0"/>
              <a:t>meeting</a:t>
            </a:r>
          </a:p>
          <a:p>
            <a:pPr algn="ctr"/>
            <a:r>
              <a:rPr lang="en-US" altLang="ja-JP" sz="900" dirty="0"/>
              <a:t>(2015.10)</a:t>
            </a:r>
            <a:endParaRPr lang="ja-JP" altLang="en-US" sz="900" dirty="0"/>
          </a:p>
        </p:txBody>
      </p:sp>
      <p:sp>
        <p:nvSpPr>
          <p:cNvPr id="18" name="テキスト ボックス 17"/>
          <p:cNvSpPr txBox="1"/>
          <p:nvPr/>
        </p:nvSpPr>
        <p:spPr>
          <a:xfrm>
            <a:off x="3559265" y="3167956"/>
            <a:ext cx="444058" cy="553998"/>
          </a:xfrm>
          <a:prstGeom prst="rect">
            <a:avLst/>
          </a:prstGeom>
          <a:noFill/>
        </p:spPr>
        <p:txBody>
          <a:bodyPr wrap="none" lIns="27000" tIns="0" rIns="27000" bIns="0" rtlCol="0">
            <a:spAutoFit/>
          </a:bodyPr>
          <a:lstStyle/>
          <a:p>
            <a:pPr algn="ctr"/>
            <a:r>
              <a:rPr lang="ja-JP" altLang="en-US" sz="900" dirty="0"/>
              <a:t>△</a:t>
            </a:r>
            <a:endParaRPr lang="en-US" altLang="ja-JP" sz="900" dirty="0"/>
          </a:p>
          <a:p>
            <a:pPr algn="ctr"/>
            <a:r>
              <a:rPr lang="en-US" altLang="ja-JP" sz="900" dirty="0"/>
              <a:t>#1</a:t>
            </a:r>
          </a:p>
          <a:p>
            <a:pPr algn="ctr"/>
            <a:r>
              <a:rPr lang="en-US" altLang="ja-JP" sz="900" dirty="0"/>
              <a:t>meeting</a:t>
            </a:r>
          </a:p>
          <a:p>
            <a:pPr algn="ctr"/>
            <a:r>
              <a:rPr lang="en-US" altLang="ja-JP" sz="900" dirty="0"/>
              <a:t>(2016.3)</a:t>
            </a:r>
            <a:endParaRPr lang="ja-JP" altLang="en-US" sz="900" dirty="0"/>
          </a:p>
        </p:txBody>
      </p:sp>
      <p:sp>
        <p:nvSpPr>
          <p:cNvPr id="19" name="テキスト ボックス 18"/>
          <p:cNvSpPr txBox="1"/>
          <p:nvPr/>
        </p:nvSpPr>
        <p:spPr>
          <a:xfrm>
            <a:off x="4020591" y="3159070"/>
            <a:ext cx="444058" cy="553998"/>
          </a:xfrm>
          <a:prstGeom prst="rect">
            <a:avLst/>
          </a:prstGeom>
          <a:noFill/>
        </p:spPr>
        <p:txBody>
          <a:bodyPr wrap="none" lIns="27000" tIns="0" rIns="27000" bIns="0" rtlCol="0">
            <a:spAutoFit/>
          </a:bodyPr>
          <a:lstStyle/>
          <a:p>
            <a:pPr algn="ctr"/>
            <a:r>
              <a:rPr lang="ja-JP" altLang="en-US" sz="900" dirty="0"/>
              <a:t>△</a:t>
            </a:r>
            <a:endParaRPr lang="en-US" altLang="ja-JP" sz="900" dirty="0"/>
          </a:p>
          <a:p>
            <a:pPr algn="ctr"/>
            <a:r>
              <a:rPr lang="en-US" altLang="ja-JP" sz="900" dirty="0"/>
              <a:t>#2</a:t>
            </a:r>
          </a:p>
          <a:p>
            <a:pPr algn="ctr"/>
            <a:r>
              <a:rPr lang="en-US" altLang="ja-JP" sz="900" dirty="0"/>
              <a:t>meeting</a:t>
            </a:r>
          </a:p>
          <a:p>
            <a:pPr algn="ctr"/>
            <a:r>
              <a:rPr lang="en-US" altLang="ja-JP" sz="900" dirty="0"/>
              <a:t>(2016.5)</a:t>
            </a:r>
            <a:endParaRPr lang="ja-JP" altLang="en-US" sz="900" dirty="0"/>
          </a:p>
        </p:txBody>
      </p:sp>
      <p:sp>
        <p:nvSpPr>
          <p:cNvPr id="20" name="テキスト ボックス 19"/>
          <p:cNvSpPr txBox="1"/>
          <p:nvPr/>
        </p:nvSpPr>
        <p:spPr>
          <a:xfrm>
            <a:off x="4641605" y="3167956"/>
            <a:ext cx="545047" cy="553998"/>
          </a:xfrm>
          <a:prstGeom prst="rect">
            <a:avLst/>
          </a:prstGeom>
          <a:noFill/>
        </p:spPr>
        <p:txBody>
          <a:bodyPr wrap="none" lIns="27000" tIns="0" rIns="27000" bIns="0" rtlCol="0">
            <a:spAutoFit/>
          </a:bodyPr>
          <a:lstStyle/>
          <a:p>
            <a:pPr algn="ctr"/>
            <a:r>
              <a:rPr lang="ja-JP" altLang="en-US" sz="900" dirty="0"/>
              <a:t>△</a:t>
            </a:r>
            <a:endParaRPr lang="en-US" altLang="ja-JP" sz="900" dirty="0"/>
          </a:p>
          <a:p>
            <a:pPr algn="ctr"/>
            <a:r>
              <a:rPr lang="en-US" altLang="ja-JP" sz="900" dirty="0"/>
              <a:t>#3</a:t>
            </a:r>
          </a:p>
          <a:p>
            <a:pPr algn="ctr"/>
            <a:r>
              <a:rPr lang="en-US" altLang="ja-JP" sz="900" dirty="0"/>
              <a:t>meeting</a:t>
            </a:r>
          </a:p>
          <a:p>
            <a:pPr algn="ctr"/>
            <a:r>
              <a:rPr lang="en-US" altLang="ja-JP" sz="900" dirty="0"/>
              <a:t>(2016.8/9)</a:t>
            </a:r>
            <a:endParaRPr lang="ja-JP" altLang="en-US" sz="900" dirty="0"/>
          </a:p>
        </p:txBody>
      </p:sp>
      <p:sp>
        <p:nvSpPr>
          <p:cNvPr id="21" name="テキスト ボックス 20"/>
          <p:cNvSpPr txBox="1"/>
          <p:nvPr/>
        </p:nvSpPr>
        <p:spPr>
          <a:xfrm>
            <a:off x="5381165" y="3167956"/>
            <a:ext cx="660462" cy="553998"/>
          </a:xfrm>
          <a:prstGeom prst="rect">
            <a:avLst/>
          </a:prstGeom>
          <a:noFill/>
        </p:spPr>
        <p:txBody>
          <a:bodyPr wrap="none" lIns="27000" tIns="0" rIns="27000" bIns="0" rtlCol="0">
            <a:spAutoFit/>
          </a:bodyPr>
          <a:lstStyle/>
          <a:p>
            <a:pPr algn="ctr"/>
            <a:r>
              <a:rPr lang="ja-JP" altLang="en-US" sz="900" dirty="0"/>
              <a:t>△</a:t>
            </a:r>
            <a:endParaRPr lang="en-US" altLang="ja-JP" sz="900" dirty="0"/>
          </a:p>
          <a:p>
            <a:pPr algn="ctr"/>
            <a:r>
              <a:rPr lang="en-US" altLang="ja-JP" sz="900" dirty="0"/>
              <a:t>#4</a:t>
            </a:r>
          </a:p>
          <a:p>
            <a:pPr algn="ctr"/>
            <a:r>
              <a:rPr lang="en-US" altLang="ja-JP" sz="900" dirty="0"/>
              <a:t>meeting</a:t>
            </a:r>
          </a:p>
          <a:p>
            <a:pPr algn="ctr"/>
            <a:r>
              <a:rPr lang="en-US" altLang="ja-JP" sz="900" dirty="0"/>
              <a:t>(2016.11/12)</a:t>
            </a:r>
            <a:endParaRPr lang="ja-JP" altLang="en-US" sz="900" dirty="0"/>
          </a:p>
        </p:txBody>
      </p:sp>
      <p:sp>
        <p:nvSpPr>
          <p:cNvPr id="27" name="山形 26"/>
          <p:cNvSpPr/>
          <p:nvPr/>
        </p:nvSpPr>
        <p:spPr>
          <a:xfrm>
            <a:off x="6045835" y="2689771"/>
            <a:ext cx="490127" cy="435769"/>
          </a:xfrm>
          <a:prstGeom prst="chevron">
            <a:avLst>
              <a:gd name="adj" fmla="val 63560"/>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dirty="0">
              <a:solidFill>
                <a:schemeClr val="tx1"/>
              </a:solidFill>
            </a:endParaRPr>
          </a:p>
        </p:txBody>
      </p:sp>
      <p:sp>
        <p:nvSpPr>
          <p:cNvPr id="30" name="山形 29"/>
          <p:cNvSpPr/>
          <p:nvPr/>
        </p:nvSpPr>
        <p:spPr>
          <a:xfrm>
            <a:off x="6360160" y="2689771"/>
            <a:ext cx="490127" cy="435769"/>
          </a:xfrm>
          <a:prstGeom prst="chevron">
            <a:avLst>
              <a:gd name="adj" fmla="val 63560"/>
            </a:avLst>
          </a:prstGeom>
          <a:solidFill>
            <a:schemeClr val="bg1">
              <a:lumMod val="9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dirty="0">
              <a:solidFill>
                <a:schemeClr val="tx1"/>
              </a:solidFill>
            </a:endParaRPr>
          </a:p>
        </p:txBody>
      </p:sp>
      <p:sp>
        <p:nvSpPr>
          <p:cNvPr id="28" name="左右矢印吹き出し 27"/>
          <p:cNvSpPr/>
          <p:nvPr/>
        </p:nvSpPr>
        <p:spPr>
          <a:xfrm>
            <a:off x="878166" y="3891034"/>
            <a:ext cx="2343096" cy="748146"/>
          </a:xfrm>
          <a:prstGeom prst="leftRightArrowCallout">
            <a:avLst>
              <a:gd name="adj1" fmla="val 39349"/>
              <a:gd name="adj2" fmla="val 38115"/>
              <a:gd name="adj3" fmla="val 17166"/>
              <a:gd name="adj4" fmla="val 81961"/>
            </a:avLst>
          </a:prstGeom>
          <a:solidFill>
            <a:srgbClr val="FFFF99"/>
          </a:solidFill>
          <a:ln w="190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050" dirty="0">
                <a:solidFill>
                  <a:schemeClr val="tx1"/>
                </a:solidFill>
              </a:rPr>
              <a:t>Gap Analysis of existing technologies, such as NFV/SDN, ICN/CCN, Fronthaul/Backhaul, and so forth.</a:t>
            </a:r>
            <a:endParaRPr lang="ja-JP" altLang="en-US" sz="1050" dirty="0">
              <a:solidFill>
                <a:schemeClr val="tx1"/>
              </a:solidFill>
            </a:endParaRPr>
          </a:p>
        </p:txBody>
      </p:sp>
      <p:sp>
        <p:nvSpPr>
          <p:cNvPr id="34" name="左右矢印吹き出し 33"/>
          <p:cNvSpPr/>
          <p:nvPr/>
        </p:nvSpPr>
        <p:spPr>
          <a:xfrm>
            <a:off x="3221262" y="3891034"/>
            <a:ext cx="2867333" cy="760019"/>
          </a:xfrm>
          <a:prstGeom prst="leftRightArrowCallout">
            <a:avLst>
              <a:gd name="adj1" fmla="val 39349"/>
              <a:gd name="adj2" fmla="val 38115"/>
              <a:gd name="adj3" fmla="val 17166"/>
              <a:gd name="adj4" fmla="val 81961"/>
            </a:avLst>
          </a:prstGeom>
          <a:solidFill>
            <a:schemeClr val="accent5">
              <a:lumMod val="20000"/>
              <a:lumOff val="80000"/>
            </a:schemeClr>
          </a:solid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050" dirty="0">
                <a:solidFill>
                  <a:schemeClr val="tx1"/>
                </a:solidFill>
              </a:rPr>
              <a:t>Compiling recommendations on enabling technologies</a:t>
            </a:r>
          </a:p>
          <a:p>
            <a:r>
              <a:rPr lang="en-US" altLang="ja-JP" sz="1050" dirty="0">
                <a:solidFill>
                  <a:schemeClr val="tx1"/>
                </a:solidFill>
              </a:rPr>
              <a:t>Prototyping, Showcases, Use of open source is also planned.</a:t>
            </a:r>
          </a:p>
        </p:txBody>
      </p:sp>
      <p:sp>
        <p:nvSpPr>
          <p:cNvPr id="2" name="テキスト ボックス 1"/>
          <p:cNvSpPr txBox="1"/>
          <p:nvPr/>
        </p:nvSpPr>
        <p:spPr>
          <a:xfrm>
            <a:off x="6426598" y="3598628"/>
            <a:ext cx="2547492" cy="923330"/>
          </a:xfrm>
          <a:prstGeom prst="rect">
            <a:avLst/>
          </a:prstGeom>
          <a:solidFill>
            <a:srgbClr val="FFFF00"/>
          </a:solidFill>
        </p:spPr>
        <p:txBody>
          <a:bodyPr wrap="none" rtlCol="0">
            <a:spAutoFit/>
          </a:bodyPr>
          <a:lstStyle/>
          <a:p>
            <a:r>
              <a:rPr lang="en-US" altLang="ja-JP" sz="1350" b="1" dirty="0">
                <a:latin typeface="Arial" panose="020B0604020202020204" pitchFamily="34" charset="0"/>
                <a:cs typeface="Arial" panose="020B0604020202020204" pitchFamily="34" charset="0"/>
              </a:rPr>
              <a:t>Network Softwarization</a:t>
            </a:r>
          </a:p>
          <a:p>
            <a:r>
              <a:rPr lang="en-US" altLang="ja-JP" sz="1350" b="1" dirty="0">
                <a:latin typeface="Arial" panose="020B0604020202020204" pitchFamily="34" charset="0"/>
                <a:cs typeface="Arial" panose="020B0604020202020204" pitchFamily="34" charset="0"/>
              </a:rPr>
              <a:t>Architecture, QoS</a:t>
            </a:r>
          </a:p>
          <a:p>
            <a:r>
              <a:rPr lang="en-US" altLang="ja-JP" sz="1350" b="1" dirty="0">
                <a:latin typeface="Arial" panose="020B0604020202020204" pitchFamily="34" charset="0"/>
                <a:cs typeface="Arial" panose="020B0604020202020204" pitchFamily="34" charset="0"/>
              </a:rPr>
              <a:t>Fronthaul/Backhaul</a:t>
            </a:r>
          </a:p>
          <a:p>
            <a:r>
              <a:rPr lang="en-US" altLang="ja-JP" sz="1350" b="1" dirty="0">
                <a:latin typeface="Arial" panose="020B0604020202020204" pitchFamily="34" charset="0"/>
                <a:cs typeface="Arial" panose="020B0604020202020204" pitchFamily="34" charset="0"/>
              </a:rPr>
              <a:t>Emerging Technologies(ICN)</a:t>
            </a:r>
          </a:p>
        </p:txBody>
      </p:sp>
      <p:sp>
        <p:nvSpPr>
          <p:cNvPr id="4" name="テキスト ボックス 3"/>
          <p:cNvSpPr txBox="1"/>
          <p:nvPr/>
        </p:nvSpPr>
        <p:spPr>
          <a:xfrm>
            <a:off x="6164403" y="3281837"/>
            <a:ext cx="2595775" cy="300082"/>
          </a:xfrm>
          <a:prstGeom prst="rect">
            <a:avLst/>
          </a:prstGeom>
          <a:solidFill>
            <a:schemeClr val="accent6">
              <a:lumMod val="20000"/>
              <a:lumOff val="80000"/>
            </a:schemeClr>
          </a:solidFill>
        </p:spPr>
        <p:txBody>
          <a:bodyPr wrap="none" rtlCol="0">
            <a:spAutoFit/>
          </a:bodyPr>
          <a:lstStyle/>
          <a:p>
            <a:r>
              <a:rPr lang="en-US" altLang="ja-JP" sz="1350" dirty="0">
                <a:latin typeface="Arial" panose="020B0604020202020204" pitchFamily="34" charset="0"/>
                <a:cs typeface="Arial" panose="020B0604020202020204" pitchFamily="34" charset="0"/>
              </a:rPr>
              <a:t>Existing Technologies Analyzed</a:t>
            </a:r>
            <a:endParaRPr lang="ja-JP" altLang="en-US" sz="13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5813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38464" y="1248554"/>
            <a:ext cx="6635048" cy="1708160"/>
          </a:xfrm>
          <a:prstGeom prst="rect">
            <a:avLst/>
          </a:prstGeom>
        </p:spPr>
        <p:txBody>
          <a:bodyPr wrap="square">
            <a:spAutoFit/>
          </a:bodyPr>
          <a:lstStyle/>
          <a:p>
            <a:pPr algn="ctr" hangingPunct="0"/>
            <a:r>
              <a:rPr lang="en-US" altLang="ja-JP" sz="1500" dirty="0">
                <a:solidFill>
                  <a:srgbClr val="FF0000"/>
                </a:solidFill>
              </a:rPr>
              <a:t>Network Softwarization is an overall transformation trend for designing, implementing, deploying, managing and maintaining network equipment and/or network components by software programming, exploiting the natures of software such as flexibility and rapidity all along the lifecycle of network equipment / components, </a:t>
            </a:r>
            <a:r>
              <a:rPr lang="en-US" altLang="ja-JP" sz="1500" dirty="0"/>
              <a:t>for the sake of creating conditions enabling the re-design of network and services architectures, optimizing costs and processes, enabling self-management and bringing added values in network infrastructures.</a:t>
            </a:r>
            <a:endParaRPr lang="en-US" sz="1500" dirty="0"/>
          </a:p>
        </p:txBody>
      </p:sp>
      <p:pic>
        <p:nvPicPr>
          <p:cNvPr id="6" name="図 5"/>
          <p:cNvPicPr>
            <a:picLocks noChangeAspect="1"/>
          </p:cNvPicPr>
          <p:nvPr/>
        </p:nvPicPr>
        <p:blipFill rotWithShape="1">
          <a:blip r:embed="rId2" cstate="email">
            <a:extLst>
              <a:ext uri="{28A0092B-C50C-407E-A947-70E740481C1C}">
                <a14:useLocalDpi xmlns:a14="http://schemas.microsoft.com/office/drawing/2010/main"/>
              </a:ext>
            </a:extLst>
          </a:blip>
          <a:srcRect b="54608"/>
          <a:stretch/>
        </p:blipFill>
        <p:spPr>
          <a:xfrm>
            <a:off x="3830480" y="3337847"/>
            <a:ext cx="4043032" cy="1446294"/>
          </a:xfrm>
          <a:prstGeom prst="rect">
            <a:avLst/>
          </a:prstGeom>
        </p:spPr>
      </p:pic>
      <p:sp>
        <p:nvSpPr>
          <p:cNvPr id="9" name="テキスト ボックス 8"/>
          <p:cNvSpPr txBox="1"/>
          <p:nvPr/>
        </p:nvSpPr>
        <p:spPr>
          <a:xfrm>
            <a:off x="3965040" y="2933631"/>
            <a:ext cx="3610091" cy="276999"/>
          </a:xfrm>
          <a:prstGeom prst="rect">
            <a:avLst/>
          </a:prstGeom>
          <a:noFill/>
        </p:spPr>
        <p:txBody>
          <a:bodyPr wrap="none" rtlCol="0">
            <a:spAutoFit/>
          </a:bodyPr>
          <a:lstStyle/>
          <a:p>
            <a:r>
              <a:rPr lang="en-US" altLang="ja-JP" sz="1200" i="1" dirty="0"/>
              <a:t>From FG IMT-2020 “Report on Standards Gap Analysis”</a:t>
            </a:r>
            <a:endParaRPr lang="ja-JP" altLang="en-US" sz="1200" i="1" dirty="0"/>
          </a:p>
        </p:txBody>
      </p:sp>
      <p:sp>
        <p:nvSpPr>
          <p:cNvPr id="10" name="テキスト ボックス 9"/>
          <p:cNvSpPr txBox="1"/>
          <p:nvPr/>
        </p:nvSpPr>
        <p:spPr>
          <a:xfrm>
            <a:off x="246888" y="3167027"/>
            <a:ext cx="3401568" cy="1546577"/>
          </a:xfrm>
          <a:prstGeom prst="rect">
            <a:avLst/>
          </a:prstGeom>
          <a:noFill/>
        </p:spPr>
        <p:txBody>
          <a:bodyPr wrap="square" rtlCol="0">
            <a:spAutoFit/>
          </a:bodyPr>
          <a:lstStyle/>
          <a:p>
            <a:r>
              <a:rPr lang="en-US" altLang="ja-JP" sz="1050" dirty="0"/>
              <a:t>The term was first introduced at the academic conference NetSoft 2015, the First IEEE Conference on Network Softwarization, in order to include broader interests regarding:</a:t>
            </a:r>
          </a:p>
          <a:p>
            <a:r>
              <a:rPr lang="en-US" altLang="ja-JP" sz="1050" dirty="0">
                <a:solidFill>
                  <a:srgbClr val="0000FF"/>
                </a:solidFill>
              </a:rPr>
              <a:t> - </a:t>
            </a:r>
            <a:r>
              <a:rPr lang="en-US" altLang="ja-JP" sz="1050" b="1" dirty="0">
                <a:solidFill>
                  <a:srgbClr val="0000FF"/>
                </a:solidFill>
              </a:rPr>
              <a:t>Software Defined Networking (SDN)</a:t>
            </a:r>
          </a:p>
          <a:p>
            <a:r>
              <a:rPr lang="en-US" altLang="ja-JP" sz="1050" dirty="0">
                <a:solidFill>
                  <a:srgbClr val="0000FF"/>
                </a:solidFill>
              </a:rPr>
              <a:t> - </a:t>
            </a:r>
            <a:r>
              <a:rPr lang="en-US" altLang="ja-JP" sz="1050" b="1" dirty="0">
                <a:solidFill>
                  <a:srgbClr val="0000FF"/>
                </a:solidFill>
              </a:rPr>
              <a:t>Network Functions Virtualisation (NFV)</a:t>
            </a:r>
          </a:p>
          <a:p>
            <a:r>
              <a:rPr lang="en-US" altLang="ja-JP" sz="1050" dirty="0">
                <a:solidFill>
                  <a:srgbClr val="0000FF"/>
                </a:solidFill>
              </a:rPr>
              <a:t> - Network Virtualization</a:t>
            </a:r>
          </a:p>
          <a:p>
            <a:r>
              <a:rPr lang="en-US" altLang="ja-JP" sz="1050" dirty="0">
                <a:solidFill>
                  <a:srgbClr val="0000FF"/>
                </a:solidFill>
              </a:rPr>
              <a:t> - Mobile Edge Computing (MEC)</a:t>
            </a:r>
          </a:p>
          <a:p>
            <a:r>
              <a:rPr lang="en-US" altLang="ja-JP" sz="1050" dirty="0">
                <a:solidFill>
                  <a:srgbClr val="0000FF"/>
                </a:solidFill>
              </a:rPr>
              <a:t> - Cloud and IoT technologies</a:t>
            </a:r>
            <a:r>
              <a:rPr lang="en-US" altLang="ja-JP" sz="1050" dirty="0"/>
              <a:t>.</a:t>
            </a:r>
            <a:endParaRPr lang="ja-JP" altLang="en-US" sz="1050" dirty="0"/>
          </a:p>
        </p:txBody>
      </p:sp>
      <p:sp>
        <p:nvSpPr>
          <p:cNvPr id="2" name="タイトル 1"/>
          <p:cNvSpPr>
            <a:spLocks noGrp="1"/>
          </p:cNvSpPr>
          <p:nvPr>
            <p:ph type="title"/>
          </p:nvPr>
        </p:nvSpPr>
        <p:spPr/>
        <p:txBody>
          <a:bodyPr/>
          <a:lstStyle/>
          <a:p>
            <a:r>
              <a:rPr lang="en-US" altLang="ja-JP" dirty="0"/>
              <a:t>Network Softwarization</a:t>
            </a:r>
            <a:endParaRPr kumimoji="1" lang="ja-JP" altLang="en-US" dirty="0"/>
          </a:p>
        </p:txBody>
      </p:sp>
      <p:sp>
        <p:nvSpPr>
          <p:cNvPr id="12" name="テキスト ボックス 11"/>
          <p:cNvSpPr txBox="1"/>
          <p:nvPr/>
        </p:nvSpPr>
        <p:spPr>
          <a:xfrm>
            <a:off x="2460323" y="828345"/>
            <a:ext cx="3826689" cy="369332"/>
          </a:xfrm>
          <a:prstGeom prst="rect">
            <a:avLst/>
          </a:prstGeom>
          <a:solidFill>
            <a:srgbClr val="FFFFCC"/>
          </a:solidFill>
        </p:spPr>
        <p:txBody>
          <a:bodyPr wrap="none" rtlCol="0">
            <a:spAutoFit/>
          </a:bodyPr>
          <a:lstStyle/>
          <a:p>
            <a:r>
              <a:rPr lang="en-US" altLang="ja-JP" dirty="0">
                <a:latin typeface="Arial" panose="020B0604020202020204" pitchFamily="34" charset="0"/>
                <a:cs typeface="Arial" panose="020B0604020202020204" pitchFamily="34" charset="0"/>
              </a:rPr>
              <a:t>Definition of Network Softwarization</a:t>
            </a:r>
            <a:endParaRPr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60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FG IMT-2020 Network </a:t>
            </a:r>
            <a:r>
              <a:rPr lang="en-US" dirty="0" err="1" smtClean="0"/>
              <a:t>Softwarization</a:t>
            </a:r>
            <a:r>
              <a:rPr lang="en-US" dirty="0" smtClean="0"/>
              <a:t> Activity Plan</a:t>
            </a:r>
            <a:endParaRPr lang="en-US" dirty="0"/>
          </a:p>
        </p:txBody>
      </p:sp>
      <p:sp>
        <p:nvSpPr>
          <p:cNvPr id="4" name="Content Placeholder 2"/>
          <p:cNvSpPr>
            <a:spLocks noGrp="1"/>
          </p:cNvSpPr>
          <p:nvPr>
            <p:ph idx="1"/>
          </p:nvPr>
        </p:nvSpPr>
        <p:spPr>
          <a:xfrm>
            <a:off x="152400" y="652588"/>
            <a:ext cx="8839200" cy="3942160"/>
          </a:xfrm>
        </p:spPr>
        <p:txBody>
          <a:bodyPr>
            <a:noAutofit/>
          </a:bodyPr>
          <a:lstStyle/>
          <a:p>
            <a:r>
              <a:rPr lang="en-US" sz="1400" dirty="0" smtClean="0">
                <a:solidFill>
                  <a:srgbClr val="FF0000"/>
                </a:solidFill>
              </a:rPr>
              <a:t>Further analysis of gaps </a:t>
            </a:r>
            <a:r>
              <a:rPr lang="en-US" sz="1400" dirty="0" smtClean="0"/>
              <a:t>of interest</a:t>
            </a:r>
          </a:p>
          <a:p>
            <a:pPr lvl="1"/>
            <a:r>
              <a:rPr lang="en-US" sz="1600" dirty="0" smtClean="0"/>
              <a:t>Technical gaps</a:t>
            </a:r>
          </a:p>
          <a:p>
            <a:pPr lvl="1"/>
            <a:r>
              <a:rPr lang="en-US" sz="1600" dirty="0" smtClean="0"/>
              <a:t>SDOs’ coverage</a:t>
            </a:r>
          </a:p>
          <a:p>
            <a:r>
              <a:rPr lang="en-US" sz="1400" dirty="0" smtClean="0">
                <a:solidFill>
                  <a:srgbClr val="FF0000"/>
                </a:solidFill>
              </a:rPr>
              <a:t>Draft recommendations to SG </a:t>
            </a:r>
          </a:p>
          <a:p>
            <a:pPr lvl="1"/>
            <a:r>
              <a:rPr lang="en-US" sz="1600" dirty="0" smtClean="0"/>
              <a:t>Aligned with other groups? Such as “Requirements”/Framework etc.</a:t>
            </a:r>
          </a:p>
          <a:p>
            <a:pPr lvl="1"/>
            <a:r>
              <a:rPr lang="en-US" sz="1600" dirty="0" smtClean="0"/>
              <a:t>Output document should be brought to SG</a:t>
            </a:r>
          </a:p>
          <a:p>
            <a:r>
              <a:rPr lang="en-US" sz="1400" dirty="0" smtClean="0"/>
              <a:t>Create </a:t>
            </a:r>
            <a:r>
              <a:rPr lang="en-US" sz="1400" dirty="0" smtClean="0">
                <a:solidFill>
                  <a:srgbClr val="FF0000"/>
                </a:solidFill>
              </a:rPr>
              <a:t>a catalogue of open source software</a:t>
            </a:r>
            <a:r>
              <a:rPr lang="en-US" sz="1400" dirty="0" smtClean="0"/>
              <a:t> </a:t>
            </a:r>
          </a:p>
          <a:p>
            <a:pPr lvl="1"/>
            <a:r>
              <a:rPr lang="en-US" sz="1600" dirty="0" smtClean="0"/>
              <a:t>Including Impact, applicability and maturity for 5G development</a:t>
            </a:r>
          </a:p>
          <a:p>
            <a:pPr lvl="1"/>
            <a:r>
              <a:rPr lang="en-US" sz="1600" dirty="0" smtClean="0"/>
              <a:t>Mapping open source software in end-to-end slicing (e.g., ODL, ONOS, OPNFV, </a:t>
            </a:r>
            <a:r>
              <a:rPr lang="en-US" sz="1600" dirty="0" err="1" smtClean="0"/>
              <a:t>Docker</a:t>
            </a:r>
            <a:r>
              <a:rPr lang="en-US" sz="1600" dirty="0" smtClean="0"/>
              <a:t>, </a:t>
            </a:r>
            <a:r>
              <a:rPr lang="en-US" sz="1600" dirty="0" err="1" smtClean="0"/>
              <a:t>OpenStack</a:t>
            </a:r>
            <a:r>
              <a:rPr lang="en-US" sz="1600" dirty="0" smtClean="0"/>
              <a:t>, </a:t>
            </a:r>
            <a:r>
              <a:rPr lang="en-US" sz="1600" dirty="0" err="1" smtClean="0"/>
              <a:t>etc</a:t>
            </a:r>
            <a:r>
              <a:rPr lang="en-US" sz="1600" dirty="0" smtClean="0"/>
              <a:t>)</a:t>
            </a:r>
          </a:p>
          <a:p>
            <a:pPr lvl="1"/>
            <a:r>
              <a:rPr lang="en-US" sz="1600" dirty="0" smtClean="0"/>
              <a:t>To what extent, the existing software need to be extended for 5G (gap analysis).</a:t>
            </a:r>
          </a:p>
          <a:p>
            <a:pPr lvl="1"/>
            <a:r>
              <a:rPr lang="en-US" sz="1600" dirty="0" smtClean="0"/>
              <a:t>Successful outcome: Suggest extensions for 5G mobile network to open source community</a:t>
            </a:r>
          </a:p>
          <a:p>
            <a:r>
              <a:rPr lang="en-US" sz="1400" dirty="0" smtClean="0">
                <a:solidFill>
                  <a:srgbClr val="FF0000"/>
                </a:solidFill>
              </a:rPr>
              <a:t>Explore various prototyping activities </a:t>
            </a:r>
          </a:p>
          <a:p>
            <a:pPr lvl="1"/>
            <a:r>
              <a:rPr lang="en-US" sz="1600" dirty="0" smtClean="0"/>
              <a:t>Interaction among multiple open source </a:t>
            </a:r>
            <a:r>
              <a:rPr lang="en-US" sz="1600" dirty="0" err="1" smtClean="0"/>
              <a:t>softwares</a:t>
            </a:r>
            <a:r>
              <a:rPr lang="en-US" sz="1600" dirty="0" smtClean="0"/>
              <a:t> </a:t>
            </a:r>
          </a:p>
          <a:p>
            <a:pPr marL="0" indent="0">
              <a:buNone/>
            </a:pPr>
            <a:endParaRPr lang="en-US" sz="1400" dirty="0" smtClean="0"/>
          </a:p>
        </p:txBody>
      </p:sp>
    </p:spTree>
    <p:extLst>
      <p:ext uri="{BB962C8B-B14F-4D97-AF65-F5344CB8AC3E}">
        <p14:creationId xmlns:p14="http://schemas.microsoft.com/office/powerpoint/2010/main" val="206196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4800" y="0"/>
            <a:ext cx="8521700" cy="5133975"/>
          </a:xfrm>
          <a:prstGeom prst="rect">
            <a:avLst/>
          </a:prstGeom>
        </p:spPr>
      </p:pic>
    </p:spTree>
    <p:extLst>
      <p:ext uri="{BB962C8B-B14F-4D97-AF65-F5344CB8AC3E}">
        <p14:creationId xmlns:p14="http://schemas.microsoft.com/office/powerpoint/2010/main" val="32218025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平行四辺形 136"/>
          <p:cNvSpPr/>
          <p:nvPr/>
        </p:nvSpPr>
        <p:spPr>
          <a:xfrm>
            <a:off x="1533850" y="2618079"/>
            <a:ext cx="7041797" cy="2383990"/>
          </a:xfrm>
          <a:prstGeom prst="parallelogram">
            <a:avLst>
              <a:gd name="adj" fmla="val 66771"/>
            </a:avLst>
          </a:prstGeom>
          <a:solidFill>
            <a:srgbClr val="99FF99"/>
          </a:solidFill>
          <a:ln w="9525">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lstStyle/>
          <a:p>
            <a:pPr algn="ctr" eaLnBrk="0" fontAlgn="base" hangingPunct="0">
              <a:spcBef>
                <a:spcPct val="0"/>
              </a:spcBef>
              <a:spcAft>
                <a:spcPct val="0"/>
              </a:spcAft>
            </a:pPr>
            <a:r>
              <a:rPr lang="en-US" altLang="ja-JP" sz="1100" dirty="0" smtClean="0">
                <a:solidFill>
                  <a:prstClr val="black"/>
                </a:solidFill>
                <a:latin typeface="Arial" panose="020B0604020202020204" pitchFamily="34" charset="0"/>
                <a:ea typeface="ＭＳ Ｐゴシック"/>
                <a:cs typeface="Arial" panose="020B0604020202020204" pitchFamily="34" charset="0"/>
              </a:rPr>
              <a:t> </a:t>
            </a:r>
            <a:endParaRPr lang="ja-JP" altLang="en-US" sz="1100" dirty="0" smtClean="0">
              <a:solidFill>
                <a:prstClr val="black"/>
              </a:solidFill>
              <a:latin typeface="Arial" panose="020B0604020202020204" pitchFamily="34" charset="0"/>
              <a:ea typeface="ＭＳ Ｐゴシック"/>
              <a:cs typeface="Arial" panose="020B0604020202020204" pitchFamily="34" charset="0"/>
            </a:endParaRPr>
          </a:p>
        </p:txBody>
      </p:sp>
      <p:sp>
        <p:nvSpPr>
          <p:cNvPr id="136" name="平行四辺形 135"/>
          <p:cNvSpPr/>
          <p:nvPr/>
        </p:nvSpPr>
        <p:spPr>
          <a:xfrm>
            <a:off x="1393173" y="2503779"/>
            <a:ext cx="7041797" cy="2383990"/>
          </a:xfrm>
          <a:prstGeom prst="parallelogram">
            <a:avLst>
              <a:gd name="adj" fmla="val 66771"/>
            </a:avLst>
          </a:prstGeom>
          <a:solidFill>
            <a:srgbClr val="A7FFA7"/>
          </a:solidFill>
          <a:ln w="9525">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lstStyle/>
          <a:p>
            <a:pPr algn="ctr" eaLnBrk="0" fontAlgn="base" hangingPunct="0">
              <a:spcBef>
                <a:spcPct val="0"/>
              </a:spcBef>
              <a:spcAft>
                <a:spcPct val="0"/>
              </a:spcAft>
            </a:pPr>
            <a:r>
              <a:rPr lang="en-US" altLang="ja-JP" sz="1100" dirty="0" smtClean="0">
                <a:solidFill>
                  <a:prstClr val="black"/>
                </a:solidFill>
                <a:latin typeface="Arial" panose="020B0604020202020204" pitchFamily="34" charset="0"/>
                <a:ea typeface="ＭＳ Ｐゴシック"/>
                <a:cs typeface="Arial" panose="020B0604020202020204" pitchFamily="34" charset="0"/>
              </a:rPr>
              <a:t> </a:t>
            </a:r>
            <a:endParaRPr lang="ja-JP" altLang="en-US" sz="1100" dirty="0" smtClean="0">
              <a:solidFill>
                <a:prstClr val="black"/>
              </a:solidFill>
              <a:latin typeface="Arial" panose="020B0604020202020204" pitchFamily="34" charset="0"/>
              <a:ea typeface="ＭＳ Ｐゴシック"/>
              <a:cs typeface="Arial" panose="020B0604020202020204" pitchFamily="34" charset="0"/>
            </a:endParaRPr>
          </a:p>
        </p:txBody>
      </p:sp>
      <p:sp>
        <p:nvSpPr>
          <p:cNvPr id="128" name="平行四辺形 127"/>
          <p:cNvSpPr/>
          <p:nvPr/>
        </p:nvSpPr>
        <p:spPr>
          <a:xfrm>
            <a:off x="1252496" y="2389479"/>
            <a:ext cx="7041797" cy="2383990"/>
          </a:xfrm>
          <a:prstGeom prst="parallelogram">
            <a:avLst>
              <a:gd name="adj" fmla="val 66771"/>
            </a:avLst>
          </a:prstGeom>
          <a:solidFill>
            <a:srgbClr val="CCFFCC"/>
          </a:solidFill>
          <a:ln w="9525">
            <a:prstDash val="sysDot"/>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rtlCol="0" anchor="ctr"/>
          <a:lstStyle/>
          <a:p>
            <a:pPr algn="ctr" eaLnBrk="0" fontAlgn="base" hangingPunct="0">
              <a:spcBef>
                <a:spcPct val="0"/>
              </a:spcBef>
              <a:spcAft>
                <a:spcPct val="0"/>
              </a:spcAft>
            </a:pPr>
            <a:r>
              <a:rPr lang="en-US" altLang="ja-JP" sz="1100" dirty="0" smtClean="0">
                <a:solidFill>
                  <a:prstClr val="black"/>
                </a:solidFill>
                <a:latin typeface="Arial" panose="020B0604020202020204" pitchFamily="34" charset="0"/>
                <a:ea typeface="ＭＳ Ｐゴシック"/>
                <a:cs typeface="Arial" panose="020B0604020202020204" pitchFamily="34" charset="0"/>
              </a:rPr>
              <a:t> </a:t>
            </a:r>
            <a:endParaRPr lang="ja-JP" altLang="en-US" sz="1100" dirty="0" smtClean="0">
              <a:solidFill>
                <a:prstClr val="black"/>
              </a:solidFill>
              <a:latin typeface="Arial" panose="020B0604020202020204" pitchFamily="34" charset="0"/>
              <a:ea typeface="ＭＳ Ｐゴシック"/>
              <a:cs typeface="Arial" panose="020B0604020202020204" pitchFamily="34" charset="0"/>
            </a:endParaRPr>
          </a:p>
        </p:txBody>
      </p:sp>
      <p:sp>
        <p:nvSpPr>
          <p:cNvPr id="3" name="タイトル 2"/>
          <p:cNvSpPr>
            <a:spLocks noGrp="1"/>
          </p:cNvSpPr>
          <p:nvPr>
            <p:ph type="title"/>
          </p:nvPr>
        </p:nvSpPr>
        <p:spPr>
          <a:xfrm>
            <a:off x="258752" y="0"/>
            <a:ext cx="7909802" cy="536637"/>
          </a:xfrm>
        </p:spPr>
        <p:txBody>
          <a:bodyPr>
            <a:normAutofit fontScale="90000"/>
          </a:bodyPr>
          <a:lstStyle/>
          <a:p>
            <a:r>
              <a:rPr kumimoji="1" lang="en-US" altLang="ja-JP" sz="3200" dirty="0" smtClean="0">
                <a:latin typeface="Arial" panose="020B0604020202020204" pitchFamily="34" charset="0"/>
                <a:cs typeface="Arial" panose="020B0604020202020204" pitchFamily="34" charset="0"/>
              </a:rPr>
              <a:t>MFH/MBH Slicing</a:t>
            </a:r>
            <a:endParaRPr kumimoji="1" lang="ja-JP" altLang="en-US" sz="3200" dirty="0">
              <a:latin typeface="Arial" panose="020B0604020202020204" pitchFamily="34" charset="0"/>
              <a:cs typeface="Arial" panose="020B0604020202020204" pitchFamily="34" charset="0"/>
            </a:endParaRPr>
          </a:p>
        </p:txBody>
      </p:sp>
      <p:sp>
        <p:nvSpPr>
          <p:cNvPr id="8" name="Rectangle 2"/>
          <p:cNvSpPr>
            <a:spLocks noChangeArrowheads="1"/>
          </p:cNvSpPr>
          <p:nvPr/>
        </p:nvSpPr>
        <p:spPr bwMode="auto">
          <a:xfrm rot="18480000">
            <a:off x="5748695" y="3237061"/>
            <a:ext cx="34289" cy="1158867"/>
          </a:xfrm>
          <a:prstGeom prst="rect">
            <a:avLst/>
          </a:prstGeom>
          <a:gradFill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1"/>
          </a:gradFill>
          <a:ln w="19050">
            <a:noFill/>
            <a:miter lim="800000"/>
            <a:headEnd/>
            <a:tailEnd/>
          </a:ln>
        </p:spPr>
        <p:txBody>
          <a:bodyPr wrap="none" anchor="ctr"/>
          <a:lstStyle/>
          <a:p>
            <a:pPr eaLnBrk="0" fontAlgn="base" hangingPunct="0">
              <a:spcBef>
                <a:spcPct val="0"/>
              </a:spcBef>
              <a:spcAft>
                <a:spcPct val="0"/>
              </a:spcAft>
            </a:pPr>
            <a:endParaRPr lang="ja-JP" altLang="en-US">
              <a:solidFill>
                <a:prstClr val="black"/>
              </a:solidFill>
              <a:latin typeface="Calibri"/>
              <a:ea typeface="ＭＳ Ｐゴシック"/>
              <a:cs typeface="メイリオ" pitchFamily="50" charset="-128"/>
            </a:endParaRPr>
          </a:p>
        </p:txBody>
      </p:sp>
      <p:sp>
        <p:nvSpPr>
          <p:cNvPr id="9" name="Rectangle 2"/>
          <p:cNvSpPr>
            <a:spLocks noChangeArrowheads="1"/>
          </p:cNvSpPr>
          <p:nvPr/>
        </p:nvSpPr>
        <p:spPr bwMode="auto">
          <a:xfrm rot="1560000">
            <a:off x="3437970" y="3191742"/>
            <a:ext cx="42202" cy="953654"/>
          </a:xfrm>
          <a:prstGeom prst="rect">
            <a:avLst/>
          </a:prstGeom>
          <a:gradFill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1"/>
          </a:gradFill>
          <a:ln w="19050">
            <a:noFill/>
            <a:miter lim="800000"/>
            <a:headEnd/>
            <a:tailEnd/>
          </a:ln>
        </p:spPr>
        <p:txBody>
          <a:bodyPr wrap="none" anchor="ctr"/>
          <a:lstStyle/>
          <a:p>
            <a:pPr eaLnBrk="0" fontAlgn="base" hangingPunct="0">
              <a:spcBef>
                <a:spcPct val="0"/>
              </a:spcBef>
              <a:spcAft>
                <a:spcPct val="0"/>
              </a:spcAft>
            </a:pPr>
            <a:endParaRPr lang="ja-JP" altLang="en-US">
              <a:solidFill>
                <a:prstClr val="black"/>
              </a:solidFill>
              <a:latin typeface="Calibri"/>
              <a:ea typeface="ＭＳ Ｐゴシック"/>
              <a:cs typeface="メイリオ" pitchFamily="50" charset="-128"/>
            </a:endParaRPr>
          </a:p>
        </p:txBody>
      </p:sp>
      <p:cxnSp>
        <p:nvCxnSpPr>
          <p:cNvPr id="10" name="直線コネクタ 9"/>
          <p:cNvCxnSpPr>
            <a:stCxn id="60" idx="0"/>
            <a:endCxn id="61" idx="2"/>
          </p:cNvCxnSpPr>
          <p:nvPr/>
        </p:nvCxnSpPr>
        <p:spPr>
          <a:xfrm flipV="1">
            <a:off x="5253734" y="2488831"/>
            <a:ext cx="29576" cy="708423"/>
          </a:xfrm>
          <a:prstGeom prst="line">
            <a:avLst/>
          </a:prstGeom>
          <a:ln w="190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1" name="直線コネクタ 10"/>
          <p:cNvCxnSpPr>
            <a:stCxn id="20" idx="3"/>
            <a:endCxn id="61" idx="2"/>
          </p:cNvCxnSpPr>
          <p:nvPr/>
        </p:nvCxnSpPr>
        <p:spPr>
          <a:xfrm flipV="1">
            <a:off x="3990827" y="2488831"/>
            <a:ext cx="1292486" cy="473358"/>
          </a:xfrm>
          <a:prstGeom prst="line">
            <a:avLst/>
          </a:prstGeom>
          <a:ln w="19050">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2" name="Rectangle 2"/>
          <p:cNvSpPr>
            <a:spLocks noChangeArrowheads="1"/>
          </p:cNvSpPr>
          <p:nvPr/>
        </p:nvSpPr>
        <p:spPr bwMode="auto">
          <a:xfrm rot="3120000" flipH="1">
            <a:off x="4623147" y="3287084"/>
            <a:ext cx="34289" cy="1158867"/>
          </a:xfrm>
          <a:prstGeom prst="rect">
            <a:avLst/>
          </a:prstGeom>
          <a:gradFill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1"/>
          </a:gradFill>
          <a:ln w="19050">
            <a:noFill/>
            <a:miter lim="800000"/>
            <a:headEnd/>
            <a:tailEnd/>
          </a:ln>
        </p:spPr>
        <p:txBody>
          <a:bodyPr wrap="none" anchor="ctr"/>
          <a:lstStyle/>
          <a:p>
            <a:pPr eaLnBrk="0" fontAlgn="base" hangingPunct="0">
              <a:spcBef>
                <a:spcPct val="0"/>
              </a:spcBef>
              <a:spcAft>
                <a:spcPct val="0"/>
              </a:spcAft>
            </a:pPr>
            <a:endParaRPr lang="ja-JP" altLang="en-US">
              <a:solidFill>
                <a:prstClr val="black"/>
              </a:solidFill>
              <a:latin typeface="Calibri"/>
              <a:ea typeface="ＭＳ Ｐゴシック"/>
              <a:cs typeface="メイリオ" pitchFamily="50" charset="-128"/>
            </a:endParaRPr>
          </a:p>
        </p:txBody>
      </p:sp>
      <p:sp>
        <p:nvSpPr>
          <p:cNvPr id="13" name="Rectangle 2"/>
          <p:cNvSpPr>
            <a:spLocks noChangeArrowheads="1"/>
          </p:cNvSpPr>
          <p:nvPr/>
        </p:nvSpPr>
        <p:spPr bwMode="auto">
          <a:xfrm rot="960000" flipH="1">
            <a:off x="5103973" y="3560008"/>
            <a:ext cx="42202" cy="571631"/>
          </a:xfrm>
          <a:prstGeom prst="rect">
            <a:avLst/>
          </a:prstGeom>
          <a:gradFill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1"/>
          </a:gradFill>
          <a:ln w="19050">
            <a:noFill/>
            <a:miter lim="800000"/>
            <a:headEnd/>
            <a:tailEnd/>
          </a:ln>
        </p:spPr>
        <p:txBody>
          <a:bodyPr wrap="none" anchor="ctr"/>
          <a:lstStyle/>
          <a:p>
            <a:pPr eaLnBrk="0" fontAlgn="base" hangingPunct="0">
              <a:spcBef>
                <a:spcPct val="0"/>
              </a:spcBef>
              <a:spcAft>
                <a:spcPct val="0"/>
              </a:spcAft>
            </a:pPr>
            <a:endParaRPr lang="ja-JP" altLang="en-US">
              <a:solidFill>
                <a:prstClr val="black"/>
              </a:solidFill>
              <a:latin typeface="Calibri"/>
              <a:ea typeface="ＭＳ Ｐゴシック"/>
              <a:cs typeface="メイリオ" pitchFamily="50" charset="-128"/>
            </a:endParaRPr>
          </a:p>
        </p:txBody>
      </p:sp>
      <p:sp>
        <p:nvSpPr>
          <p:cNvPr id="14" name="円/楕円 13"/>
          <p:cNvSpPr/>
          <p:nvPr/>
        </p:nvSpPr>
        <p:spPr>
          <a:xfrm>
            <a:off x="2129692" y="3424514"/>
            <a:ext cx="4897070" cy="1013696"/>
          </a:xfrm>
          <a:prstGeom prst="ellipse">
            <a:avLst/>
          </a:prstGeom>
          <a:noFill/>
          <a:ln w="25400">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r>
              <a:rPr lang="en-US" altLang="ja-JP" dirty="0" smtClean="0">
                <a:solidFill>
                  <a:prstClr val="white"/>
                </a:solidFill>
                <a:latin typeface="Arial" panose="020B0604020202020204" pitchFamily="34" charset="0"/>
                <a:ea typeface="ＭＳ Ｐゴシック"/>
                <a:cs typeface="Arial" panose="020B0604020202020204" pitchFamily="34" charset="0"/>
              </a:rPr>
              <a:t> </a:t>
            </a:r>
            <a:endParaRPr lang="ja-JP" altLang="en-US" dirty="0">
              <a:solidFill>
                <a:prstClr val="white"/>
              </a:solidFill>
              <a:latin typeface="Arial" panose="020B0604020202020204" pitchFamily="34" charset="0"/>
              <a:ea typeface="ＭＳ Ｐゴシック"/>
              <a:cs typeface="Arial" panose="020B0604020202020204" pitchFamily="34" charset="0"/>
            </a:endParaRPr>
          </a:p>
        </p:txBody>
      </p:sp>
      <p:pic>
        <p:nvPicPr>
          <p:cNvPr id="15" name="Picture 31" descr="j0429007"/>
          <p:cNvPicPr>
            <a:picLocks noChangeAspect="1" noChangeArrowheads="1"/>
          </p:cNvPicPr>
          <p:nvPr/>
        </p:nvPicPr>
        <p:blipFill>
          <a:blip r:embed="rId2" cstate="print"/>
          <a:srcRect/>
          <a:stretch>
            <a:fillRect/>
          </a:stretch>
        </p:blipFill>
        <p:spPr bwMode="auto">
          <a:xfrm>
            <a:off x="4987858" y="3846535"/>
            <a:ext cx="134815" cy="286941"/>
          </a:xfrm>
          <a:prstGeom prst="rect">
            <a:avLst/>
          </a:prstGeom>
          <a:noFill/>
          <a:ln w="9525">
            <a:noFill/>
            <a:miter lim="800000"/>
            <a:headEnd/>
            <a:tailEnd/>
          </a:ln>
        </p:spPr>
      </p:pic>
      <p:pic>
        <p:nvPicPr>
          <p:cNvPr id="16" name="Picture 31" descr="j0429007"/>
          <p:cNvPicPr>
            <a:picLocks noChangeAspect="1" noChangeArrowheads="1"/>
          </p:cNvPicPr>
          <p:nvPr/>
        </p:nvPicPr>
        <p:blipFill>
          <a:blip r:embed="rId2" cstate="print"/>
          <a:srcRect/>
          <a:stretch>
            <a:fillRect/>
          </a:stretch>
        </p:blipFill>
        <p:spPr bwMode="auto">
          <a:xfrm>
            <a:off x="4057294" y="3856562"/>
            <a:ext cx="134815" cy="286941"/>
          </a:xfrm>
          <a:prstGeom prst="rect">
            <a:avLst/>
          </a:prstGeom>
          <a:noFill/>
          <a:ln w="9525">
            <a:noFill/>
            <a:miter lim="800000"/>
            <a:headEnd/>
            <a:tailEnd/>
          </a:ln>
        </p:spPr>
      </p:pic>
      <p:sp>
        <p:nvSpPr>
          <p:cNvPr id="17" name="正方形/長方形 16"/>
          <p:cNvSpPr/>
          <p:nvPr/>
        </p:nvSpPr>
        <p:spPr>
          <a:xfrm>
            <a:off x="3857889" y="4126592"/>
            <a:ext cx="531751" cy="162018"/>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altLang="ja-JP" sz="1200" dirty="0" smtClean="0">
                <a:solidFill>
                  <a:prstClr val="white"/>
                </a:solidFill>
                <a:latin typeface="Arial" panose="020B0604020202020204" pitchFamily="34" charset="0"/>
                <a:ea typeface="ＭＳ Ｐゴシック"/>
                <a:cs typeface="Arial" panose="020B0604020202020204" pitchFamily="34" charset="0"/>
              </a:rPr>
              <a:t>RRH</a:t>
            </a:r>
            <a:endParaRPr lang="ja-JP" altLang="en-US" sz="1200" dirty="0">
              <a:solidFill>
                <a:prstClr val="white"/>
              </a:solidFill>
              <a:latin typeface="Arial" panose="020B0604020202020204" pitchFamily="34" charset="0"/>
              <a:ea typeface="ＭＳ Ｐゴシック"/>
              <a:cs typeface="Arial" panose="020B0604020202020204" pitchFamily="34" charset="0"/>
            </a:endParaRPr>
          </a:p>
        </p:txBody>
      </p:sp>
      <p:sp>
        <p:nvSpPr>
          <p:cNvPr id="18" name="正方形/長方形 17"/>
          <p:cNvSpPr/>
          <p:nvPr/>
        </p:nvSpPr>
        <p:spPr>
          <a:xfrm>
            <a:off x="4788454" y="4126592"/>
            <a:ext cx="531751" cy="162018"/>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altLang="ja-JP" sz="1200" dirty="0" smtClean="0">
                <a:solidFill>
                  <a:prstClr val="white"/>
                </a:solidFill>
                <a:latin typeface="Arial" panose="020B0604020202020204" pitchFamily="34" charset="0"/>
                <a:ea typeface="ＭＳ Ｐゴシック"/>
                <a:cs typeface="Arial" panose="020B0604020202020204" pitchFamily="34" charset="0"/>
              </a:rPr>
              <a:t>RRH</a:t>
            </a:r>
            <a:endParaRPr lang="ja-JP" altLang="en-US" sz="1200" dirty="0">
              <a:solidFill>
                <a:prstClr val="white"/>
              </a:solidFill>
              <a:latin typeface="Arial" panose="020B0604020202020204" pitchFamily="34" charset="0"/>
              <a:ea typeface="ＭＳ Ｐゴシック"/>
              <a:cs typeface="Arial" panose="020B0604020202020204" pitchFamily="34" charset="0"/>
            </a:endParaRPr>
          </a:p>
        </p:txBody>
      </p:sp>
      <p:sp>
        <p:nvSpPr>
          <p:cNvPr id="19" name="正方形/長方形 18"/>
          <p:cNvSpPr/>
          <p:nvPr/>
        </p:nvSpPr>
        <p:spPr>
          <a:xfrm>
            <a:off x="5054331" y="3445948"/>
            <a:ext cx="398814" cy="162018"/>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altLang="ja-JP" sz="1200" dirty="0" smtClean="0">
                <a:solidFill>
                  <a:prstClr val="white"/>
                </a:solidFill>
                <a:latin typeface="Arial" panose="020B0604020202020204" pitchFamily="34" charset="0"/>
                <a:ea typeface="ＭＳ Ｐゴシック"/>
                <a:cs typeface="Arial" panose="020B0604020202020204" pitchFamily="34" charset="0"/>
              </a:rPr>
              <a:t>RH</a:t>
            </a:r>
            <a:endParaRPr lang="ja-JP" altLang="en-US" sz="1200" dirty="0">
              <a:solidFill>
                <a:prstClr val="white"/>
              </a:solidFill>
              <a:latin typeface="Arial" panose="020B0604020202020204" pitchFamily="34" charset="0"/>
              <a:ea typeface="ＭＳ Ｐゴシック"/>
              <a:cs typeface="Arial" panose="020B0604020202020204" pitchFamily="34" charset="0"/>
            </a:endParaRPr>
          </a:p>
        </p:txBody>
      </p:sp>
      <p:sp>
        <p:nvSpPr>
          <p:cNvPr id="20" name="正方形/長方形 19"/>
          <p:cNvSpPr/>
          <p:nvPr/>
        </p:nvSpPr>
        <p:spPr>
          <a:xfrm>
            <a:off x="3459072" y="2843042"/>
            <a:ext cx="531751" cy="238293"/>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altLang="ja-JP" sz="1200" dirty="0" smtClean="0">
                <a:solidFill>
                  <a:prstClr val="white"/>
                </a:solidFill>
                <a:latin typeface="Arial" panose="020B0604020202020204" pitchFamily="34" charset="0"/>
                <a:ea typeface="ＭＳ Ｐゴシック"/>
                <a:cs typeface="Arial" panose="020B0604020202020204" pitchFamily="34" charset="0"/>
              </a:rPr>
              <a:t>BBU</a:t>
            </a:r>
            <a:endParaRPr lang="ja-JP" altLang="en-US" sz="1200" dirty="0">
              <a:solidFill>
                <a:prstClr val="white"/>
              </a:solidFill>
              <a:latin typeface="Arial" panose="020B0604020202020204" pitchFamily="34" charset="0"/>
              <a:ea typeface="ＭＳ Ｐゴシック"/>
              <a:cs typeface="Arial" panose="020B0604020202020204" pitchFamily="34" charset="0"/>
            </a:endParaRPr>
          </a:p>
        </p:txBody>
      </p:sp>
      <p:sp>
        <p:nvSpPr>
          <p:cNvPr id="21" name="正方形/長方形 20"/>
          <p:cNvSpPr/>
          <p:nvPr/>
        </p:nvSpPr>
        <p:spPr>
          <a:xfrm>
            <a:off x="3525543" y="3078802"/>
            <a:ext cx="398814" cy="162018"/>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altLang="ja-JP" sz="1200" dirty="0" smtClean="0">
                <a:solidFill>
                  <a:prstClr val="white"/>
                </a:solidFill>
                <a:latin typeface="Arial" panose="020B0604020202020204" pitchFamily="34" charset="0"/>
                <a:ea typeface="ＭＳ Ｐゴシック"/>
                <a:cs typeface="Arial" panose="020B0604020202020204" pitchFamily="34" charset="0"/>
              </a:rPr>
              <a:t>RH</a:t>
            </a:r>
            <a:endParaRPr lang="ja-JP" altLang="en-US" sz="1200" dirty="0">
              <a:solidFill>
                <a:prstClr val="white"/>
              </a:solidFill>
              <a:latin typeface="Arial" panose="020B0604020202020204" pitchFamily="34" charset="0"/>
              <a:ea typeface="ＭＳ Ｐゴシック"/>
              <a:cs typeface="Arial" panose="020B0604020202020204" pitchFamily="34" charset="0"/>
            </a:endParaRPr>
          </a:p>
        </p:txBody>
      </p:sp>
      <p:cxnSp>
        <p:nvCxnSpPr>
          <p:cNvPr id="22" name="直線コネクタ 21"/>
          <p:cNvCxnSpPr>
            <a:stCxn id="20" idx="3"/>
            <a:endCxn id="60" idx="0"/>
          </p:cNvCxnSpPr>
          <p:nvPr/>
        </p:nvCxnSpPr>
        <p:spPr>
          <a:xfrm>
            <a:off x="3990822" y="2962189"/>
            <a:ext cx="1262910" cy="235065"/>
          </a:xfrm>
          <a:prstGeom prst="line">
            <a:avLst/>
          </a:prstGeom>
          <a:ln w="19050">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3" name="直線コネクタ 22"/>
          <p:cNvCxnSpPr/>
          <p:nvPr/>
        </p:nvCxnSpPr>
        <p:spPr>
          <a:xfrm flipH="1">
            <a:off x="1399650" y="3370508"/>
            <a:ext cx="319050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直線コネクタ 23"/>
          <p:cNvCxnSpPr/>
          <p:nvPr/>
        </p:nvCxnSpPr>
        <p:spPr>
          <a:xfrm flipH="1">
            <a:off x="2075301" y="2406740"/>
            <a:ext cx="305757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直線コネクタ 24"/>
          <p:cNvCxnSpPr/>
          <p:nvPr/>
        </p:nvCxnSpPr>
        <p:spPr>
          <a:xfrm flipH="1">
            <a:off x="934368" y="4469681"/>
            <a:ext cx="3124039" cy="0"/>
          </a:xfrm>
          <a:prstGeom prst="line">
            <a:avLst/>
          </a:prstGeom>
        </p:spPr>
        <p:style>
          <a:lnRef idx="2">
            <a:schemeClr val="accent1"/>
          </a:lnRef>
          <a:fillRef idx="0">
            <a:schemeClr val="accent1"/>
          </a:fillRef>
          <a:effectRef idx="1">
            <a:schemeClr val="accent1"/>
          </a:effectRef>
          <a:fontRef idx="minor">
            <a:schemeClr val="tx1"/>
          </a:fontRef>
        </p:style>
      </p:cxnSp>
      <p:sp>
        <p:nvSpPr>
          <p:cNvPr id="26" name="テキスト ボックス 25"/>
          <p:cNvSpPr txBox="1"/>
          <p:nvPr/>
        </p:nvSpPr>
        <p:spPr>
          <a:xfrm>
            <a:off x="1596622" y="2553105"/>
            <a:ext cx="1054969" cy="830997"/>
          </a:xfrm>
          <a:prstGeom prst="rect">
            <a:avLst/>
          </a:prstGeom>
          <a:noFill/>
          <a:ln>
            <a:noFill/>
          </a:ln>
        </p:spPr>
        <p:txBody>
          <a:bodyPr wrap="none" rtlCol="0">
            <a:spAutoFit/>
          </a:bodyPr>
          <a:lstStyle/>
          <a:p>
            <a:pPr eaLnBrk="0" fontAlgn="base" hangingPunct="0">
              <a:spcBef>
                <a:spcPct val="0"/>
              </a:spcBef>
              <a:spcAft>
                <a:spcPct val="0"/>
              </a:spcAft>
            </a:pPr>
            <a:r>
              <a:rPr lang="en-US" altLang="ja-JP" sz="1600" i="1" dirty="0" smtClean="0">
                <a:solidFill>
                  <a:srgbClr val="FF0000"/>
                </a:solidFill>
                <a:latin typeface="Arial" panose="020B0604020202020204" pitchFamily="34" charset="0"/>
                <a:ea typeface="ＭＳ Ｐゴシック"/>
                <a:cs typeface="Arial" panose="020B0604020202020204" pitchFamily="34" charset="0"/>
              </a:rPr>
              <a:t>Mobile</a:t>
            </a:r>
          </a:p>
          <a:p>
            <a:pPr eaLnBrk="0" fontAlgn="base" hangingPunct="0">
              <a:spcBef>
                <a:spcPct val="0"/>
              </a:spcBef>
              <a:spcAft>
                <a:spcPct val="0"/>
              </a:spcAft>
            </a:pPr>
            <a:r>
              <a:rPr lang="en-US" altLang="ja-JP" sz="1600" i="1" dirty="0" smtClean="0">
                <a:solidFill>
                  <a:srgbClr val="FF0000"/>
                </a:solidFill>
                <a:latin typeface="Arial" panose="020B0604020202020204" pitchFamily="34" charset="0"/>
                <a:ea typeface="ＭＳ Ｐゴシック"/>
                <a:cs typeface="Arial" panose="020B0604020202020204" pitchFamily="34" charset="0"/>
              </a:rPr>
              <a:t>backhaul </a:t>
            </a:r>
          </a:p>
          <a:p>
            <a:pPr algn="ctr" eaLnBrk="0" fontAlgn="base" hangingPunct="0">
              <a:spcBef>
                <a:spcPct val="0"/>
              </a:spcBef>
              <a:spcAft>
                <a:spcPct val="0"/>
              </a:spcAft>
            </a:pPr>
            <a:r>
              <a:rPr lang="en-US" altLang="ja-JP" sz="1600" i="1" dirty="0" smtClean="0">
                <a:solidFill>
                  <a:srgbClr val="FF0000"/>
                </a:solidFill>
                <a:latin typeface="Arial" panose="020B0604020202020204" pitchFamily="34" charset="0"/>
                <a:ea typeface="ＭＳ Ｐゴシック"/>
                <a:cs typeface="Arial" panose="020B0604020202020204" pitchFamily="34" charset="0"/>
              </a:rPr>
              <a:t>(MBH)  </a:t>
            </a:r>
            <a:endParaRPr lang="ja-JP" altLang="en-US" sz="1600" i="1" dirty="0">
              <a:solidFill>
                <a:srgbClr val="FF0000"/>
              </a:solidFill>
              <a:latin typeface="Arial" panose="020B0604020202020204" pitchFamily="34" charset="0"/>
              <a:ea typeface="ＭＳ Ｐゴシック"/>
              <a:cs typeface="Arial" panose="020B0604020202020204" pitchFamily="34" charset="0"/>
            </a:endParaRPr>
          </a:p>
        </p:txBody>
      </p:sp>
      <p:sp>
        <p:nvSpPr>
          <p:cNvPr id="27" name="テキスト ボックス 26"/>
          <p:cNvSpPr txBox="1"/>
          <p:nvPr/>
        </p:nvSpPr>
        <p:spPr>
          <a:xfrm>
            <a:off x="792868" y="3633826"/>
            <a:ext cx="1032126" cy="830997"/>
          </a:xfrm>
          <a:prstGeom prst="rect">
            <a:avLst/>
          </a:prstGeom>
          <a:noFill/>
        </p:spPr>
        <p:txBody>
          <a:bodyPr wrap="none" rtlCol="0">
            <a:spAutoFit/>
          </a:bodyPr>
          <a:lstStyle/>
          <a:p>
            <a:pPr eaLnBrk="0" fontAlgn="base" hangingPunct="0">
              <a:spcBef>
                <a:spcPct val="0"/>
              </a:spcBef>
              <a:spcAft>
                <a:spcPct val="0"/>
              </a:spcAft>
            </a:pPr>
            <a:r>
              <a:rPr lang="en-US" altLang="ja-JP" sz="1600" i="1" dirty="0" smtClean="0">
                <a:solidFill>
                  <a:srgbClr val="00B0F0"/>
                </a:solidFill>
                <a:latin typeface="Calibri"/>
                <a:ea typeface="ＭＳ Ｐゴシック"/>
              </a:rPr>
              <a:t>Mobile</a:t>
            </a:r>
          </a:p>
          <a:p>
            <a:pPr eaLnBrk="0" fontAlgn="base" hangingPunct="0">
              <a:spcBef>
                <a:spcPct val="0"/>
              </a:spcBef>
              <a:spcAft>
                <a:spcPct val="0"/>
              </a:spcAft>
            </a:pPr>
            <a:r>
              <a:rPr lang="en-US" altLang="ja-JP" sz="1600" i="1" dirty="0" err="1" smtClean="0">
                <a:solidFill>
                  <a:srgbClr val="00B0F0"/>
                </a:solidFill>
                <a:latin typeface="Arial" panose="020B0604020202020204" pitchFamily="34" charset="0"/>
                <a:ea typeface="ＭＳ Ｐゴシック"/>
                <a:cs typeface="Arial" panose="020B0604020202020204" pitchFamily="34" charset="0"/>
              </a:rPr>
              <a:t>fronthaul</a:t>
            </a:r>
            <a:endParaRPr lang="en-US" altLang="ja-JP" sz="1600" i="1" dirty="0" smtClean="0">
              <a:solidFill>
                <a:srgbClr val="00B0F0"/>
              </a:solidFill>
              <a:latin typeface="Arial" panose="020B0604020202020204" pitchFamily="34" charset="0"/>
              <a:ea typeface="ＭＳ Ｐゴシック"/>
              <a:cs typeface="Arial" panose="020B0604020202020204" pitchFamily="34" charset="0"/>
            </a:endParaRPr>
          </a:p>
          <a:p>
            <a:pPr algn="ctr" eaLnBrk="0" fontAlgn="base" hangingPunct="0">
              <a:spcBef>
                <a:spcPct val="0"/>
              </a:spcBef>
              <a:spcAft>
                <a:spcPct val="0"/>
              </a:spcAft>
            </a:pPr>
            <a:r>
              <a:rPr lang="en-US" altLang="ja-JP" sz="1600" i="1" dirty="0" smtClean="0">
                <a:solidFill>
                  <a:srgbClr val="00B0F0"/>
                </a:solidFill>
                <a:latin typeface="Calibri"/>
                <a:ea typeface="ＭＳ Ｐゴシック"/>
              </a:rPr>
              <a:t>(MFH)</a:t>
            </a:r>
            <a:endParaRPr lang="ja-JP" altLang="en-US" sz="1600" i="1" dirty="0">
              <a:solidFill>
                <a:srgbClr val="00B0F0"/>
              </a:solidFill>
              <a:latin typeface="Calibri"/>
              <a:ea typeface="ＭＳ Ｐゴシック"/>
            </a:endParaRPr>
          </a:p>
        </p:txBody>
      </p:sp>
      <p:cxnSp>
        <p:nvCxnSpPr>
          <p:cNvPr id="28" name="直線矢印コネクタ 27"/>
          <p:cNvCxnSpPr/>
          <p:nvPr/>
        </p:nvCxnSpPr>
        <p:spPr>
          <a:xfrm flipH="1">
            <a:off x="2262631" y="2408569"/>
            <a:ext cx="810054" cy="961940"/>
          </a:xfrm>
          <a:prstGeom prst="straightConnector1">
            <a:avLst/>
          </a:prstGeom>
          <a:ln>
            <a:solidFill>
              <a:srgbClr val="FF0000"/>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29" name="直線矢印コネクタ 28"/>
          <p:cNvCxnSpPr/>
          <p:nvPr/>
        </p:nvCxnSpPr>
        <p:spPr>
          <a:xfrm flipH="1">
            <a:off x="1357418" y="3370508"/>
            <a:ext cx="905216" cy="1103231"/>
          </a:xfrm>
          <a:prstGeom prst="straightConnector1">
            <a:avLst/>
          </a:prstGeom>
          <a:ln>
            <a:solidFill>
              <a:schemeClr val="accent6">
                <a:lumMod val="40000"/>
                <a:lumOff val="60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sp>
        <p:nvSpPr>
          <p:cNvPr id="30" name="Cloud"/>
          <p:cNvSpPr>
            <a:spLocks noChangeAspect="1" noEditPoints="1" noChangeArrowheads="1"/>
          </p:cNvSpPr>
          <p:nvPr/>
        </p:nvSpPr>
        <p:spPr bwMode="auto">
          <a:xfrm>
            <a:off x="3765215" y="1887541"/>
            <a:ext cx="3076166" cy="527354"/>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92D050"/>
          </a:solidFill>
          <a:ln w="9525">
            <a:noFill/>
            <a:miter lim="800000"/>
            <a:headEnd/>
            <a:tailEnd/>
          </a:ln>
          <a:effectLst/>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r>
              <a:rPr lang="en-US" altLang="ja-JP" dirty="0" smtClean="0">
                <a:solidFill>
                  <a:prstClr val="black"/>
                </a:solidFill>
                <a:latin typeface="Arial" panose="020B0604020202020204" pitchFamily="34" charset="0"/>
                <a:ea typeface="ＭＳ Ｐゴシック"/>
                <a:cs typeface="Arial" panose="020B0604020202020204" pitchFamily="34" charset="0"/>
              </a:rPr>
              <a:t> </a:t>
            </a:r>
            <a:endParaRPr lang="ja-JP" altLang="en-US" dirty="0">
              <a:solidFill>
                <a:prstClr val="black"/>
              </a:solidFill>
              <a:latin typeface="Arial" panose="020B0604020202020204" pitchFamily="34" charset="0"/>
              <a:ea typeface="ＭＳ Ｐゴシック"/>
              <a:cs typeface="Arial" panose="020B0604020202020204" pitchFamily="34" charset="0"/>
            </a:endParaRPr>
          </a:p>
        </p:txBody>
      </p:sp>
      <p:sp>
        <p:nvSpPr>
          <p:cNvPr id="31" name="テキスト ボックス 30"/>
          <p:cNvSpPr txBox="1"/>
          <p:nvPr/>
        </p:nvSpPr>
        <p:spPr>
          <a:xfrm>
            <a:off x="2190843" y="3358603"/>
            <a:ext cx="1002748" cy="307777"/>
          </a:xfrm>
          <a:prstGeom prst="rect">
            <a:avLst/>
          </a:prstGeom>
          <a:noFill/>
        </p:spPr>
        <p:txBody>
          <a:bodyPr wrap="none" rtlCol="0">
            <a:spAutoFit/>
          </a:bodyPr>
          <a:lstStyle/>
          <a:p>
            <a:pPr eaLnBrk="0" fontAlgn="base" hangingPunct="0">
              <a:spcBef>
                <a:spcPct val="0"/>
              </a:spcBef>
              <a:spcAft>
                <a:spcPct val="0"/>
              </a:spcAft>
            </a:pPr>
            <a:r>
              <a:rPr lang="en-US" altLang="ja-JP" sz="1400" dirty="0" smtClean="0">
                <a:solidFill>
                  <a:prstClr val="black"/>
                </a:solidFill>
                <a:latin typeface="Arial" panose="020B0604020202020204" pitchFamily="34" charset="0"/>
                <a:ea typeface="ＭＳ Ｐゴシック"/>
                <a:cs typeface="Arial" panose="020B0604020202020204" pitchFamily="34" charset="0"/>
              </a:rPr>
              <a:t>Macro cell</a:t>
            </a:r>
            <a:endParaRPr lang="ja-JP" altLang="en-US" sz="1400" dirty="0">
              <a:solidFill>
                <a:prstClr val="black"/>
              </a:solidFill>
              <a:latin typeface="Arial" panose="020B0604020202020204" pitchFamily="34" charset="0"/>
              <a:ea typeface="ＭＳ Ｐゴシック"/>
              <a:cs typeface="Arial" panose="020B0604020202020204" pitchFamily="34" charset="0"/>
            </a:endParaRPr>
          </a:p>
        </p:txBody>
      </p:sp>
      <p:sp>
        <p:nvSpPr>
          <p:cNvPr id="32" name="円/楕円 31"/>
          <p:cNvSpPr/>
          <p:nvPr/>
        </p:nvSpPr>
        <p:spPr>
          <a:xfrm>
            <a:off x="4589047" y="3989068"/>
            <a:ext cx="930565" cy="330324"/>
          </a:xfrm>
          <a:prstGeom prst="ellipse">
            <a:avLst/>
          </a:prstGeom>
          <a:noFill/>
          <a:ln w="25400">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r>
              <a:rPr lang="en-US" altLang="ja-JP" dirty="0" smtClean="0">
                <a:solidFill>
                  <a:prstClr val="white"/>
                </a:solidFill>
                <a:latin typeface="Arial" panose="020B0604020202020204" pitchFamily="34" charset="0"/>
                <a:ea typeface="ＭＳ Ｐゴシック"/>
                <a:cs typeface="Arial" panose="020B0604020202020204" pitchFamily="34" charset="0"/>
              </a:rPr>
              <a:t> </a:t>
            </a:r>
            <a:endParaRPr lang="ja-JP" altLang="en-US" dirty="0">
              <a:solidFill>
                <a:prstClr val="white"/>
              </a:solidFill>
              <a:latin typeface="Arial" panose="020B0604020202020204" pitchFamily="34" charset="0"/>
              <a:ea typeface="ＭＳ Ｐゴシック"/>
              <a:cs typeface="Arial" panose="020B0604020202020204" pitchFamily="34" charset="0"/>
            </a:endParaRPr>
          </a:p>
        </p:txBody>
      </p:sp>
      <p:sp>
        <p:nvSpPr>
          <p:cNvPr id="33" name="円/楕円 32"/>
          <p:cNvSpPr/>
          <p:nvPr/>
        </p:nvSpPr>
        <p:spPr>
          <a:xfrm>
            <a:off x="3622159" y="4010416"/>
            <a:ext cx="930565" cy="330324"/>
          </a:xfrm>
          <a:prstGeom prst="ellipse">
            <a:avLst/>
          </a:prstGeom>
          <a:noFill/>
          <a:ln w="25400">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r>
              <a:rPr lang="en-US" altLang="ja-JP" dirty="0" smtClean="0">
                <a:solidFill>
                  <a:prstClr val="white"/>
                </a:solidFill>
                <a:latin typeface="Arial" panose="020B0604020202020204" pitchFamily="34" charset="0"/>
                <a:ea typeface="ＭＳ Ｐゴシック"/>
                <a:cs typeface="Arial" panose="020B0604020202020204" pitchFamily="34" charset="0"/>
              </a:rPr>
              <a:t> </a:t>
            </a:r>
            <a:endParaRPr lang="ja-JP" altLang="en-US" dirty="0">
              <a:solidFill>
                <a:prstClr val="white"/>
              </a:solidFill>
              <a:latin typeface="Arial" panose="020B0604020202020204" pitchFamily="34" charset="0"/>
              <a:ea typeface="ＭＳ Ｐゴシック"/>
              <a:cs typeface="Arial" panose="020B0604020202020204" pitchFamily="34" charset="0"/>
            </a:endParaRPr>
          </a:p>
        </p:txBody>
      </p:sp>
      <p:grpSp>
        <p:nvGrpSpPr>
          <p:cNvPr id="34" name="グループ化 118"/>
          <p:cNvGrpSpPr/>
          <p:nvPr/>
        </p:nvGrpSpPr>
        <p:grpSpPr>
          <a:xfrm>
            <a:off x="3165879" y="2665286"/>
            <a:ext cx="332345" cy="540060"/>
            <a:chOff x="4499992" y="2924944"/>
            <a:chExt cx="360040" cy="720080"/>
          </a:xfrm>
        </p:grpSpPr>
        <p:grpSp>
          <p:nvGrpSpPr>
            <p:cNvPr id="35" name="グループ化 92"/>
            <p:cNvGrpSpPr/>
            <p:nvPr/>
          </p:nvGrpSpPr>
          <p:grpSpPr>
            <a:xfrm>
              <a:off x="4572000" y="2924944"/>
              <a:ext cx="188913" cy="454025"/>
              <a:chOff x="3362326" y="4456113"/>
              <a:chExt cx="188913" cy="454025"/>
            </a:xfrm>
          </p:grpSpPr>
          <p:sp>
            <p:nvSpPr>
              <p:cNvPr id="37" name="Rectangle 5"/>
              <p:cNvSpPr>
                <a:spLocks noChangeArrowheads="1"/>
              </p:cNvSpPr>
              <p:nvPr/>
            </p:nvSpPr>
            <p:spPr bwMode="auto">
              <a:xfrm>
                <a:off x="3441701" y="4506913"/>
                <a:ext cx="33338" cy="400050"/>
              </a:xfrm>
              <a:prstGeom prst="rect">
                <a:avLst/>
              </a:prstGeom>
              <a:solidFill>
                <a:srgbClr val="DDDDDD"/>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38" name="Freeform 6"/>
              <p:cNvSpPr>
                <a:spLocks noEditPoints="1"/>
              </p:cNvSpPr>
              <p:nvPr/>
            </p:nvSpPr>
            <p:spPr bwMode="auto">
              <a:xfrm>
                <a:off x="3440113" y="4503738"/>
                <a:ext cx="38100" cy="406400"/>
              </a:xfrm>
              <a:custGeom>
                <a:avLst/>
                <a:gdLst/>
                <a:ahLst/>
                <a:cxnLst>
                  <a:cxn ang="0">
                    <a:pos x="0" y="0"/>
                  </a:cxn>
                  <a:cxn ang="0">
                    <a:pos x="24" y="0"/>
                  </a:cxn>
                  <a:cxn ang="0">
                    <a:pos x="24" y="256"/>
                  </a:cxn>
                  <a:cxn ang="0">
                    <a:pos x="0" y="256"/>
                  </a:cxn>
                  <a:cxn ang="0">
                    <a:pos x="0" y="0"/>
                  </a:cxn>
                  <a:cxn ang="0">
                    <a:pos x="3" y="254"/>
                  </a:cxn>
                  <a:cxn ang="0">
                    <a:pos x="1" y="252"/>
                  </a:cxn>
                  <a:cxn ang="0">
                    <a:pos x="22" y="252"/>
                  </a:cxn>
                  <a:cxn ang="0">
                    <a:pos x="21" y="254"/>
                  </a:cxn>
                  <a:cxn ang="0">
                    <a:pos x="21" y="2"/>
                  </a:cxn>
                  <a:cxn ang="0">
                    <a:pos x="22" y="3"/>
                  </a:cxn>
                  <a:cxn ang="0">
                    <a:pos x="1" y="3"/>
                  </a:cxn>
                  <a:cxn ang="0">
                    <a:pos x="3" y="2"/>
                  </a:cxn>
                  <a:cxn ang="0">
                    <a:pos x="3" y="254"/>
                  </a:cxn>
                </a:cxnLst>
                <a:rect l="0" t="0" r="r" b="b"/>
                <a:pathLst>
                  <a:path w="24" h="256">
                    <a:moveTo>
                      <a:pt x="0" y="0"/>
                    </a:moveTo>
                    <a:lnTo>
                      <a:pt x="24" y="0"/>
                    </a:lnTo>
                    <a:lnTo>
                      <a:pt x="24" y="256"/>
                    </a:lnTo>
                    <a:lnTo>
                      <a:pt x="0" y="256"/>
                    </a:lnTo>
                    <a:lnTo>
                      <a:pt x="0" y="0"/>
                    </a:lnTo>
                    <a:close/>
                    <a:moveTo>
                      <a:pt x="3" y="254"/>
                    </a:moveTo>
                    <a:lnTo>
                      <a:pt x="1" y="252"/>
                    </a:lnTo>
                    <a:lnTo>
                      <a:pt x="22" y="252"/>
                    </a:lnTo>
                    <a:lnTo>
                      <a:pt x="21" y="254"/>
                    </a:lnTo>
                    <a:lnTo>
                      <a:pt x="21" y="2"/>
                    </a:lnTo>
                    <a:lnTo>
                      <a:pt x="22" y="3"/>
                    </a:lnTo>
                    <a:lnTo>
                      <a:pt x="1" y="3"/>
                    </a:lnTo>
                    <a:lnTo>
                      <a:pt x="3" y="2"/>
                    </a:lnTo>
                    <a:lnTo>
                      <a:pt x="3" y="254"/>
                    </a:lnTo>
                    <a:close/>
                  </a:path>
                </a:pathLst>
              </a:custGeom>
              <a:solidFill>
                <a:srgbClr val="000000"/>
              </a:solid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39" name="Rectangle 7"/>
              <p:cNvSpPr>
                <a:spLocks noChangeArrowheads="1"/>
              </p:cNvSpPr>
              <p:nvPr/>
            </p:nvSpPr>
            <p:spPr bwMode="auto">
              <a:xfrm>
                <a:off x="3440113" y="4503738"/>
                <a:ext cx="38100" cy="406400"/>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40" name="Freeform 8"/>
              <p:cNvSpPr>
                <a:spLocks/>
              </p:cNvSpPr>
              <p:nvPr/>
            </p:nvSpPr>
            <p:spPr bwMode="auto">
              <a:xfrm>
                <a:off x="3441701" y="4506913"/>
                <a:ext cx="33338" cy="400050"/>
              </a:xfrm>
              <a:custGeom>
                <a:avLst/>
                <a:gdLst/>
                <a:ahLst/>
                <a:cxnLst>
                  <a:cxn ang="0">
                    <a:pos x="2" y="252"/>
                  </a:cxn>
                  <a:cxn ang="0">
                    <a:pos x="0" y="250"/>
                  </a:cxn>
                  <a:cxn ang="0">
                    <a:pos x="21" y="250"/>
                  </a:cxn>
                  <a:cxn ang="0">
                    <a:pos x="20" y="252"/>
                  </a:cxn>
                  <a:cxn ang="0">
                    <a:pos x="20" y="0"/>
                  </a:cxn>
                  <a:cxn ang="0">
                    <a:pos x="21" y="1"/>
                  </a:cxn>
                  <a:cxn ang="0">
                    <a:pos x="0" y="1"/>
                  </a:cxn>
                  <a:cxn ang="0">
                    <a:pos x="2" y="0"/>
                  </a:cxn>
                  <a:cxn ang="0">
                    <a:pos x="2" y="252"/>
                  </a:cxn>
                </a:cxnLst>
                <a:rect l="0" t="0" r="r" b="b"/>
                <a:pathLst>
                  <a:path w="21" h="252">
                    <a:moveTo>
                      <a:pt x="2" y="252"/>
                    </a:moveTo>
                    <a:lnTo>
                      <a:pt x="0" y="250"/>
                    </a:lnTo>
                    <a:lnTo>
                      <a:pt x="21" y="250"/>
                    </a:lnTo>
                    <a:lnTo>
                      <a:pt x="20" y="252"/>
                    </a:lnTo>
                    <a:lnTo>
                      <a:pt x="20" y="0"/>
                    </a:lnTo>
                    <a:lnTo>
                      <a:pt x="21" y="1"/>
                    </a:lnTo>
                    <a:lnTo>
                      <a:pt x="0" y="1"/>
                    </a:lnTo>
                    <a:lnTo>
                      <a:pt x="2" y="0"/>
                    </a:lnTo>
                    <a:lnTo>
                      <a:pt x="2" y="252"/>
                    </a:lnTo>
                  </a:path>
                </a:pathLst>
              </a:cu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41" name="Freeform 9"/>
              <p:cNvSpPr>
                <a:spLocks/>
              </p:cNvSpPr>
              <p:nvPr/>
            </p:nvSpPr>
            <p:spPr bwMode="auto">
              <a:xfrm>
                <a:off x="3514726" y="4459288"/>
                <a:ext cx="33338" cy="269875"/>
              </a:xfrm>
              <a:custGeom>
                <a:avLst/>
                <a:gdLst/>
                <a:ahLst/>
                <a:cxnLst>
                  <a:cxn ang="0">
                    <a:pos x="50" y="0"/>
                  </a:cxn>
                  <a:cxn ang="0">
                    <a:pos x="60" y="9"/>
                  </a:cxn>
                  <a:cxn ang="0">
                    <a:pos x="60" y="9"/>
                  </a:cxn>
                  <a:cxn ang="0">
                    <a:pos x="60" y="348"/>
                  </a:cxn>
                  <a:cxn ang="0">
                    <a:pos x="50" y="356"/>
                  </a:cxn>
                  <a:cxn ang="0">
                    <a:pos x="50" y="356"/>
                  </a:cxn>
                  <a:cxn ang="0">
                    <a:pos x="10" y="356"/>
                  </a:cxn>
                  <a:cxn ang="0">
                    <a:pos x="0" y="348"/>
                  </a:cxn>
                  <a:cxn ang="0">
                    <a:pos x="0" y="348"/>
                  </a:cxn>
                  <a:cxn ang="0">
                    <a:pos x="0" y="9"/>
                  </a:cxn>
                  <a:cxn ang="0">
                    <a:pos x="10" y="0"/>
                  </a:cxn>
                  <a:cxn ang="0">
                    <a:pos x="10" y="0"/>
                  </a:cxn>
                  <a:cxn ang="0">
                    <a:pos x="50" y="0"/>
                  </a:cxn>
                </a:cxnLst>
                <a:rect l="0" t="0" r="r" b="b"/>
                <a:pathLst>
                  <a:path w="60" h="356">
                    <a:moveTo>
                      <a:pt x="50" y="0"/>
                    </a:moveTo>
                    <a:cubicBezTo>
                      <a:pt x="55" y="0"/>
                      <a:pt x="60" y="4"/>
                      <a:pt x="60" y="9"/>
                    </a:cubicBezTo>
                    <a:cubicBezTo>
                      <a:pt x="60" y="9"/>
                      <a:pt x="60" y="9"/>
                      <a:pt x="60" y="9"/>
                    </a:cubicBezTo>
                    <a:lnTo>
                      <a:pt x="60" y="348"/>
                    </a:lnTo>
                    <a:cubicBezTo>
                      <a:pt x="60" y="352"/>
                      <a:pt x="55" y="356"/>
                      <a:pt x="50" y="356"/>
                    </a:cubicBezTo>
                    <a:cubicBezTo>
                      <a:pt x="50" y="356"/>
                      <a:pt x="50" y="356"/>
                      <a:pt x="50" y="356"/>
                    </a:cubicBezTo>
                    <a:lnTo>
                      <a:pt x="10" y="356"/>
                    </a:lnTo>
                    <a:cubicBezTo>
                      <a:pt x="5" y="356"/>
                      <a:pt x="0" y="352"/>
                      <a:pt x="0" y="348"/>
                    </a:cubicBezTo>
                    <a:cubicBezTo>
                      <a:pt x="0" y="348"/>
                      <a:pt x="0" y="348"/>
                      <a:pt x="0" y="348"/>
                    </a:cubicBezTo>
                    <a:lnTo>
                      <a:pt x="0" y="9"/>
                    </a:lnTo>
                    <a:cubicBezTo>
                      <a:pt x="0" y="4"/>
                      <a:pt x="5" y="0"/>
                      <a:pt x="10" y="0"/>
                    </a:cubicBezTo>
                    <a:cubicBezTo>
                      <a:pt x="10" y="0"/>
                      <a:pt x="10" y="0"/>
                      <a:pt x="10" y="0"/>
                    </a:cubicBezTo>
                    <a:lnTo>
                      <a:pt x="50" y="0"/>
                    </a:lnTo>
                    <a:close/>
                  </a:path>
                </a:pathLst>
              </a:custGeom>
              <a:solidFill>
                <a:srgbClr val="DDDDDD"/>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42" name="Freeform 10"/>
              <p:cNvSpPr>
                <a:spLocks noEditPoints="1"/>
              </p:cNvSpPr>
              <p:nvPr/>
            </p:nvSpPr>
            <p:spPr bwMode="auto">
              <a:xfrm>
                <a:off x="3511551" y="4456113"/>
                <a:ext cx="39688" cy="276225"/>
              </a:xfrm>
              <a:custGeom>
                <a:avLst/>
                <a:gdLst/>
                <a:ahLst/>
                <a:cxnLst>
                  <a:cxn ang="0">
                    <a:pos x="54" y="0"/>
                  </a:cxn>
                  <a:cxn ang="0">
                    <a:pos x="56" y="0"/>
                  </a:cxn>
                  <a:cxn ang="0">
                    <a:pos x="63" y="3"/>
                  </a:cxn>
                  <a:cxn ang="0">
                    <a:pos x="65" y="6"/>
                  </a:cxn>
                  <a:cxn ang="0">
                    <a:pos x="68" y="12"/>
                  </a:cxn>
                  <a:cxn ang="0">
                    <a:pos x="68" y="13"/>
                  </a:cxn>
                  <a:cxn ang="0">
                    <a:pos x="68" y="352"/>
                  </a:cxn>
                  <a:cxn ang="0">
                    <a:pos x="68" y="353"/>
                  </a:cxn>
                  <a:cxn ang="0">
                    <a:pos x="65" y="359"/>
                  </a:cxn>
                  <a:cxn ang="0">
                    <a:pos x="63" y="362"/>
                  </a:cxn>
                  <a:cxn ang="0">
                    <a:pos x="56" y="364"/>
                  </a:cxn>
                  <a:cxn ang="0">
                    <a:pos x="54" y="364"/>
                  </a:cxn>
                  <a:cxn ang="0">
                    <a:pos x="14" y="364"/>
                  </a:cxn>
                  <a:cxn ang="0">
                    <a:pos x="13" y="364"/>
                  </a:cxn>
                  <a:cxn ang="0">
                    <a:pos x="6" y="362"/>
                  </a:cxn>
                  <a:cxn ang="0">
                    <a:pos x="3" y="360"/>
                  </a:cxn>
                  <a:cxn ang="0">
                    <a:pos x="0" y="353"/>
                  </a:cxn>
                  <a:cxn ang="0">
                    <a:pos x="0" y="352"/>
                  </a:cxn>
                  <a:cxn ang="0">
                    <a:pos x="0" y="13"/>
                  </a:cxn>
                  <a:cxn ang="0">
                    <a:pos x="0" y="11"/>
                  </a:cxn>
                  <a:cxn ang="0">
                    <a:pos x="3" y="5"/>
                  </a:cxn>
                  <a:cxn ang="0">
                    <a:pos x="6" y="3"/>
                  </a:cxn>
                  <a:cxn ang="0">
                    <a:pos x="13" y="0"/>
                  </a:cxn>
                  <a:cxn ang="0">
                    <a:pos x="14" y="0"/>
                  </a:cxn>
                  <a:cxn ang="0">
                    <a:pos x="54" y="0"/>
                  </a:cxn>
                  <a:cxn ang="0">
                    <a:pos x="14" y="7"/>
                  </a:cxn>
                  <a:cxn ang="0">
                    <a:pos x="16" y="7"/>
                  </a:cxn>
                  <a:cxn ang="0">
                    <a:pos x="9" y="10"/>
                  </a:cxn>
                  <a:cxn ang="0">
                    <a:pos x="11" y="8"/>
                  </a:cxn>
                  <a:cxn ang="0">
                    <a:pos x="8" y="15"/>
                  </a:cxn>
                  <a:cxn ang="0">
                    <a:pos x="8" y="13"/>
                  </a:cxn>
                  <a:cxn ang="0">
                    <a:pos x="8" y="352"/>
                  </a:cxn>
                  <a:cxn ang="0">
                    <a:pos x="8" y="350"/>
                  </a:cxn>
                  <a:cxn ang="0">
                    <a:pos x="11" y="356"/>
                  </a:cxn>
                  <a:cxn ang="0">
                    <a:pos x="9" y="354"/>
                  </a:cxn>
                  <a:cxn ang="0">
                    <a:pos x="16" y="357"/>
                  </a:cxn>
                  <a:cxn ang="0">
                    <a:pos x="14" y="356"/>
                  </a:cxn>
                  <a:cxn ang="0">
                    <a:pos x="54" y="356"/>
                  </a:cxn>
                  <a:cxn ang="0">
                    <a:pos x="53" y="357"/>
                  </a:cxn>
                  <a:cxn ang="0">
                    <a:pos x="60" y="354"/>
                  </a:cxn>
                  <a:cxn ang="0">
                    <a:pos x="57" y="357"/>
                  </a:cxn>
                  <a:cxn ang="0">
                    <a:pos x="60" y="351"/>
                  </a:cxn>
                  <a:cxn ang="0">
                    <a:pos x="59" y="352"/>
                  </a:cxn>
                  <a:cxn ang="0">
                    <a:pos x="59" y="13"/>
                  </a:cxn>
                  <a:cxn ang="0">
                    <a:pos x="60" y="14"/>
                  </a:cxn>
                  <a:cxn ang="0">
                    <a:pos x="57" y="8"/>
                  </a:cxn>
                  <a:cxn ang="0">
                    <a:pos x="59" y="10"/>
                  </a:cxn>
                  <a:cxn ang="0">
                    <a:pos x="52" y="7"/>
                  </a:cxn>
                  <a:cxn ang="0">
                    <a:pos x="54" y="7"/>
                  </a:cxn>
                  <a:cxn ang="0">
                    <a:pos x="14" y="7"/>
                  </a:cxn>
                </a:cxnLst>
                <a:rect l="0" t="0" r="r" b="b"/>
                <a:pathLst>
                  <a:path w="68" h="364">
                    <a:moveTo>
                      <a:pt x="54" y="0"/>
                    </a:moveTo>
                    <a:cubicBezTo>
                      <a:pt x="55" y="0"/>
                      <a:pt x="56" y="0"/>
                      <a:pt x="56" y="0"/>
                    </a:cubicBezTo>
                    <a:lnTo>
                      <a:pt x="63" y="3"/>
                    </a:lnTo>
                    <a:cubicBezTo>
                      <a:pt x="64" y="4"/>
                      <a:pt x="65" y="5"/>
                      <a:pt x="65" y="6"/>
                    </a:cubicBezTo>
                    <a:lnTo>
                      <a:pt x="68" y="12"/>
                    </a:lnTo>
                    <a:cubicBezTo>
                      <a:pt x="68" y="12"/>
                      <a:pt x="68" y="12"/>
                      <a:pt x="68" y="13"/>
                    </a:cubicBezTo>
                    <a:lnTo>
                      <a:pt x="68" y="352"/>
                    </a:lnTo>
                    <a:cubicBezTo>
                      <a:pt x="68" y="352"/>
                      <a:pt x="68" y="353"/>
                      <a:pt x="68" y="353"/>
                    </a:cubicBezTo>
                    <a:lnTo>
                      <a:pt x="65" y="359"/>
                    </a:lnTo>
                    <a:cubicBezTo>
                      <a:pt x="65" y="360"/>
                      <a:pt x="64" y="361"/>
                      <a:pt x="63" y="362"/>
                    </a:cubicBezTo>
                    <a:lnTo>
                      <a:pt x="56" y="364"/>
                    </a:lnTo>
                    <a:cubicBezTo>
                      <a:pt x="55" y="364"/>
                      <a:pt x="55" y="364"/>
                      <a:pt x="54" y="364"/>
                    </a:cubicBezTo>
                    <a:lnTo>
                      <a:pt x="14" y="364"/>
                    </a:lnTo>
                    <a:cubicBezTo>
                      <a:pt x="14" y="364"/>
                      <a:pt x="14" y="364"/>
                      <a:pt x="13" y="364"/>
                    </a:cubicBezTo>
                    <a:lnTo>
                      <a:pt x="6" y="362"/>
                    </a:lnTo>
                    <a:cubicBezTo>
                      <a:pt x="5" y="361"/>
                      <a:pt x="4" y="361"/>
                      <a:pt x="3" y="360"/>
                    </a:cubicBezTo>
                    <a:lnTo>
                      <a:pt x="0" y="353"/>
                    </a:lnTo>
                    <a:cubicBezTo>
                      <a:pt x="0" y="353"/>
                      <a:pt x="0" y="353"/>
                      <a:pt x="0" y="352"/>
                    </a:cubicBezTo>
                    <a:lnTo>
                      <a:pt x="0" y="13"/>
                    </a:lnTo>
                    <a:cubicBezTo>
                      <a:pt x="0" y="12"/>
                      <a:pt x="0" y="12"/>
                      <a:pt x="0" y="11"/>
                    </a:cubicBezTo>
                    <a:lnTo>
                      <a:pt x="3" y="5"/>
                    </a:lnTo>
                    <a:cubicBezTo>
                      <a:pt x="4" y="4"/>
                      <a:pt x="5" y="4"/>
                      <a:pt x="6" y="3"/>
                    </a:cubicBezTo>
                    <a:lnTo>
                      <a:pt x="13" y="0"/>
                    </a:lnTo>
                    <a:cubicBezTo>
                      <a:pt x="13" y="0"/>
                      <a:pt x="14" y="0"/>
                      <a:pt x="14" y="0"/>
                    </a:cubicBezTo>
                    <a:lnTo>
                      <a:pt x="54" y="0"/>
                    </a:lnTo>
                    <a:close/>
                    <a:moveTo>
                      <a:pt x="14" y="7"/>
                    </a:moveTo>
                    <a:lnTo>
                      <a:pt x="16" y="7"/>
                    </a:lnTo>
                    <a:lnTo>
                      <a:pt x="9" y="10"/>
                    </a:lnTo>
                    <a:lnTo>
                      <a:pt x="11" y="8"/>
                    </a:lnTo>
                    <a:lnTo>
                      <a:pt x="8" y="15"/>
                    </a:lnTo>
                    <a:lnTo>
                      <a:pt x="8" y="13"/>
                    </a:lnTo>
                    <a:lnTo>
                      <a:pt x="8" y="352"/>
                    </a:lnTo>
                    <a:lnTo>
                      <a:pt x="8" y="350"/>
                    </a:lnTo>
                    <a:lnTo>
                      <a:pt x="11" y="356"/>
                    </a:lnTo>
                    <a:lnTo>
                      <a:pt x="9" y="354"/>
                    </a:lnTo>
                    <a:lnTo>
                      <a:pt x="16" y="357"/>
                    </a:lnTo>
                    <a:lnTo>
                      <a:pt x="14" y="356"/>
                    </a:lnTo>
                    <a:lnTo>
                      <a:pt x="54" y="356"/>
                    </a:lnTo>
                    <a:lnTo>
                      <a:pt x="53" y="357"/>
                    </a:lnTo>
                    <a:lnTo>
                      <a:pt x="60" y="354"/>
                    </a:lnTo>
                    <a:lnTo>
                      <a:pt x="57" y="357"/>
                    </a:lnTo>
                    <a:lnTo>
                      <a:pt x="60" y="351"/>
                    </a:lnTo>
                    <a:lnTo>
                      <a:pt x="59" y="352"/>
                    </a:lnTo>
                    <a:lnTo>
                      <a:pt x="59" y="13"/>
                    </a:lnTo>
                    <a:lnTo>
                      <a:pt x="60" y="14"/>
                    </a:lnTo>
                    <a:lnTo>
                      <a:pt x="57" y="8"/>
                    </a:lnTo>
                    <a:lnTo>
                      <a:pt x="59" y="10"/>
                    </a:lnTo>
                    <a:lnTo>
                      <a:pt x="52" y="7"/>
                    </a:lnTo>
                    <a:lnTo>
                      <a:pt x="54" y="7"/>
                    </a:lnTo>
                    <a:lnTo>
                      <a:pt x="14" y="7"/>
                    </a:lnTo>
                    <a:close/>
                  </a:path>
                </a:pathLst>
              </a:custGeom>
              <a:solidFill>
                <a:srgbClr val="000000"/>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43" name="Freeform 11"/>
              <p:cNvSpPr>
                <a:spLocks noEditPoints="1"/>
              </p:cNvSpPr>
              <p:nvPr/>
            </p:nvSpPr>
            <p:spPr bwMode="auto">
              <a:xfrm>
                <a:off x="3511551" y="4456113"/>
                <a:ext cx="39688" cy="276225"/>
              </a:xfrm>
              <a:custGeom>
                <a:avLst/>
                <a:gdLst/>
                <a:ahLst/>
                <a:cxnLst>
                  <a:cxn ang="0">
                    <a:pos x="54" y="0"/>
                  </a:cxn>
                  <a:cxn ang="0">
                    <a:pos x="56" y="0"/>
                  </a:cxn>
                  <a:cxn ang="0">
                    <a:pos x="63" y="3"/>
                  </a:cxn>
                  <a:cxn ang="0">
                    <a:pos x="65" y="6"/>
                  </a:cxn>
                  <a:cxn ang="0">
                    <a:pos x="68" y="12"/>
                  </a:cxn>
                  <a:cxn ang="0">
                    <a:pos x="68" y="13"/>
                  </a:cxn>
                  <a:cxn ang="0">
                    <a:pos x="68" y="352"/>
                  </a:cxn>
                  <a:cxn ang="0">
                    <a:pos x="68" y="353"/>
                  </a:cxn>
                  <a:cxn ang="0">
                    <a:pos x="65" y="359"/>
                  </a:cxn>
                  <a:cxn ang="0">
                    <a:pos x="63" y="362"/>
                  </a:cxn>
                  <a:cxn ang="0">
                    <a:pos x="56" y="364"/>
                  </a:cxn>
                  <a:cxn ang="0">
                    <a:pos x="54" y="364"/>
                  </a:cxn>
                  <a:cxn ang="0">
                    <a:pos x="14" y="364"/>
                  </a:cxn>
                  <a:cxn ang="0">
                    <a:pos x="13" y="364"/>
                  </a:cxn>
                  <a:cxn ang="0">
                    <a:pos x="6" y="362"/>
                  </a:cxn>
                  <a:cxn ang="0">
                    <a:pos x="3" y="360"/>
                  </a:cxn>
                  <a:cxn ang="0">
                    <a:pos x="0" y="353"/>
                  </a:cxn>
                  <a:cxn ang="0">
                    <a:pos x="0" y="352"/>
                  </a:cxn>
                  <a:cxn ang="0">
                    <a:pos x="0" y="13"/>
                  </a:cxn>
                  <a:cxn ang="0">
                    <a:pos x="0" y="11"/>
                  </a:cxn>
                  <a:cxn ang="0">
                    <a:pos x="3" y="5"/>
                  </a:cxn>
                  <a:cxn ang="0">
                    <a:pos x="6" y="3"/>
                  </a:cxn>
                  <a:cxn ang="0">
                    <a:pos x="13" y="0"/>
                  </a:cxn>
                  <a:cxn ang="0">
                    <a:pos x="14" y="0"/>
                  </a:cxn>
                  <a:cxn ang="0">
                    <a:pos x="54" y="0"/>
                  </a:cxn>
                  <a:cxn ang="0">
                    <a:pos x="14" y="7"/>
                  </a:cxn>
                  <a:cxn ang="0">
                    <a:pos x="16" y="7"/>
                  </a:cxn>
                  <a:cxn ang="0">
                    <a:pos x="9" y="10"/>
                  </a:cxn>
                  <a:cxn ang="0">
                    <a:pos x="11" y="8"/>
                  </a:cxn>
                  <a:cxn ang="0">
                    <a:pos x="8" y="15"/>
                  </a:cxn>
                  <a:cxn ang="0">
                    <a:pos x="8" y="13"/>
                  </a:cxn>
                  <a:cxn ang="0">
                    <a:pos x="8" y="352"/>
                  </a:cxn>
                  <a:cxn ang="0">
                    <a:pos x="8" y="350"/>
                  </a:cxn>
                  <a:cxn ang="0">
                    <a:pos x="11" y="356"/>
                  </a:cxn>
                  <a:cxn ang="0">
                    <a:pos x="9" y="354"/>
                  </a:cxn>
                  <a:cxn ang="0">
                    <a:pos x="16" y="357"/>
                  </a:cxn>
                  <a:cxn ang="0">
                    <a:pos x="14" y="356"/>
                  </a:cxn>
                  <a:cxn ang="0">
                    <a:pos x="54" y="356"/>
                  </a:cxn>
                  <a:cxn ang="0">
                    <a:pos x="53" y="357"/>
                  </a:cxn>
                  <a:cxn ang="0">
                    <a:pos x="60" y="354"/>
                  </a:cxn>
                  <a:cxn ang="0">
                    <a:pos x="57" y="357"/>
                  </a:cxn>
                  <a:cxn ang="0">
                    <a:pos x="60" y="351"/>
                  </a:cxn>
                  <a:cxn ang="0">
                    <a:pos x="59" y="352"/>
                  </a:cxn>
                  <a:cxn ang="0">
                    <a:pos x="59" y="13"/>
                  </a:cxn>
                  <a:cxn ang="0">
                    <a:pos x="60" y="14"/>
                  </a:cxn>
                  <a:cxn ang="0">
                    <a:pos x="57" y="8"/>
                  </a:cxn>
                  <a:cxn ang="0">
                    <a:pos x="59" y="10"/>
                  </a:cxn>
                  <a:cxn ang="0">
                    <a:pos x="52" y="7"/>
                  </a:cxn>
                  <a:cxn ang="0">
                    <a:pos x="54" y="7"/>
                  </a:cxn>
                  <a:cxn ang="0">
                    <a:pos x="14" y="7"/>
                  </a:cxn>
                </a:cxnLst>
                <a:rect l="0" t="0" r="r" b="b"/>
                <a:pathLst>
                  <a:path w="68" h="364">
                    <a:moveTo>
                      <a:pt x="54" y="0"/>
                    </a:moveTo>
                    <a:cubicBezTo>
                      <a:pt x="55" y="0"/>
                      <a:pt x="56" y="0"/>
                      <a:pt x="56" y="0"/>
                    </a:cubicBezTo>
                    <a:lnTo>
                      <a:pt x="63" y="3"/>
                    </a:lnTo>
                    <a:cubicBezTo>
                      <a:pt x="64" y="4"/>
                      <a:pt x="65" y="5"/>
                      <a:pt x="65" y="6"/>
                    </a:cubicBezTo>
                    <a:lnTo>
                      <a:pt x="68" y="12"/>
                    </a:lnTo>
                    <a:cubicBezTo>
                      <a:pt x="68" y="12"/>
                      <a:pt x="68" y="12"/>
                      <a:pt x="68" y="13"/>
                    </a:cubicBezTo>
                    <a:lnTo>
                      <a:pt x="68" y="352"/>
                    </a:lnTo>
                    <a:cubicBezTo>
                      <a:pt x="68" y="352"/>
                      <a:pt x="68" y="353"/>
                      <a:pt x="68" y="353"/>
                    </a:cubicBezTo>
                    <a:lnTo>
                      <a:pt x="65" y="359"/>
                    </a:lnTo>
                    <a:cubicBezTo>
                      <a:pt x="65" y="360"/>
                      <a:pt x="64" y="361"/>
                      <a:pt x="63" y="362"/>
                    </a:cubicBezTo>
                    <a:lnTo>
                      <a:pt x="56" y="364"/>
                    </a:lnTo>
                    <a:cubicBezTo>
                      <a:pt x="55" y="364"/>
                      <a:pt x="55" y="364"/>
                      <a:pt x="54" y="364"/>
                    </a:cubicBezTo>
                    <a:lnTo>
                      <a:pt x="14" y="364"/>
                    </a:lnTo>
                    <a:cubicBezTo>
                      <a:pt x="14" y="364"/>
                      <a:pt x="14" y="364"/>
                      <a:pt x="13" y="364"/>
                    </a:cubicBezTo>
                    <a:lnTo>
                      <a:pt x="6" y="362"/>
                    </a:lnTo>
                    <a:cubicBezTo>
                      <a:pt x="5" y="361"/>
                      <a:pt x="4" y="361"/>
                      <a:pt x="3" y="360"/>
                    </a:cubicBezTo>
                    <a:lnTo>
                      <a:pt x="0" y="353"/>
                    </a:lnTo>
                    <a:cubicBezTo>
                      <a:pt x="0" y="353"/>
                      <a:pt x="0" y="353"/>
                      <a:pt x="0" y="352"/>
                    </a:cubicBezTo>
                    <a:lnTo>
                      <a:pt x="0" y="13"/>
                    </a:lnTo>
                    <a:cubicBezTo>
                      <a:pt x="0" y="12"/>
                      <a:pt x="0" y="12"/>
                      <a:pt x="0" y="11"/>
                    </a:cubicBezTo>
                    <a:lnTo>
                      <a:pt x="3" y="5"/>
                    </a:lnTo>
                    <a:cubicBezTo>
                      <a:pt x="4" y="4"/>
                      <a:pt x="5" y="4"/>
                      <a:pt x="6" y="3"/>
                    </a:cubicBezTo>
                    <a:lnTo>
                      <a:pt x="13" y="0"/>
                    </a:lnTo>
                    <a:cubicBezTo>
                      <a:pt x="13" y="0"/>
                      <a:pt x="14" y="0"/>
                      <a:pt x="14" y="0"/>
                    </a:cubicBezTo>
                    <a:lnTo>
                      <a:pt x="54" y="0"/>
                    </a:lnTo>
                    <a:close/>
                    <a:moveTo>
                      <a:pt x="14" y="7"/>
                    </a:moveTo>
                    <a:lnTo>
                      <a:pt x="16" y="7"/>
                    </a:lnTo>
                    <a:lnTo>
                      <a:pt x="9" y="10"/>
                    </a:lnTo>
                    <a:lnTo>
                      <a:pt x="11" y="8"/>
                    </a:lnTo>
                    <a:lnTo>
                      <a:pt x="8" y="15"/>
                    </a:lnTo>
                    <a:lnTo>
                      <a:pt x="8" y="13"/>
                    </a:lnTo>
                    <a:lnTo>
                      <a:pt x="8" y="352"/>
                    </a:lnTo>
                    <a:lnTo>
                      <a:pt x="8" y="350"/>
                    </a:lnTo>
                    <a:lnTo>
                      <a:pt x="11" y="356"/>
                    </a:lnTo>
                    <a:lnTo>
                      <a:pt x="9" y="354"/>
                    </a:lnTo>
                    <a:lnTo>
                      <a:pt x="16" y="357"/>
                    </a:lnTo>
                    <a:lnTo>
                      <a:pt x="14" y="356"/>
                    </a:lnTo>
                    <a:lnTo>
                      <a:pt x="54" y="356"/>
                    </a:lnTo>
                    <a:lnTo>
                      <a:pt x="53" y="357"/>
                    </a:lnTo>
                    <a:lnTo>
                      <a:pt x="60" y="354"/>
                    </a:lnTo>
                    <a:lnTo>
                      <a:pt x="57" y="357"/>
                    </a:lnTo>
                    <a:lnTo>
                      <a:pt x="60" y="351"/>
                    </a:lnTo>
                    <a:lnTo>
                      <a:pt x="59" y="352"/>
                    </a:lnTo>
                    <a:lnTo>
                      <a:pt x="59" y="13"/>
                    </a:lnTo>
                    <a:lnTo>
                      <a:pt x="60" y="14"/>
                    </a:lnTo>
                    <a:lnTo>
                      <a:pt x="57" y="8"/>
                    </a:lnTo>
                    <a:lnTo>
                      <a:pt x="59" y="10"/>
                    </a:lnTo>
                    <a:lnTo>
                      <a:pt x="52" y="7"/>
                    </a:lnTo>
                    <a:lnTo>
                      <a:pt x="54" y="7"/>
                    </a:lnTo>
                    <a:lnTo>
                      <a:pt x="14" y="7"/>
                    </a:lnTo>
                    <a:close/>
                  </a:path>
                </a:pathLst>
              </a:cu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44" name="Rectangle 12"/>
              <p:cNvSpPr>
                <a:spLocks noChangeArrowheads="1"/>
              </p:cNvSpPr>
              <p:nvPr/>
            </p:nvSpPr>
            <p:spPr bwMode="auto">
              <a:xfrm>
                <a:off x="3475038" y="4549775"/>
                <a:ext cx="39688" cy="6350"/>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45" name="Rectangle 13"/>
              <p:cNvSpPr>
                <a:spLocks noChangeArrowheads="1"/>
              </p:cNvSpPr>
              <p:nvPr/>
            </p:nvSpPr>
            <p:spPr bwMode="auto">
              <a:xfrm>
                <a:off x="3475038" y="4549775"/>
                <a:ext cx="39688" cy="6350"/>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46" name="Rectangle 14"/>
              <p:cNvSpPr>
                <a:spLocks noChangeArrowheads="1"/>
              </p:cNvSpPr>
              <p:nvPr/>
            </p:nvSpPr>
            <p:spPr bwMode="auto">
              <a:xfrm>
                <a:off x="3475038" y="4679950"/>
                <a:ext cx="39688" cy="4762"/>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47" name="Rectangle 15"/>
              <p:cNvSpPr>
                <a:spLocks noChangeArrowheads="1"/>
              </p:cNvSpPr>
              <p:nvPr/>
            </p:nvSpPr>
            <p:spPr bwMode="auto">
              <a:xfrm>
                <a:off x="3475038" y="4679950"/>
                <a:ext cx="39688" cy="4762"/>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48" name="Freeform 16"/>
              <p:cNvSpPr>
                <a:spLocks/>
              </p:cNvSpPr>
              <p:nvPr/>
            </p:nvSpPr>
            <p:spPr bwMode="auto">
              <a:xfrm>
                <a:off x="3363913" y="4459288"/>
                <a:ext cx="39688" cy="269875"/>
              </a:xfrm>
              <a:custGeom>
                <a:avLst/>
                <a:gdLst/>
                <a:ahLst/>
                <a:cxnLst>
                  <a:cxn ang="0">
                    <a:pos x="57" y="0"/>
                  </a:cxn>
                  <a:cxn ang="0">
                    <a:pos x="68" y="10"/>
                  </a:cxn>
                  <a:cxn ang="0">
                    <a:pos x="68" y="10"/>
                  </a:cxn>
                  <a:cxn ang="0">
                    <a:pos x="68" y="346"/>
                  </a:cxn>
                  <a:cxn ang="0">
                    <a:pos x="57" y="356"/>
                  </a:cxn>
                  <a:cxn ang="0">
                    <a:pos x="57" y="356"/>
                  </a:cxn>
                  <a:cxn ang="0">
                    <a:pos x="12" y="356"/>
                  </a:cxn>
                  <a:cxn ang="0">
                    <a:pos x="0" y="346"/>
                  </a:cxn>
                  <a:cxn ang="0">
                    <a:pos x="0" y="346"/>
                  </a:cxn>
                  <a:cxn ang="0">
                    <a:pos x="0" y="10"/>
                  </a:cxn>
                  <a:cxn ang="0">
                    <a:pos x="12" y="0"/>
                  </a:cxn>
                  <a:cxn ang="0">
                    <a:pos x="12" y="0"/>
                  </a:cxn>
                  <a:cxn ang="0">
                    <a:pos x="57" y="0"/>
                  </a:cxn>
                </a:cxnLst>
                <a:rect l="0" t="0" r="r" b="b"/>
                <a:pathLst>
                  <a:path w="68" h="356">
                    <a:moveTo>
                      <a:pt x="57" y="0"/>
                    </a:moveTo>
                    <a:cubicBezTo>
                      <a:pt x="63" y="0"/>
                      <a:pt x="68" y="4"/>
                      <a:pt x="68" y="10"/>
                    </a:cubicBezTo>
                    <a:cubicBezTo>
                      <a:pt x="68" y="10"/>
                      <a:pt x="68" y="10"/>
                      <a:pt x="68" y="10"/>
                    </a:cubicBezTo>
                    <a:lnTo>
                      <a:pt x="68" y="346"/>
                    </a:lnTo>
                    <a:cubicBezTo>
                      <a:pt x="68" y="352"/>
                      <a:pt x="63" y="356"/>
                      <a:pt x="57" y="356"/>
                    </a:cubicBezTo>
                    <a:cubicBezTo>
                      <a:pt x="57" y="356"/>
                      <a:pt x="57" y="356"/>
                      <a:pt x="57" y="356"/>
                    </a:cubicBezTo>
                    <a:lnTo>
                      <a:pt x="12" y="356"/>
                    </a:lnTo>
                    <a:cubicBezTo>
                      <a:pt x="5" y="356"/>
                      <a:pt x="0" y="352"/>
                      <a:pt x="0" y="346"/>
                    </a:cubicBezTo>
                    <a:cubicBezTo>
                      <a:pt x="0" y="346"/>
                      <a:pt x="0" y="346"/>
                      <a:pt x="0" y="346"/>
                    </a:cubicBezTo>
                    <a:lnTo>
                      <a:pt x="0" y="10"/>
                    </a:lnTo>
                    <a:cubicBezTo>
                      <a:pt x="0" y="4"/>
                      <a:pt x="5" y="0"/>
                      <a:pt x="12" y="0"/>
                    </a:cubicBezTo>
                    <a:cubicBezTo>
                      <a:pt x="12" y="0"/>
                      <a:pt x="12" y="0"/>
                      <a:pt x="12" y="0"/>
                    </a:cubicBezTo>
                    <a:lnTo>
                      <a:pt x="57" y="0"/>
                    </a:lnTo>
                    <a:close/>
                  </a:path>
                </a:pathLst>
              </a:custGeom>
              <a:solidFill>
                <a:srgbClr val="DDDDDD"/>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49" name="Freeform 17"/>
              <p:cNvSpPr>
                <a:spLocks noEditPoints="1"/>
              </p:cNvSpPr>
              <p:nvPr/>
            </p:nvSpPr>
            <p:spPr bwMode="auto">
              <a:xfrm>
                <a:off x="3362326" y="4456113"/>
                <a:ext cx="42863" cy="276225"/>
              </a:xfrm>
              <a:custGeom>
                <a:avLst/>
                <a:gdLst/>
                <a:ahLst/>
                <a:cxnLst>
                  <a:cxn ang="0">
                    <a:pos x="61" y="0"/>
                  </a:cxn>
                  <a:cxn ang="0">
                    <a:pos x="63" y="0"/>
                  </a:cxn>
                  <a:cxn ang="0">
                    <a:pos x="71" y="4"/>
                  </a:cxn>
                  <a:cxn ang="0">
                    <a:pos x="73" y="6"/>
                  </a:cxn>
                  <a:cxn ang="0">
                    <a:pos x="76" y="13"/>
                  </a:cxn>
                  <a:cxn ang="0">
                    <a:pos x="76" y="14"/>
                  </a:cxn>
                  <a:cxn ang="0">
                    <a:pos x="76" y="350"/>
                  </a:cxn>
                  <a:cxn ang="0">
                    <a:pos x="76" y="352"/>
                  </a:cxn>
                  <a:cxn ang="0">
                    <a:pos x="73" y="359"/>
                  </a:cxn>
                  <a:cxn ang="0">
                    <a:pos x="71" y="361"/>
                  </a:cxn>
                  <a:cxn ang="0">
                    <a:pos x="63" y="364"/>
                  </a:cxn>
                  <a:cxn ang="0">
                    <a:pos x="61" y="364"/>
                  </a:cxn>
                  <a:cxn ang="0">
                    <a:pos x="16" y="364"/>
                  </a:cxn>
                  <a:cxn ang="0">
                    <a:pos x="14" y="364"/>
                  </a:cxn>
                  <a:cxn ang="0">
                    <a:pos x="6" y="361"/>
                  </a:cxn>
                  <a:cxn ang="0">
                    <a:pos x="4" y="359"/>
                  </a:cxn>
                  <a:cxn ang="0">
                    <a:pos x="0" y="352"/>
                  </a:cxn>
                  <a:cxn ang="0">
                    <a:pos x="0" y="350"/>
                  </a:cxn>
                  <a:cxn ang="0">
                    <a:pos x="0" y="14"/>
                  </a:cxn>
                  <a:cxn ang="0">
                    <a:pos x="0" y="13"/>
                  </a:cxn>
                  <a:cxn ang="0">
                    <a:pos x="4" y="6"/>
                  </a:cxn>
                  <a:cxn ang="0">
                    <a:pos x="6" y="4"/>
                  </a:cxn>
                  <a:cxn ang="0">
                    <a:pos x="14" y="0"/>
                  </a:cxn>
                  <a:cxn ang="0">
                    <a:pos x="16" y="0"/>
                  </a:cxn>
                  <a:cxn ang="0">
                    <a:pos x="61" y="0"/>
                  </a:cxn>
                  <a:cxn ang="0">
                    <a:pos x="16" y="7"/>
                  </a:cxn>
                  <a:cxn ang="0">
                    <a:pos x="18" y="7"/>
                  </a:cxn>
                  <a:cxn ang="0">
                    <a:pos x="10" y="11"/>
                  </a:cxn>
                  <a:cxn ang="0">
                    <a:pos x="12" y="9"/>
                  </a:cxn>
                  <a:cxn ang="0">
                    <a:pos x="8" y="16"/>
                  </a:cxn>
                  <a:cxn ang="0">
                    <a:pos x="8" y="14"/>
                  </a:cxn>
                  <a:cxn ang="0">
                    <a:pos x="8" y="350"/>
                  </a:cxn>
                  <a:cxn ang="0">
                    <a:pos x="8" y="349"/>
                  </a:cxn>
                  <a:cxn ang="0">
                    <a:pos x="12" y="356"/>
                  </a:cxn>
                  <a:cxn ang="0">
                    <a:pos x="9" y="354"/>
                  </a:cxn>
                  <a:cxn ang="0">
                    <a:pos x="17" y="357"/>
                  </a:cxn>
                  <a:cxn ang="0">
                    <a:pos x="16" y="356"/>
                  </a:cxn>
                  <a:cxn ang="0">
                    <a:pos x="61" y="356"/>
                  </a:cxn>
                  <a:cxn ang="0">
                    <a:pos x="59" y="357"/>
                  </a:cxn>
                  <a:cxn ang="0">
                    <a:pos x="67" y="354"/>
                  </a:cxn>
                  <a:cxn ang="0">
                    <a:pos x="65" y="356"/>
                  </a:cxn>
                  <a:cxn ang="0">
                    <a:pos x="68" y="349"/>
                  </a:cxn>
                  <a:cxn ang="0">
                    <a:pos x="68" y="350"/>
                  </a:cxn>
                  <a:cxn ang="0">
                    <a:pos x="68" y="14"/>
                  </a:cxn>
                  <a:cxn ang="0">
                    <a:pos x="68" y="16"/>
                  </a:cxn>
                  <a:cxn ang="0">
                    <a:pos x="65" y="8"/>
                  </a:cxn>
                  <a:cxn ang="0">
                    <a:pos x="67" y="11"/>
                  </a:cxn>
                  <a:cxn ang="0">
                    <a:pos x="59" y="7"/>
                  </a:cxn>
                  <a:cxn ang="0">
                    <a:pos x="61" y="7"/>
                  </a:cxn>
                  <a:cxn ang="0">
                    <a:pos x="16" y="7"/>
                  </a:cxn>
                </a:cxnLst>
                <a:rect l="0" t="0" r="r" b="b"/>
                <a:pathLst>
                  <a:path w="76" h="364">
                    <a:moveTo>
                      <a:pt x="61" y="0"/>
                    </a:moveTo>
                    <a:cubicBezTo>
                      <a:pt x="62" y="0"/>
                      <a:pt x="63" y="0"/>
                      <a:pt x="63" y="0"/>
                    </a:cubicBezTo>
                    <a:lnTo>
                      <a:pt x="71" y="4"/>
                    </a:lnTo>
                    <a:cubicBezTo>
                      <a:pt x="72" y="4"/>
                      <a:pt x="73" y="5"/>
                      <a:pt x="73" y="6"/>
                    </a:cubicBezTo>
                    <a:lnTo>
                      <a:pt x="76" y="13"/>
                    </a:lnTo>
                    <a:cubicBezTo>
                      <a:pt x="76" y="13"/>
                      <a:pt x="76" y="14"/>
                      <a:pt x="76" y="14"/>
                    </a:cubicBezTo>
                    <a:lnTo>
                      <a:pt x="76" y="350"/>
                    </a:lnTo>
                    <a:cubicBezTo>
                      <a:pt x="76" y="351"/>
                      <a:pt x="76" y="351"/>
                      <a:pt x="76" y="352"/>
                    </a:cubicBezTo>
                    <a:lnTo>
                      <a:pt x="73" y="359"/>
                    </a:lnTo>
                    <a:cubicBezTo>
                      <a:pt x="73" y="360"/>
                      <a:pt x="72" y="361"/>
                      <a:pt x="71" y="361"/>
                    </a:cubicBezTo>
                    <a:lnTo>
                      <a:pt x="63" y="364"/>
                    </a:lnTo>
                    <a:cubicBezTo>
                      <a:pt x="62" y="364"/>
                      <a:pt x="61" y="364"/>
                      <a:pt x="61" y="364"/>
                    </a:cubicBezTo>
                    <a:lnTo>
                      <a:pt x="16" y="364"/>
                    </a:lnTo>
                    <a:cubicBezTo>
                      <a:pt x="15" y="364"/>
                      <a:pt x="15" y="364"/>
                      <a:pt x="14" y="364"/>
                    </a:cubicBezTo>
                    <a:lnTo>
                      <a:pt x="6" y="361"/>
                    </a:lnTo>
                    <a:cubicBezTo>
                      <a:pt x="6" y="361"/>
                      <a:pt x="5" y="360"/>
                      <a:pt x="4" y="359"/>
                    </a:cubicBezTo>
                    <a:lnTo>
                      <a:pt x="0" y="352"/>
                    </a:lnTo>
                    <a:cubicBezTo>
                      <a:pt x="0" y="352"/>
                      <a:pt x="0" y="351"/>
                      <a:pt x="0" y="350"/>
                    </a:cubicBezTo>
                    <a:lnTo>
                      <a:pt x="0" y="14"/>
                    </a:lnTo>
                    <a:cubicBezTo>
                      <a:pt x="0" y="14"/>
                      <a:pt x="0" y="13"/>
                      <a:pt x="0" y="13"/>
                    </a:cubicBezTo>
                    <a:lnTo>
                      <a:pt x="4" y="6"/>
                    </a:lnTo>
                    <a:cubicBezTo>
                      <a:pt x="5" y="5"/>
                      <a:pt x="5" y="4"/>
                      <a:pt x="6" y="4"/>
                    </a:cubicBezTo>
                    <a:lnTo>
                      <a:pt x="14" y="0"/>
                    </a:lnTo>
                    <a:cubicBezTo>
                      <a:pt x="15" y="0"/>
                      <a:pt x="15" y="0"/>
                      <a:pt x="16" y="0"/>
                    </a:cubicBezTo>
                    <a:lnTo>
                      <a:pt x="61" y="0"/>
                    </a:lnTo>
                    <a:close/>
                    <a:moveTo>
                      <a:pt x="16" y="7"/>
                    </a:moveTo>
                    <a:lnTo>
                      <a:pt x="18" y="7"/>
                    </a:lnTo>
                    <a:lnTo>
                      <a:pt x="10" y="11"/>
                    </a:lnTo>
                    <a:lnTo>
                      <a:pt x="12" y="9"/>
                    </a:lnTo>
                    <a:lnTo>
                      <a:pt x="8" y="16"/>
                    </a:lnTo>
                    <a:lnTo>
                      <a:pt x="8" y="14"/>
                    </a:lnTo>
                    <a:lnTo>
                      <a:pt x="8" y="350"/>
                    </a:lnTo>
                    <a:lnTo>
                      <a:pt x="8" y="349"/>
                    </a:lnTo>
                    <a:lnTo>
                      <a:pt x="12" y="356"/>
                    </a:lnTo>
                    <a:lnTo>
                      <a:pt x="9" y="354"/>
                    </a:lnTo>
                    <a:lnTo>
                      <a:pt x="17" y="357"/>
                    </a:lnTo>
                    <a:lnTo>
                      <a:pt x="16" y="356"/>
                    </a:lnTo>
                    <a:lnTo>
                      <a:pt x="61" y="356"/>
                    </a:lnTo>
                    <a:lnTo>
                      <a:pt x="59" y="357"/>
                    </a:lnTo>
                    <a:lnTo>
                      <a:pt x="67" y="354"/>
                    </a:lnTo>
                    <a:lnTo>
                      <a:pt x="65" y="356"/>
                    </a:lnTo>
                    <a:lnTo>
                      <a:pt x="68" y="349"/>
                    </a:lnTo>
                    <a:lnTo>
                      <a:pt x="68" y="350"/>
                    </a:lnTo>
                    <a:lnTo>
                      <a:pt x="68" y="14"/>
                    </a:lnTo>
                    <a:lnTo>
                      <a:pt x="68" y="16"/>
                    </a:lnTo>
                    <a:lnTo>
                      <a:pt x="65" y="8"/>
                    </a:lnTo>
                    <a:lnTo>
                      <a:pt x="67" y="11"/>
                    </a:lnTo>
                    <a:lnTo>
                      <a:pt x="59" y="7"/>
                    </a:lnTo>
                    <a:lnTo>
                      <a:pt x="61" y="7"/>
                    </a:lnTo>
                    <a:lnTo>
                      <a:pt x="16" y="7"/>
                    </a:lnTo>
                    <a:close/>
                  </a:path>
                </a:pathLst>
              </a:custGeom>
              <a:solidFill>
                <a:srgbClr val="000000"/>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50" name="Freeform 18"/>
              <p:cNvSpPr>
                <a:spLocks noEditPoints="1"/>
              </p:cNvSpPr>
              <p:nvPr/>
            </p:nvSpPr>
            <p:spPr bwMode="auto">
              <a:xfrm>
                <a:off x="3362326" y="4456113"/>
                <a:ext cx="42863" cy="276225"/>
              </a:xfrm>
              <a:custGeom>
                <a:avLst/>
                <a:gdLst/>
                <a:ahLst/>
                <a:cxnLst>
                  <a:cxn ang="0">
                    <a:pos x="61" y="0"/>
                  </a:cxn>
                  <a:cxn ang="0">
                    <a:pos x="63" y="0"/>
                  </a:cxn>
                  <a:cxn ang="0">
                    <a:pos x="71" y="4"/>
                  </a:cxn>
                  <a:cxn ang="0">
                    <a:pos x="73" y="6"/>
                  </a:cxn>
                  <a:cxn ang="0">
                    <a:pos x="76" y="13"/>
                  </a:cxn>
                  <a:cxn ang="0">
                    <a:pos x="76" y="14"/>
                  </a:cxn>
                  <a:cxn ang="0">
                    <a:pos x="76" y="350"/>
                  </a:cxn>
                  <a:cxn ang="0">
                    <a:pos x="76" y="352"/>
                  </a:cxn>
                  <a:cxn ang="0">
                    <a:pos x="73" y="359"/>
                  </a:cxn>
                  <a:cxn ang="0">
                    <a:pos x="71" y="361"/>
                  </a:cxn>
                  <a:cxn ang="0">
                    <a:pos x="63" y="364"/>
                  </a:cxn>
                  <a:cxn ang="0">
                    <a:pos x="61" y="364"/>
                  </a:cxn>
                  <a:cxn ang="0">
                    <a:pos x="16" y="364"/>
                  </a:cxn>
                  <a:cxn ang="0">
                    <a:pos x="14" y="364"/>
                  </a:cxn>
                  <a:cxn ang="0">
                    <a:pos x="6" y="361"/>
                  </a:cxn>
                  <a:cxn ang="0">
                    <a:pos x="4" y="359"/>
                  </a:cxn>
                  <a:cxn ang="0">
                    <a:pos x="0" y="352"/>
                  </a:cxn>
                  <a:cxn ang="0">
                    <a:pos x="0" y="350"/>
                  </a:cxn>
                  <a:cxn ang="0">
                    <a:pos x="0" y="14"/>
                  </a:cxn>
                  <a:cxn ang="0">
                    <a:pos x="0" y="13"/>
                  </a:cxn>
                  <a:cxn ang="0">
                    <a:pos x="4" y="6"/>
                  </a:cxn>
                  <a:cxn ang="0">
                    <a:pos x="6" y="4"/>
                  </a:cxn>
                  <a:cxn ang="0">
                    <a:pos x="14" y="0"/>
                  </a:cxn>
                  <a:cxn ang="0">
                    <a:pos x="16" y="0"/>
                  </a:cxn>
                  <a:cxn ang="0">
                    <a:pos x="61" y="0"/>
                  </a:cxn>
                  <a:cxn ang="0">
                    <a:pos x="16" y="7"/>
                  </a:cxn>
                  <a:cxn ang="0">
                    <a:pos x="18" y="7"/>
                  </a:cxn>
                  <a:cxn ang="0">
                    <a:pos x="10" y="11"/>
                  </a:cxn>
                  <a:cxn ang="0">
                    <a:pos x="12" y="9"/>
                  </a:cxn>
                  <a:cxn ang="0">
                    <a:pos x="8" y="16"/>
                  </a:cxn>
                  <a:cxn ang="0">
                    <a:pos x="8" y="14"/>
                  </a:cxn>
                  <a:cxn ang="0">
                    <a:pos x="8" y="350"/>
                  </a:cxn>
                  <a:cxn ang="0">
                    <a:pos x="8" y="349"/>
                  </a:cxn>
                  <a:cxn ang="0">
                    <a:pos x="12" y="356"/>
                  </a:cxn>
                  <a:cxn ang="0">
                    <a:pos x="9" y="354"/>
                  </a:cxn>
                  <a:cxn ang="0">
                    <a:pos x="17" y="357"/>
                  </a:cxn>
                  <a:cxn ang="0">
                    <a:pos x="16" y="356"/>
                  </a:cxn>
                  <a:cxn ang="0">
                    <a:pos x="61" y="356"/>
                  </a:cxn>
                  <a:cxn ang="0">
                    <a:pos x="59" y="357"/>
                  </a:cxn>
                  <a:cxn ang="0">
                    <a:pos x="67" y="354"/>
                  </a:cxn>
                  <a:cxn ang="0">
                    <a:pos x="65" y="356"/>
                  </a:cxn>
                  <a:cxn ang="0">
                    <a:pos x="68" y="349"/>
                  </a:cxn>
                  <a:cxn ang="0">
                    <a:pos x="68" y="350"/>
                  </a:cxn>
                  <a:cxn ang="0">
                    <a:pos x="68" y="14"/>
                  </a:cxn>
                  <a:cxn ang="0">
                    <a:pos x="68" y="16"/>
                  </a:cxn>
                  <a:cxn ang="0">
                    <a:pos x="65" y="8"/>
                  </a:cxn>
                  <a:cxn ang="0">
                    <a:pos x="67" y="11"/>
                  </a:cxn>
                  <a:cxn ang="0">
                    <a:pos x="59" y="7"/>
                  </a:cxn>
                  <a:cxn ang="0">
                    <a:pos x="61" y="7"/>
                  </a:cxn>
                  <a:cxn ang="0">
                    <a:pos x="16" y="7"/>
                  </a:cxn>
                </a:cxnLst>
                <a:rect l="0" t="0" r="r" b="b"/>
                <a:pathLst>
                  <a:path w="76" h="364">
                    <a:moveTo>
                      <a:pt x="61" y="0"/>
                    </a:moveTo>
                    <a:cubicBezTo>
                      <a:pt x="62" y="0"/>
                      <a:pt x="63" y="0"/>
                      <a:pt x="63" y="0"/>
                    </a:cubicBezTo>
                    <a:lnTo>
                      <a:pt x="71" y="4"/>
                    </a:lnTo>
                    <a:cubicBezTo>
                      <a:pt x="72" y="4"/>
                      <a:pt x="73" y="5"/>
                      <a:pt x="73" y="6"/>
                    </a:cubicBezTo>
                    <a:lnTo>
                      <a:pt x="76" y="13"/>
                    </a:lnTo>
                    <a:cubicBezTo>
                      <a:pt x="76" y="13"/>
                      <a:pt x="76" y="14"/>
                      <a:pt x="76" y="14"/>
                    </a:cubicBezTo>
                    <a:lnTo>
                      <a:pt x="76" y="350"/>
                    </a:lnTo>
                    <a:cubicBezTo>
                      <a:pt x="76" y="351"/>
                      <a:pt x="76" y="351"/>
                      <a:pt x="76" y="352"/>
                    </a:cubicBezTo>
                    <a:lnTo>
                      <a:pt x="73" y="359"/>
                    </a:lnTo>
                    <a:cubicBezTo>
                      <a:pt x="73" y="360"/>
                      <a:pt x="72" y="361"/>
                      <a:pt x="71" y="361"/>
                    </a:cubicBezTo>
                    <a:lnTo>
                      <a:pt x="63" y="364"/>
                    </a:lnTo>
                    <a:cubicBezTo>
                      <a:pt x="62" y="364"/>
                      <a:pt x="61" y="364"/>
                      <a:pt x="61" y="364"/>
                    </a:cubicBezTo>
                    <a:lnTo>
                      <a:pt x="16" y="364"/>
                    </a:lnTo>
                    <a:cubicBezTo>
                      <a:pt x="15" y="364"/>
                      <a:pt x="15" y="364"/>
                      <a:pt x="14" y="364"/>
                    </a:cubicBezTo>
                    <a:lnTo>
                      <a:pt x="6" y="361"/>
                    </a:lnTo>
                    <a:cubicBezTo>
                      <a:pt x="6" y="361"/>
                      <a:pt x="5" y="360"/>
                      <a:pt x="4" y="359"/>
                    </a:cubicBezTo>
                    <a:lnTo>
                      <a:pt x="0" y="352"/>
                    </a:lnTo>
                    <a:cubicBezTo>
                      <a:pt x="0" y="352"/>
                      <a:pt x="0" y="351"/>
                      <a:pt x="0" y="350"/>
                    </a:cubicBezTo>
                    <a:lnTo>
                      <a:pt x="0" y="14"/>
                    </a:lnTo>
                    <a:cubicBezTo>
                      <a:pt x="0" y="14"/>
                      <a:pt x="0" y="13"/>
                      <a:pt x="0" y="13"/>
                    </a:cubicBezTo>
                    <a:lnTo>
                      <a:pt x="4" y="6"/>
                    </a:lnTo>
                    <a:cubicBezTo>
                      <a:pt x="5" y="5"/>
                      <a:pt x="5" y="4"/>
                      <a:pt x="6" y="4"/>
                    </a:cubicBezTo>
                    <a:lnTo>
                      <a:pt x="14" y="0"/>
                    </a:lnTo>
                    <a:cubicBezTo>
                      <a:pt x="15" y="0"/>
                      <a:pt x="15" y="0"/>
                      <a:pt x="16" y="0"/>
                    </a:cubicBezTo>
                    <a:lnTo>
                      <a:pt x="61" y="0"/>
                    </a:lnTo>
                    <a:close/>
                    <a:moveTo>
                      <a:pt x="16" y="7"/>
                    </a:moveTo>
                    <a:lnTo>
                      <a:pt x="18" y="7"/>
                    </a:lnTo>
                    <a:lnTo>
                      <a:pt x="10" y="11"/>
                    </a:lnTo>
                    <a:lnTo>
                      <a:pt x="12" y="9"/>
                    </a:lnTo>
                    <a:lnTo>
                      <a:pt x="8" y="16"/>
                    </a:lnTo>
                    <a:lnTo>
                      <a:pt x="8" y="14"/>
                    </a:lnTo>
                    <a:lnTo>
                      <a:pt x="8" y="350"/>
                    </a:lnTo>
                    <a:lnTo>
                      <a:pt x="8" y="349"/>
                    </a:lnTo>
                    <a:lnTo>
                      <a:pt x="12" y="356"/>
                    </a:lnTo>
                    <a:lnTo>
                      <a:pt x="9" y="354"/>
                    </a:lnTo>
                    <a:lnTo>
                      <a:pt x="17" y="357"/>
                    </a:lnTo>
                    <a:lnTo>
                      <a:pt x="16" y="356"/>
                    </a:lnTo>
                    <a:lnTo>
                      <a:pt x="61" y="356"/>
                    </a:lnTo>
                    <a:lnTo>
                      <a:pt x="59" y="357"/>
                    </a:lnTo>
                    <a:lnTo>
                      <a:pt x="67" y="354"/>
                    </a:lnTo>
                    <a:lnTo>
                      <a:pt x="65" y="356"/>
                    </a:lnTo>
                    <a:lnTo>
                      <a:pt x="68" y="349"/>
                    </a:lnTo>
                    <a:lnTo>
                      <a:pt x="68" y="350"/>
                    </a:lnTo>
                    <a:lnTo>
                      <a:pt x="68" y="14"/>
                    </a:lnTo>
                    <a:lnTo>
                      <a:pt x="68" y="16"/>
                    </a:lnTo>
                    <a:lnTo>
                      <a:pt x="65" y="8"/>
                    </a:lnTo>
                    <a:lnTo>
                      <a:pt x="67" y="11"/>
                    </a:lnTo>
                    <a:lnTo>
                      <a:pt x="59" y="7"/>
                    </a:lnTo>
                    <a:lnTo>
                      <a:pt x="61" y="7"/>
                    </a:lnTo>
                    <a:lnTo>
                      <a:pt x="16" y="7"/>
                    </a:lnTo>
                    <a:close/>
                  </a:path>
                </a:pathLst>
              </a:cu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51" name="Rectangle 19"/>
              <p:cNvSpPr>
                <a:spLocks noChangeArrowheads="1"/>
              </p:cNvSpPr>
              <p:nvPr/>
            </p:nvSpPr>
            <p:spPr bwMode="auto">
              <a:xfrm>
                <a:off x="3403601" y="4549775"/>
                <a:ext cx="33338" cy="6350"/>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52" name="Rectangle 20"/>
              <p:cNvSpPr>
                <a:spLocks noChangeArrowheads="1"/>
              </p:cNvSpPr>
              <p:nvPr/>
            </p:nvSpPr>
            <p:spPr bwMode="auto">
              <a:xfrm>
                <a:off x="3403601" y="4549775"/>
                <a:ext cx="33338" cy="6350"/>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53" name="Rectangle 21"/>
              <p:cNvSpPr>
                <a:spLocks noChangeArrowheads="1"/>
              </p:cNvSpPr>
              <p:nvPr/>
            </p:nvSpPr>
            <p:spPr bwMode="auto">
              <a:xfrm>
                <a:off x="3403601" y="4679950"/>
                <a:ext cx="33338" cy="4762"/>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54" name="Rectangle 22"/>
              <p:cNvSpPr>
                <a:spLocks noChangeArrowheads="1"/>
              </p:cNvSpPr>
              <p:nvPr/>
            </p:nvSpPr>
            <p:spPr bwMode="auto">
              <a:xfrm>
                <a:off x="3403601" y="4679950"/>
                <a:ext cx="33338" cy="4762"/>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grpSp>
        <p:pic>
          <p:nvPicPr>
            <p:cNvPr id="36" name="Picture 4" descr="C:\Users\KQ45703\AppData\Local\Microsoft\Windows\Temporary Internet Files\Content.IE5\9ZH519NJ\MC900434847[1].png"/>
            <p:cNvPicPr>
              <a:picLocks noChangeAspect="1" noChangeArrowheads="1"/>
            </p:cNvPicPr>
            <p:nvPr/>
          </p:nvPicPr>
          <p:blipFill>
            <a:blip r:embed="rId3" cstate="print"/>
            <a:srcRect/>
            <a:stretch>
              <a:fillRect/>
            </a:stretch>
          </p:blipFill>
          <p:spPr bwMode="auto">
            <a:xfrm>
              <a:off x="4499992" y="3284984"/>
              <a:ext cx="360040" cy="360040"/>
            </a:xfrm>
            <a:prstGeom prst="rect">
              <a:avLst/>
            </a:prstGeom>
            <a:noFill/>
          </p:spPr>
        </p:pic>
      </p:grpSp>
      <p:sp>
        <p:nvSpPr>
          <p:cNvPr id="55" name="テキスト ボックス 54"/>
          <p:cNvSpPr txBox="1"/>
          <p:nvPr/>
        </p:nvSpPr>
        <p:spPr>
          <a:xfrm>
            <a:off x="4605469" y="2012669"/>
            <a:ext cx="1657874" cy="369332"/>
          </a:xfrm>
          <a:prstGeom prst="rect">
            <a:avLst/>
          </a:prstGeom>
          <a:noFill/>
        </p:spPr>
        <p:txBody>
          <a:bodyPr wrap="none" rtlCol="0">
            <a:spAutoFit/>
          </a:bodyPr>
          <a:lstStyle/>
          <a:p>
            <a:pPr eaLnBrk="0" fontAlgn="base" hangingPunct="0">
              <a:spcBef>
                <a:spcPct val="0"/>
              </a:spcBef>
              <a:spcAft>
                <a:spcPct val="0"/>
              </a:spcAft>
            </a:pPr>
            <a:r>
              <a:rPr lang="en-US" altLang="ja-JP" i="1" dirty="0" smtClean="0">
                <a:solidFill>
                  <a:prstClr val="white"/>
                </a:solidFill>
                <a:latin typeface="Arial" panose="020B0604020202020204" pitchFamily="34" charset="0"/>
                <a:ea typeface="ＭＳ Ｐゴシック"/>
                <a:cs typeface="Arial" panose="020B0604020202020204" pitchFamily="34" charset="0"/>
              </a:rPr>
              <a:t>Core Network</a:t>
            </a:r>
            <a:endParaRPr lang="ja-JP" altLang="en-US" i="1" dirty="0">
              <a:solidFill>
                <a:prstClr val="white"/>
              </a:solidFill>
              <a:latin typeface="Arial" panose="020B0604020202020204" pitchFamily="34" charset="0"/>
              <a:ea typeface="ＭＳ Ｐゴシック"/>
              <a:cs typeface="Arial" panose="020B0604020202020204" pitchFamily="34" charset="0"/>
            </a:endParaRPr>
          </a:p>
        </p:txBody>
      </p:sp>
      <p:cxnSp>
        <p:nvCxnSpPr>
          <p:cNvPr id="56" name="直線コネクタ 55"/>
          <p:cNvCxnSpPr>
            <a:endCxn id="61" idx="2"/>
          </p:cNvCxnSpPr>
          <p:nvPr/>
        </p:nvCxnSpPr>
        <p:spPr>
          <a:xfrm flipH="1" flipV="1">
            <a:off x="5283313" y="2488831"/>
            <a:ext cx="962122" cy="517096"/>
          </a:xfrm>
          <a:prstGeom prst="line">
            <a:avLst/>
          </a:prstGeom>
          <a:ln w="190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7" name="直線コネクタ 56"/>
          <p:cNvCxnSpPr>
            <a:stCxn id="60" idx="0"/>
          </p:cNvCxnSpPr>
          <p:nvPr/>
        </p:nvCxnSpPr>
        <p:spPr>
          <a:xfrm flipV="1">
            <a:off x="5253732" y="3012560"/>
            <a:ext cx="984962" cy="184694"/>
          </a:xfrm>
          <a:prstGeom prst="line">
            <a:avLst/>
          </a:prstGeom>
          <a:ln w="19050">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58" name="直線コネクタ 57"/>
          <p:cNvCxnSpPr>
            <a:stCxn id="20" idx="3"/>
          </p:cNvCxnSpPr>
          <p:nvPr/>
        </p:nvCxnSpPr>
        <p:spPr>
          <a:xfrm>
            <a:off x="3990823" y="2962189"/>
            <a:ext cx="2230287" cy="39656"/>
          </a:xfrm>
          <a:prstGeom prst="line">
            <a:avLst/>
          </a:prstGeom>
          <a:ln w="19050">
            <a:solidFill>
              <a:srgbClr val="FF0000"/>
            </a:solidFill>
            <a:prstDash val="solid"/>
          </a:ln>
          <a:effectLst/>
        </p:spPr>
        <p:style>
          <a:lnRef idx="2">
            <a:schemeClr val="accent1"/>
          </a:lnRef>
          <a:fillRef idx="0">
            <a:schemeClr val="accent1"/>
          </a:fillRef>
          <a:effectRef idx="1">
            <a:schemeClr val="accent1"/>
          </a:effectRef>
          <a:fontRef idx="minor">
            <a:schemeClr val="tx1"/>
          </a:fontRef>
        </p:style>
      </p:cxnSp>
      <p:sp>
        <p:nvSpPr>
          <p:cNvPr id="59" name="正方形/長方形 58"/>
          <p:cNvSpPr/>
          <p:nvPr/>
        </p:nvSpPr>
        <p:spPr>
          <a:xfrm>
            <a:off x="6229738" y="2874208"/>
            <a:ext cx="531751" cy="254883"/>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altLang="ja-JP" sz="1200" dirty="0" smtClean="0">
                <a:solidFill>
                  <a:prstClr val="white"/>
                </a:solidFill>
                <a:latin typeface="Arial" panose="020B0604020202020204" pitchFamily="34" charset="0"/>
                <a:ea typeface="Arial Unicode MS" pitchFamily="50" charset="-128"/>
                <a:cs typeface="Arial" panose="020B0604020202020204" pitchFamily="34" charset="0"/>
              </a:rPr>
              <a:t>BBU</a:t>
            </a:r>
            <a:endParaRPr lang="ja-JP" altLang="en-US" sz="1200" dirty="0">
              <a:solidFill>
                <a:prstClr val="white"/>
              </a:solidFill>
              <a:latin typeface="Arial" panose="020B0604020202020204" pitchFamily="34" charset="0"/>
              <a:ea typeface="Arial Unicode MS" pitchFamily="50" charset="-128"/>
              <a:cs typeface="Arial" panose="020B0604020202020204" pitchFamily="34" charset="0"/>
            </a:endParaRPr>
          </a:p>
        </p:txBody>
      </p:sp>
      <p:sp>
        <p:nvSpPr>
          <p:cNvPr id="60" name="正方形/長方形 59"/>
          <p:cNvSpPr/>
          <p:nvPr/>
        </p:nvSpPr>
        <p:spPr>
          <a:xfrm>
            <a:off x="4987858" y="3197254"/>
            <a:ext cx="531751" cy="248694"/>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altLang="ja-JP" sz="1200" dirty="0" smtClean="0">
                <a:solidFill>
                  <a:prstClr val="white"/>
                </a:solidFill>
                <a:latin typeface="Arial" panose="020B0604020202020204" pitchFamily="34" charset="0"/>
                <a:ea typeface="ＭＳ Ｐゴシック"/>
                <a:cs typeface="Arial" panose="020B0604020202020204" pitchFamily="34" charset="0"/>
              </a:rPr>
              <a:t>BBU</a:t>
            </a:r>
            <a:endParaRPr lang="ja-JP" altLang="en-US" sz="1200" dirty="0">
              <a:solidFill>
                <a:prstClr val="white"/>
              </a:solidFill>
              <a:latin typeface="Arial" panose="020B0604020202020204" pitchFamily="34" charset="0"/>
              <a:ea typeface="ＭＳ Ｐゴシック"/>
              <a:cs typeface="Arial" panose="020B0604020202020204" pitchFamily="34" charset="0"/>
            </a:endParaRPr>
          </a:p>
        </p:txBody>
      </p:sp>
      <p:sp>
        <p:nvSpPr>
          <p:cNvPr id="61" name="正方形/長方形 60"/>
          <p:cNvSpPr/>
          <p:nvPr/>
        </p:nvSpPr>
        <p:spPr>
          <a:xfrm>
            <a:off x="5017438" y="2326813"/>
            <a:ext cx="531751" cy="162018"/>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altLang="ja-JP" sz="1200" dirty="0" smtClean="0">
                <a:solidFill>
                  <a:prstClr val="white"/>
                </a:solidFill>
                <a:latin typeface="Arial" panose="020B0604020202020204" pitchFamily="34" charset="0"/>
                <a:ea typeface="ＭＳ Ｐゴシック"/>
                <a:cs typeface="Arial" panose="020B0604020202020204" pitchFamily="34" charset="0"/>
              </a:rPr>
              <a:t>GW</a:t>
            </a:r>
            <a:endParaRPr lang="ja-JP" altLang="en-US" sz="1200" dirty="0">
              <a:solidFill>
                <a:prstClr val="white"/>
              </a:solidFill>
              <a:latin typeface="Arial" panose="020B0604020202020204" pitchFamily="34" charset="0"/>
              <a:ea typeface="ＭＳ Ｐゴシック"/>
              <a:cs typeface="Arial" panose="020B0604020202020204" pitchFamily="34" charset="0"/>
            </a:endParaRPr>
          </a:p>
        </p:txBody>
      </p:sp>
      <p:sp>
        <p:nvSpPr>
          <p:cNvPr id="62" name="正方形/長方形 61"/>
          <p:cNvSpPr/>
          <p:nvPr/>
        </p:nvSpPr>
        <p:spPr>
          <a:xfrm>
            <a:off x="6303749" y="3128615"/>
            <a:ext cx="398814" cy="162018"/>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altLang="ja-JP" sz="1200" dirty="0" smtClean="0">
                <a:solidFill>
                  <a:prstClr val="white"/>
                </a:solidFill>
                <a:latin typeface="Arial" panose="020B0604020202020204" pitchFamily="34" charset="0"/>
                <a:ea typeface="ＭＳ Ｐゴシック"/>
                <a:cs typeface="Arial" panose="020B0604020202020204" pitchFamily="34" charset="0"/>
              </a:rPr>
              <a:t>RH</a:t>
            </a:r>
            <a:endParaRPr lang="ja-JP" altLang="en-US" sz="1200" dirty="0">
              <a:solidFill>
                <a:prstClr val="white"/>
              </a:solidFill>
              <a:latin typeface="Arial" panose="020B0604020202020204" pitchFamily="34" charset="0"/>
              <a:ea typeface="ＭＳ Ｐゴシック"/>
              <a:cs typeface="Arial" panose="020B0604020202020204" pitchFamily="34" charset="0"/>
            </a:endParaRPr>
          </a:p>
        </p:txBody>
      </p:sp>
      <p:grpSp>
        <p:nvGrpSpPr>
          <p:cNvPr id="63" name="グループ化 51"/>
          <p:cNvGrpSpPr/>
          <p:nvPr/>
        </p:nvGrpSpPr>
        <p:grpSpPr>
          <a:xfrm>
            <a:off x="6800333" y="2744192"/>
            <a:ext cx="332345" cy="540060"/>
            <a:chOff x="4499992" y="2924944"/>
            <a:chExt cx="360040" cy="720080"/>
          </a:xfrm>
        </p:grpSpPr>
        <p:grpSp>
          <p:nvGrpSpPr>
            <p:cNvPr id="64" name="グループ化 70"/>
            <p:cNvGrpSpPr/>
            <p:nvPr/>
          </p:nvGrpSpPr>
          <p:grpSpPr>
            <a:xfrm>
              <a:off x="4572000" y="2924944"/>
              <a:ext cx="188913" cy="454025"/>
              <a:chOff x="3362326" y="4456113"/>
              <a:chExt cx="188913" cy="454025"/>
            </a:xfrm>
          </p:grpSpPr>
          <p:sp>
            <p:nvSpPr>
              <p:cNvPr id="66" name="Rectangle 5"/>
              <p:cNvSpPr>
                <a:spLocks noChangeArrowheads="1"/>
              </p:cNvSpPr>
              <p:nvPr/>
            </p:nvSpPr>
            <p:spPr bwMode="auto">
              <a:xfrm>
                <a:off x="3441701" y="4506913"/>
                <a:ext cx="33338" cy="400050"/>
              </a:xfrm>
              <a:prstGeom prst="rect">
                <a:avLst/>
              </a:prstGeom>
              <a:solidFill>
                <a:srgbClr val="DDDDDD"/>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67" name="Freeform 6"/>
              <p:cNvSpPr>
                <a:spLocks noEditPoints="1"/>
              </p:cNvSpPr>
              <p:nvPr/>
            </p:nvSpPr>
            <p:spPr bwMode="auto">
              <a:xfrm>
                <a:off x="3440113" y="4503738"/>
                <a:ext cx="38100" cy="406400"/>
              </a:xfrm>
              <a:custGeom>
                <a:avLst/>
                <a:gdLst/>
                <a:ahLst/>
                <a:cxnLst>
                  <a:cxn ang="0">
                    <a:pos x="0" y="0"/>
                  </a:cxn>
                  <a:cxn ang="0">
                    <a:pos x="24" y="0"/>
                  </a:cxn>
                  <a:cxn ang="0">
                    <a:pos x="24" y="256"/>
                  </a:cxn>
                  <a:cxn ang="0">
                    <a:pos x="0" y="256"/>
                  </a:cxn>
                  <a:cxn ang="0">
                    <a:pos x="0" y="0"/>
                  </a:cxn>
                  <a:cxn ang="0">
                    <a:pos x="3" y="254"/>
                  </a:cxn>
                  <a:cxn ang="0">
                    <a:pos x="1" y="252"/>
                  </a:cxn>
                  <a:cxn ang="0">
                    <a:pos x="22" y="252"/>
                  </a:cxn>
                  <a:cxn ang="0">
                    <a:pos x="21" y="254"/>
                  </a:cxn>
                  <a:cxn ang="0">
                    <a:pos x="21" y="2"/>
                  </a:cxn>
                  <a:cxn ang="0">
                    <a:pos x="22" y="3"/>
                  </a:cxn>
                  <a:cxn ang="0">
                    <a:pos x="1" y="3"/>
                  </a:cxn>
                  <a:cxn ang="0">
                    <a:pos x="3" y="2"/>
                  </a:cxn>
                  <a:cxn ang="0">
                    <a:pos x="3" y="254"/>
                  </a:cxn>
                </a:cxnLst>
                <a:rect l="0" t="0" r="r" b="b"/>
                <a:pathLst>
                  <a:path w="24" h="256">
                    <a:moveTo>
                      <a:pt x="0" y="0"/>
                    </a:moveTo>
                    <a:lnTo>
                      <a:pt x="24" y="0"/>
                    </a:lnTo>
                    <a:lnTo>
                      <a:pt x="24" y="256"/>
                    </a:lnTo>
                    <a:lnTo>
                      <a:pt x="0" y="256"/>
                    </a:lnTo>
                    <a:lnTo>
                      <a:pt x="0" y="0"/>
                    </a:lnTo>
                    <a:close/>
                    <a:moveTo>
                      <a:pt x="3" y="254"/>
                    </a:moveTo>
                    <a:lnTo>
                      <a:pt x="1" y="252"/>
                    </a:lnTo>
                    <a:lnTo>
                      <a:pt x="22" y="252"/>
                    </a:lnTo>
                    <a:lnTo>
                      <a:pt x="21" y="254"/>
                    </a:lnTo>
                    <a:lnTo>
                      <a:pt x="21" y="2"/>
                    </a:lnTo>
                    <a:lnTo>
                      <a:pt x="22" y="3"/>
                    </a:lnTo>
                    <a:lnTo>
                      <a:pt x="1" y="3"/>
                    </a:lnTo>
                    <a:lnTo>
                      <a:pt x="3" y="2"/>
                    </a:lnTo>
                    <a:lnTo>
                      <a:pt x="3" y="254"/>
                    </a:lnTo>
                    <a:close/>
                  </a:path>
                </a:pathLst>
              </a:custGeom>
              <a:solidFill>
                <a:srgbClr val="000000"/>
              </a:solid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68" name="Rectangle 7"/>
              <p:cNvSpPr>
                <a:spLocks noChangeArrowheads="1"/>
              </p:cNvSpPr>
              <p:nvPr/>
            </p:nvSpPr>
            <p:spPr bwMode="auto">
              <a:xfrm>
                <a:off x="3440113" y="4503738"/>
                <a:ext cx="38100" cy="406400"/>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69" name="Freeform 8"/>
              <p:cNvSpPr>
                <a:spLocks/>
              </p:cNvSpPr>
              <p:nvPr/>
            </p:nvSpPr>
            <p:spPr bwMode="auto">
              <a:xfrm>
                <a:off x="3441701" y="4506913"/>
                <a:ext cx="33338" cy="400050"/>
              </a:xfrm>
              <a:custGeom>
                <a:avLst/>
                <a:gdLst/>
                <a:ahLst/>
                <a:cxnLst>
                  <a:cxn ang="0">
                    <a:pos x="2" y="252"/>
                  </a:cxn>
                  <a:cxn ang="0">
                    <a:pos x="0" y="250"/>
                  </a:cxn>
                  <a:cxn ang="0">
                    <a:pos x="21" y="250"/>
                  </a:cxn>
                  <a:cxn ang="0">
                    <a:pos x="20" y="252"/>
                  </a:cxn>
                  <a:cxn ang="0">
                    <a:pos x="20" y="0"/>
                  </a:cxn>
                  <a:cxn ang="0">
                    <a:pos x="21" y="1"/>
                  </a:cxn>
                  <a:cxn ang="0">
                    <a:pos x="0" y="1"/>
                  </a:cxn>
                  <a:cxn ang="0">
                    <a:pos x="2" y="0"/>
                  </a:cxn>
                  <a:cxn ang="0">
                    <a:pos x="2" y="252"/>
                  </a:cxn>
                </a:cxnLst>
                <a:rect l="0" t="0" r="r" b="b"/>
                <a:pathLst>
                  <a:path w="21" h="252">
                    <a:moveTo>
                      <a:pt x="2" y="252"/>
                    </a:moveTo>
                    <a:lnTo>
                      <a:pt x="0" y="250"/>
                    </a:lnTo>
                    <a:lnTo>
                      <a:pt x="21" y="250"/>
                    </a:lnTo>
                    <a:lnTo>
                      <a:pt x="20" y="252"/>
                    </a:lnTo>
                    <a:lnTo>
                      <a:pt x="20" y="0"/>
                    </a:lnTo>
                    <a:lnTo>
                      <a:pt x="21" y="1"/>
                    </a:lnTo>
                    <a:lnTo>
                      <a:pt x="0" y="1"/>
                    </a:lnTo>
                    <a:lnTo>
                      <a:pt x="2" y="0"/>
                    </a:lnTo>
                    <a:lnTo>
                      <a:pt x="2" y="252"/>
                    </a:lnTo>
                  </a:path>
                </a:pathLst>
              </a:cu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70" name="Freeform 9"/>
              <p:cNvSpPr>
                <a:spLocks/>
              </p:cNvSpPr>
              <p:nvPr/>
            </p:nvSpPr>
            <p:spPr bwMode="auto">
              <a:xfrm>
                <a:off x="3514726" y="4459288"/>
                <a:ext cx="33338" cy="269875"/>
              </a:xfrm>
              <a:custGeom>
                <a:avLst/>
                <a:gdLst/>
                <a:ahLst/>
                <a:cxnLst>
                  <a:cxn ang="0">
                    <a:pos x="50" y="0"/>
                  </a:cxn>
                  <a:cxn ang="0">
                    <a:pos x="60" y="9"/>
                  </a:cxn>
                  <a:cxn ang="0">
                    <a:pos x="60" y="9"/>
                  </a:cxn>
                  <a:cxn ang="0">
                    <a:pos x="60" y="348"/>
                  </a:cxn>
                  <a:cxn ang="0">
                    <a:pos x="50" y="356"/>
                  </a:cxn>
                  <a:cxn ang="0">
                    <a:pos x="50" y="356"/>
                  </a:cxn>
                  <a:cxn ang="0">
                    <a:pos x="10" y="356"/>
                  </a:cxn>
                  <a:cxn ang="0">
                    <a:pos x="0" y="348"/>
                  </a:cxn>
                  <a:cxn ang="0">
                    <a:pos x="0" y="348"/>
                  </a:cxn>
                  <a:cxn ang="0">
                    <a:pos x="0" y="9"/>
                  </a:cxn>
                  <a:cxn ang="0">
                    <a:pos x="10" y="0"/>
                  </a:cxn>
                  <a:cxn ang="0">
                    <a:pos x="10" y="0"/>
                  </a:cxn>
                  <a:cxn ang="0">
                    <a:pos x="50" y="0"/>
                  </a:cxn>
                </a:cxnLst>
                <a:rect l="0" t="0" r="r" b="b"/>
                <a:pathLst>
                  <a:path w="60" h="356">
                    <a:moveTo>
                      <a:pt x="50" y="0"/>
                    </a:moveTo>
                    <a:cubicBezTo>
                      <a:pt x="55" y="0"/>
                      <a:pt x="60" y="4"/>
                      <a:pt x="60" y="9"/>
                    </a:cubicBezTo>
                    <a:cubicBezTo>
                      <a:pt x="60" y="9"/>
                      <a:pt x="60" y="9"/>
                      <a:pt x="60" y="9"/>
                    </a:cubicBezTo>
                    <a:lnTo>
                      <a:pt x="60" y="348"/>
                    </a:lnTo>
                    <a:cubicBezTo>
                      <a:pt x="60" y="352"/>
                      <a:pt x="55" y="356"/>
                      <a:pt x="50" y="356"/>
                    </a:cubicBezTo>
                    <a:cubicBezTo>
                      <a:pt x="50" y="356"/>
                      <a:pt x="50" y="356"/>
                      <a:pt x="50" y="356"/>
                    </a:cubicBezTo>
                    <a:lnTo>
                      <a:pt x="10" y="356"/>
                    </a:lnTo>
                    <a:cubicBezTo>
                      <a:pt x="5" y="356"/>
                      <a:pt x="0" y="352"/>
                      <a:pt x="0" y="348"/>
                    </a:cubicBezTo>
                    <a:cubicBezTo>
                      <a:pt x="0" y="348"/>
                      <a:pt x="0" y="348"/>
                      <a:pt x="0" y="348"/>
                    </a:cubicBezTo>
                    <a:lnTo>
                      <a:pt x="0" y="9"/>
                    </a:lnTo>
                    <a:cubicBezTo>
                      <a:pt x="0" y="4"/>
                      <a:pt x="5" y="0"/>
                      <a:pt x="10" y="0"/>
                    </a:cubicBezTo>
                    <a:cubicBezTo>
                      <a:pt x="10" y="0"/>
                      <a:pt x="10" y="0"/>
                      <a:pt x="10" y="0"/>
                    </a:cubicBezTo>
                    <a:lnTo>
                      <a:pt x="50" y="0"/>
                    </a:lnTo>
                    <a:close/>
                  </a:path>
                </a:pathLst>
              </a:custGeom>
              <a:solidFill>
                <a:srgbClr val="DDDDDD"/>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71" name="Freeform 10"/>
              <p:cNvSpPr>
                <a:spLocks noEditPoints="1"/>
              </p:cNvSpPr>
              <p:nvPr/>
            </p:nvSpPr>
            <p:spPr bwMode="auto">
              <a:xfrm>
                <a:off x="3511551" y="4456113"/>
                <a:ext cx="39688" cy="276225"/>
              </a:xfrm>
              <a:custGeom>
                <a:avLst/>
                <a:gdLst/>
                <a:ahLst/>
                <a:cxnLst>
                  <a:cxn ang="0">
                    <a:pos x="54" y="0"/>
                  </a:cxn>
                  <a:cxn ang="0">
                    <a:pos x="56" y="0"/>
                  </a:cxn>
                  <a:cxn ang="0">
                    <a:pos x="63" y="3"/>
                  </a:cxn>
                  <a:cxn ang="0">
                    <a:pos x="65" y="6"/>
                  </a:cxn>
                  <a:cxn ang="0">
                    <a:pos x="68" y="12"/>
                  </a:cxn>
                  <a:cxn ang="0">
                    <a:pos x="68" y="13"/>
                  </a:cxn>
                  <a:cxn ang="0">
                    <a:pos x="68" y="352"/>
                  </a:cxn>
                  <a:cxn ang="0">
                    <a:pos x="68" y="353"/>
                  </a:cxn>
                  <a:cxn ang="0">
                    <a:pos x="65" y="359"/>
                  </a:cxn>
                  <a:cxn ang="0">
                    <a:pos x="63" y="362"/>
                  </a:cxn>
                  <a:cxn ang="0">
                    <a:pos x="56" y="364"/>
                  </a:cxn>
                  <a:cxn ang="0">
                    <a:pos x="54" y="364"/>
                  </a:cxn>
                  <a:cxn ang="0">
                    <a:pos x="14" y="364"/>
                  </a:cxn>
                  <a:cxn ang="0">
                    <a:pos x="13" y="364"/>
                  </a:cxn>
                  <a:cxn ang="0">
                    <a:pos x="6" y="362"/>
                  </a:cxn>
                  <a:cxn ang="0">
                    <a:pos x="3" y="360"/>
                  </a:cxn>
                  <a:cxn ang="0">
                    <a:pos x="0" y="353"/>
                  </a:cxn>
                  <a:cxn ang="0">
                    <a:pos x="0" y="352"/>
                  </a:cxn>
                  <a:cxn ang="0">
                    <a:pos x="0" y="13"/>
                  </a:cxn>
                  <a:cxn ang="0">
                    <a:pos x="0" y="11"/>
                  </a:cxn>
                  <a:cxn ang="0">
                    <a:pos x="3" y="5"/>
                  </a:cxn>
                  <a:cxn ang="0">
                    <a:pos x="6" y="3"/>
                  </a:cxn>
                  <a:cxn ang="0">
                    <a:pos x="13" y="0"/>
                  </a:cxn>
                  <a:cxn ang="0">
                    <a:pos x="14" y="0"/>
                  </a:cxn>
                  <a:cxn ang="0">
                    <a:pos x="54" y="0"/>
                  </a:cxn>
                  <a:cxn ang="0">
                    <a:pos x="14" y="7"/>
                  </a:cxn>
                  <a:cxn ang="0">
                    <a:pos x="16" y="7"/>
                  </a:cxn>
                  <a:cxn ang="0">
                    <a:pos x="9" y="10"/>
                  </a:cxn>
                  <a:cxn ang="0">
                    <a:pos x="11" y="8"/>
                  </a:cxn>
                  <a:cxn ang="0">
                    <a:pos x="8" y="15"/>
                  </a:cxn>
                  <a:cxn ang="0">
                    <a:pos x="8" y="13"/>
                  </a:cxn>
                  <a:cxn ang="0">
                    <a:pos x="8" y="352"/>
                  </a:cxn>
                  <a:cxn ang="0">
                    <a:pos x="8" y="350"/>
                  </a:cxn>
                  <a:cxn ang="0">
                    <a:pos x="11" y="356"/>
                  </a:cxn>
                  <a:cxn ang="0">
                    <a:pos x="9" y="354"/>
                  </a:cxn>
                  <a:cxn ang="0">
                    <a:pos x="16" y="357"/>
                  </a:cxn>
                  <a:cxn ang="0">
                    <a:pos x="14" y="356"/>
                  </a:cxn>
                  <a:cxn ang="0">
                    <a:pos x="54" y="356"/>
                  </a:cxn>
                  <a:cxn ang="0">
                    <a:pos x="53" y="357"/>
                  </a:cxn>
                  <a:cxn ang="0">
                    <a:pos x="60" y="354"/>
                  </a:cxn>
                  <a:cxn ang="0">
                    <a:pos x="57" y="357"/>
                  </a:cxn>
                  <a:cxn ang="0">
                    <a:pos x="60" y="351"/>
                  </a:cxn>
                  <a:cxn ang="0">
                    <a:pos x="59" y="352"/>
                  </a:cxn>
                  <a:cxn ang="0">
                    <a:pos x="59" y="13"/>
                  </a:cxn>
                  <a:cxn ang="0">
                    <a:pos x="60" y="14"/>
                  </a:cxn>
                  <a:cxn ang="0">
                    <a:pos x="57" y="8"/>
                  </a:cxn>
                  <a:cxn ang="0">
                    <a:pos x="59" y="10"/>
                  </a:cxn>
                  <a:cxn ang="0">
                    <a:pos x="52" y="7"/>
                  </a:cxn>
                  <a:cxn ang="0">
                    <a:pos x="54" y="7"/>
                  </a:cxn>
                  <a:cxn ang="0">
                    <a:pos x="14" y="7"/>
                  </a:cxn>
                </a:cxnLst>
                <a:rect l="0" t="0" r="r" b="b"/>
                <a:pathLst>
                  <a:path w="68" h="364">
                    <a:moveTo>
                      <a:pt x="54" y="0"/>
                    </a:moveTo>
                    <a:cubicBezTo>
                      <a:pt x="55" y="0"/>
                      <a:pt x="56" y="0"/>
                      <a:pt x="56" y="0"/>
                    </a:cubicBezTo>
                    <a:lnTo>
                      <a:pt x="63" y="3"/>
                    </a:lnTo>
                    <a:cubicBezTo>
                      <a:pt x="64" y="4"/>
                      <a:pt x="65" y="5"/>
                      <a:pt x="65" y="6"/>
                    </a:cubicBezTo>
                    <a:lnTo>
                      <a:pt x="68" y="12"/>
                    </a:lnTo>
                    <a:cubicBezTo>
                      <a:pt x="68" y="12"/>
                      <a:pt x="68" y="12"/>
                      <a:pt x="68" y="13"/>
                    </a:cubicBezTo>
                    <a:lnTo>
                      <a:pt x="68" y="352"/>
                    </a:lnTo>
                    <a:cubicBezTo>
                      <a:pt x="68" y="352"/>
                      <a:pt x="68" y="353"/>
                      <a:pt x="68" y="353"/>
                    </a:cubicBezTo>
                    <a:lnTo>
                      <a:pt x="65" y="359"/>
                    </a:lnTo>
                    <a:cubicBezTo>
                      <a:pt x="65" y="360"/>
                      <a:pt x="64" y="361"/>
                      <a:pt x="63" y="362"/>
                    </a:cubicBezTo>
                    <a:lnTo>
                      <a:pt x="56" y="364"/>
                    </a:lnTo>
                    <a:cubicBezTo>
                      <a:pt x="55" y="364"/>
                      <a:pt x="55" y="364"/>
                      <a:pt x="54" y="364"/>
                    </a:cubicBezTo>
                    <a:lnTo>
                      <a:pt x="14" y="364"/>
                    </a:lnTo>
                    <a:cubicBezTo>
                      <a:pt x="14" y="364"/>
                      <a:pt x="14" y="364"/>
                      <a:pt x="13" y="364"/>
                    </a:cubicBezTo>
                    <a:lnTo>
                      <a:pt x="6" y="362"/>
                    </a:lnTo>
                    <a:cubicBezTo>
                      <a:pt x="5" y="361"/>
                      <a:pt x="4" y="361"/>
                      <a:pt x="3" y="360"/>
                    </a:cubicBezTo>
                    <a:lnTo>
                      <a:pt x="0" y="353"/>
                    </a:lnTo>
                    <a:cubicBezTo>
                      <a:pt x="0" y="353"/>
                      <a:pt x="0" y="353"/>
                      <a:pt x="0" y="352"/>
                    </a:cubicBezTo>
                    <a:lnTo>
                      <a:pt x="0" y="13"/>
                    </a:lnTo>
                    <a:cubicBezTo>
                      <a:pt x="0" y="12"/>
                      <a:pt x="0" y="12"/>
                      <a:pt x="0" y="11"/>
                    </a:cubicBezTo>
                    <a:lnTo>
                      <a:pt x="3" y="5"/>
                    </a:lnTo>
                    <a:cubicBezTo>
                      <a:pt x="4" y="4"/>
                      <a:pt x="5" y="4"/>
                      <a:pt x="6" y="3"/>
                    </a:cubicBezTo>
                    <a:lnTo>
                      <a:pt x="13" y="0"/>
                    </a:lnTo>
                    <a:cubicBezTo>
                      <a:pt x="13" y="0"/>
                      <a:pt x="14" y="0"/>
                      <a:pt x="14" y="0"/>
                    </a:cubicBezTo>
                    <a:lnTo>
                      <a:pt x="54" y="0"/>
                    </a:lnTo>
                    <a:close/>
                    <a:moveTo>
                      <a:pt x="14" y="7"/>
                    </a:moveTo>
                    <a:lnTo>
                      <a:pt x="16" y="7"/>
                    </a:lnTo>
                    <a:lnTo>
                      <a:pt x="9" y="10"/>
                    </a:lnTo>
                    <a:lnTo>
                      <a:pt x="11" y="8"/>
                    </a:lnTo>
                    <a:lnTo>
                      <a:pt x="8" y="15"/>
                    </a:lnTo>
                    <a:lnTo>
                      <a:pt x="8" y="13"/>
                    </a:lnTo>
                    <a:lnTo>
                      <a:pt x="8" y="352"/>
                    </a:lnTo>
                    <a:lnTo>
                      <a:pt x="8" y="350"/>
                    </a:lnTo>
                    <a:lnTo>
                      <a:pt x="11" y="356"/>
                    </a:lnTo>
                    <a:lnTo>
                      <a:pt x="9" y="354"/>
                    </a:lnTo>
                    <a:lnTo>
                      <a:pt x="16" y="357"/>
                    </a:lnTo>
                    <a:lnTo>
                      <a:pt x="14" y="356"/>
                    </a:lnTo>
                    <a:lnTo>
                      <a:pt x="54" y="356"/>
                    </a:lnTo>
                    <a:lnTo>
                      <a:pt x="53" y="357"/>
                    </a:lnTo>
                    <a:lnTo>
                      <a:pt x="60" y="354"/>
                    </a:lnTo>
                    <a:lnTo>
                      <a:pt x="57" y="357"/>
                    </a:lnTo>
                    <a:lnTo>
                      <a:pt x="60" y="351"/>
                    </a:lnTo>
                    <a:lnTo>
                      <a:pt x="59" y="352"/>
                    </a:lnTo>
                    <a:lnTo>
                      <a:pt x="59" y="13"/>
                    </a:lnTo>
                    <a:lnTo>
                      <a:pt x="60" y="14"/>
                    </a:lnTo>
                    <a:lnTo>
                      <a:pt x="57" y="8"/>
                    </a:lnTo>
                    <a:lnTo>
                      <a:pt x="59" y="10"/>
                    </a:lnTo>
                    <a:lnTo>
                      <a:pt x="52" y="7"/>
                    </a:lnTo>
                    <a:lnTo>
                      <a:pt x="54" y="7"/>
                    </a:lnTo>
                    <a:lnTo>
                      <a:pt x="14" y="7"/>
                    </a:lnTo>
                    <a:close/>
                  </a:path>
                </a:pathLst>
              </a:custGeom>
              <a:solidFill>
                <a:srgbClr val="000000"/>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72" name="Freeform 11"/>
              <p:cNvSpPr>
                <a:spLocks noEditPoints="1"/>
              </p:cNvSpPr>
              <p:nvPr/>
            </p:nvSpPr>
            <p:spPr bwMode="auto">
              <a:xfrm>
                <a:off x="3511551" y="4456113"/>
                <a:ext cx="39688" cy="276225"/>
              </a:xfrm>
              <a:custGeom>
                <a:avLst/>
                <a:gdLst/>
                <a:ahLst/>
                <a:cxnLst>
                  <a:cxn ang="0">
                    <a:pos x="54" y="0"/>
                  </a:cxn>
                  <a:cxn ang="0">
                    <a:pos x="56" y="0"/>
                  </a:cxn>
                  <a:cxn ang="0">
                    <a:pos x="63" y="3"/>
                  </a:cxn>
                  <a:cxn ang="0">
                    <a:pos x="65" y="6"/>
                  </a:cxn>
                  <a:cxn ang="0">
                    <a:pos x="68" y="12"/>
                  </a:cxn>
                  <a:cxn ang="0">
                    <a:pos x="68" y="13"/>
                  </a:cxn>
                  <a:cxn ang="0">
                    <a:pos x="68" y="352"/>
                  </a:cxn>
                  <a:cxn ang="0">
                    <a:pos x="68" y="353"/>
                  </a:cxn>
                  <a:cxn ang="0">
                    <a:pos x="65" y="359"/>
                  </a:cxn>
                  <a:cxn ang="0">
                    <a:pos x="63" y="362"/>
                  </a:cxn>
                  <a:cxn ang="0">
                    <a:pos x="56" y="364"/>
                  </a:cxn>
                  <a:cxn ang="0">
                    <a:pos x="54" y="364"/>
                  </a:cxn>
                  <a:cxn ang="0">
                    <a:pos x="14" y="364"/>
                  </a:cxn>
                  <a:cxn ang="0">
                    <a:pos x="13" y="364"/>
                  </a:cxn>
                  <a:cxn ang="0">
                    <a:pos x="6" y="362"/>
                  </a:cxn>
                  <a:cxn ang="0">
                    <a:pos x="3" y="360"/>
                  </a:cxn>
                  <a:cxn ang="0">
                    <a:pos x="0" y="353"/>
                  </a:cxn>
                  <a:cxn ang="0">
                    <a:pos x="0" y="352"/>
                  </a:cxn>
                  <a:cxn ang="0">
                    <a:pos x="0" y="13"/>
                  </a:cxn>
                  <a:cxn ang="0">
                    <a:pos x="0" y="11"/>
                  </a:cxn>
                  <a:cxn ang="0">
                    <a:pos x="3" y="5"/>
                  </a:cxn>
                  <a:cxn ang="0">
                    <a:pos x="6" y="3"/>
                  </a:cxn>
                  <a:cxn ang="0">
                    <a:pos x="13" y="0"/>
                  </a:cxn>
                  <a:cxn ang="0">
                    <a:pos x="14" y="0"/>
                  </a:cxn>
                  <a:cxn ang="0">
                    <a:pos x="54" y="0"/>
                  </a:cxn>
                  <a:cxn ang="0">
                    <a:pos x="14" y="7"/>
                  </a:cxn>
                  <a:cxn ang="0">
                    <a:pos x="16" y="7"/>
                  </a:cxn>
                  <a:cxn ang="0">
                    <a:pos x="9" y="10"/>
                  </a:cxn>
                  <a:cxn ang="0">
                    <a:pos x="11" y="8"/>
                  </a:cxn>
                  <a:cxn ang="0">
                    <a:pos x="8" y="15"/>
                  </a:cxn>
                  <a:cxn ang="0">
                    <a:pos x="8" y="13"/>
                  </a:cxn>
                  <a:cxn ang="0">
                    <a:pos x="8" y="352"/>
                  </a:cxn>
                  <a:cxn ang="0">
                    <a:pos x="8" y="350"/>
                  </a:cxn>
                  <a:cxn ang="0">
                    <a:pos x="11" y="356"/>
                  </a:cxn>
                  <a:cxn ang="0">
                    <a:pos x="9" y="354"/>
                  </a:cxn>
                  <a:cxn ang="0">
                    <a:pos x="16" y="357"/>
                  </a:cxn>
                  <a:cxn ang="0">
                    <a:pos x="14" y="356"/>
                  </a:cxn>
                  <a:cxn ang="0">
                    <a:pos x="54" y="356"/>
                  </a:cxn>
                  <a:cxn ang="0">
                    <a:pos x="53" y="357"/>
                  </a:cxn>
                  <a:cxn ang="0">
                    <a:pos x="60" y="354"/>
                  </a:cxn>
                  <a:cxn ang="0">
                    <a:pos x="57" y="357"/>
                  </a:cxn>
                  <a:cxn ang="0">
                    <a:pos x="60" y="351"/>
                  </a:cxn>
                  <a:cxn ang="0">
                    <a:pos x="59" y="352"/>
                  </a:cxn>
                  <a:cxn ang="0">
                    <a:pos x="59" y="13"/>
                  </a:cxn>
                  <a:cxn ang="0">
                    <a:pos x="60" y="14"/>
                  </a:cxn>
                  <a:cxn ang="0">
                    <a:pos x="57" y="8"/>
                  </a:cxn>
                  <a:cxn ang="0">
                    <a:pos x="59" y="10"/>
                  </a:cxn>
                  <a:cxn ang="0">
                    <a:pos x="52" y="7"/>
                  </a:cxn>
                  <a:cxn ang="0">
                    <a:pos x="54" y="7"/>
                  </a:cxn>
                  <a:cxn ang="0">
                    <a:pos x="14" y="7"/>
                  </a:cxn>
                </a:cxnLst>
                <a:rect l="0" t="0" r="r" b="b"/>
                <a:pathLst>
                  <a:path w="68" h="364">
                    <a:moveTo>
                      <a:pt x="54" y="0"/>
                    </a:moveTo>
                    <a:cubicBezTo>
                      <a:pt x="55" y="0"/>
                      <a:pt x="56" y="0"/>
                      <a:pt x="56" y="0"/>
                    </a:cubicBezTo>
                    <a:lnTo>
                      <a:pt x="63" y="3"/>
                    </a:lnTo>
                    <a:cubicBezTo>
                      <a:pt x="64" y="4"/>
                      <a:pt x="65" y="5"/>
                      <a:pt x="65" y="6"/>
                    </a:cubicBezTo>
                    <a:lnTo>
                      <a:pt x="68" y="12"/>
                    </a:lnTo>
                    <a:cubicBezTo>
                      <a:pt x="68" y="12"/>
                      <a:pt x="68" y="12"/>
                      <a:pt x="68" y="13"/>
                    </a:cubicBezTo>
                    <a:lnTo>
                      <a:pt x="68" y="352"/>
                    </a:lnTo>
                    <a:cubicBezTo>
                      <a:pt x="68" y="352"/>
                      <a:pt x="68" y="353"/>
                      <a:pt x="68" y="353"/>
                    </a:cubicBezTo>
                    <a:lnTo>
                      <a:pt x="65" y="359"/>
                    </a:lnTo>
                    <a:cubicBezTo>
                      <a:pt x="65" y="360"/>
                      <a:pt x="64" y="361"/>
                      <a:pt x="63" y="362"/>
                    </a:cubicBezTo>
                    <a:lnTo>
                      <a:pt x="56" y="364"/>
                    </a:lnTo>
                    <a:cubicBezTo>
                      <a:pt x="55" y="364"/>
                      <a:pt x="55" y="364"/>
                      <a:pt x="54" y="364"/>
                    </a:cubicBezTo>
                    <a:lnTo>
                      <a:pt x="14" y="364"/>
                    </a:lnTo>
                    <a:cubicBezTo>
                      <a:pt x="14" y="364"/>
                      <a:pt x="14" y="364"/>
                      <a:pt x="13" y="364"/>
                    </a:cubicBezTo>
                    <a:lnTo>
                      <a:pt x="6" y="362"/>
                    </a:lnTo>
                    <a:cubicBezTo>
                      <a:pt x="5" y="361"/>
                      <a:pt x="4" y="361"/>
                      <a:pt x="3" y="360"/>
                    </a:cubicBezTo>
                    <a:lnTo>
                      <a:pt x="0" y="353"/>
                    </a:lnTo>
                    <a:cubicBezTo>
                      <a:pt x="0" y="353"/>
                      <a:pt x="0" y="353"/>
                      <a:pt x="0" y="352"/>
                    </a:cubicBezTo>
                    <a:lnTo>
                      <a:pt x="0" y="13"/>
                    </a:lnTo>
                    <a:cubicBezTo>
                      <a:pt x="0" y="12"/>
                      <a:pt x="0" y="12"/>
                      <a:pt x="0" y="11"/>
                    </a:cubicBezTo>
                    <a:lnTo>
                      <a:pt x="3" y="5"/>
                    </a:lnTo>
                    <a:cubicBezTo>
                      <a:pt x="4" y="4"/>
                      <a:pt x="5" y="4"/>
                      <a:pt x="6" y="3"/>
                    </a:cubicBezTo>
                    <a:lnTo>
                      <a:pt x="13" y="0"/>
                    </a:lnTo>
                    <a:cubicBezTo>
                      <a:pt x="13" y="0"/>
                      <a:pt x="14" y="0"/>
                      <a:pt x="14" y="0"/>
                    </a:cubicBezTo>
                    <a:lnTo>
                      <a:pt x="54" y="0"/>
                    </a:lnTo>
                    <a:close/>
                    <a:moveTo>
                      <a:pt x="14" y="7"/>
                    </a:moveTo>
                    <a:lnTo>
                      <a:pt x="16" y="7"/>
                    </a:lnTo>
                    <a:lnTo>
                      <a:pt x="9" y="10"/>
                    </a:lnTo>
                    <a:lnTo>
                      <a:pt x="11" y="8"/>
                    </a:lnTo>
                    <a:lnTo>
                      <a:pt x="8" y="15"/>
                    </a:lnTo>
                    <a:lnTo>
                      <a:pt x="8" y="13"/>
                    </a:lnTo>
                    <a:lnTo>
                      <a:pt x="8" y="352"/>
                    </a:lnTo>
                    <a:lnTo>
                      <a:pt x="8" y="350"/>
                    </a:lnTo>
                    <a:lnTo>
                      <a:pt x="11" y="356"/>
                    </a:lnTo>
                    <a:lnTo>
                      <a:pt x="9" y="354"/>
                    </a:lnTo>
                    <a:lnTo>
                      <a:pt x="16" y="357"/>
                    </a:lnTo>
                    <a:lnTo>
                      <a:pt x="14" y="356"/>
                    </a:lnTo>
                    <a:lnTo>
                      <a:pt x="54" y="356"/>
                    </a:lnTo>
                    <a:lnTo>
                      <a:pt x="53" y="357"/>
                    </a:lnTo>
                    <a:lnTo>
                      <a:pt x="60" y="354"/>
                    </a:lnTo>
                    <a:lnTo>
                      <a:pt x="57" y="357"/>
                    </a:lnTo>
                    <a:lnTo>
                      <a:pt x="60" y="351"/>
                    </a:lnTo>
                    <a:lnTo>
                      <a:pt x="59" y="352"/>
                    </a:lnTo>
                    <a:lnTo>
                      <a:pt x="59" y="13"/>
                    </a:lnTo>
                    <a:lnTo>
                      <a:pt x="60" y="14"/>
                    </a:lnTo>
                    <a:lnTo>
                      <a:pt x="57" y="8"/>
                    </a:lnTo>
                    <a:lnTo>
                      <a:pt x="59" y="10"/>
                    </a:lnTo>
                    <a:lnTo>
                      <a:pt x="52" y="7"/>
                    </a:lnTo>
                    <a:lnTo>
                      <a:pt x="54" y="7"/>
                    </a:lnTo>
                    <a:lnTo>
                      <a:pt x="14" y="7"/>
                    </a:lnTo>
                    <a:close/>
                  </a:path>
                </a:pathLst>
              </a:cu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73" name="Rectangle 12"/>
              <p:cNvSpPr>
                <a:spLocks noChangeArrowheads="1"/>
              </p:cNvSpPr>
              <p:nvPr/>
            </p:nvSpPr>
            <p:spPr bwMode="auto">
              <a:xfrm>
                <a:off x="3475038" y="4549775"/>
                <a:ext cx="39688" cy="6350"/>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74" name="Rectangle 13"/>
              <p:cNvSpPr>
                <a:spLocks noChangeArrowheads="1"/>
              </p:cNvSpPr>
              <p:nvPr/>
            </p:nvSpPr>
            <p:spPr bwMode="auto">
              <a:xfrm>
                <a:off x="3475038" y="4549775"/>
                <a:ext cx="39688" cy="6350"/>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75" name="Rectangle 14"/>
              <p:cNvSpPr>
                <a:spLocks noChangeArrowheads="1"/>
              </p:cNvSpPr>
              <p:nvPr/>
            </p:nvSpPr>
            <p:spPr bwMode="auto">
              <a:xfrm>
                <a:off x="3475038" y="4679950"/>
                <a:ext cx="39688" cy="4762"/>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76" name="Rectangle 15"/>
              <p:cNvSpPr>
                <a:spLocks noChangeArrowheads="1"/>
              </p:cNvSpPr>
              <p:nvPr/>
            </p:nvSpPr>
            <p:spPr bwMode="auto">
              <a:xfrm>
                <a:off x="3475038" y="4679950"/>
                <a:ext cx="39688" cy="4762"/>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77" name="Freeform 16"/>
              <p:cNvSpPr>
                <a:spLocks/>
              </p:cNvSpPr>
              <p:nvPr/>
            </p:nvSpPr>
            <p:spPr bwMode="auto">
              <a:xfrm>
                <a:off x="3363913" y="4459288"/>
                <a:ext cx="39688" cy="269875"/>
              </a:xfrm>
              <a:custGeom>
                <a:avLst/>
                <a:gdLst/>
                <a:ahLst/>
                <a:cxnLst>
                  <a:cxn ang="0">
                    <a:pos x="57" y="0"/>
                  </a:cxn>
                  <a:cxn ang="0">
                    <a:pos x="68" y="10"/>
                  </a:cxn>
                  <a:cxn ang="0">
                    <a:pos x="68" y="10"/>
                  </a:cxn>
                  <a:cxn ang="0">
                    <a:pos x="68" y="346"/>
                  </a:cxn>
                  <a:cxn ang="0">
                    <a:pos x="57" y="356"/>
                  </a:cxn>
                  <a:cxn ang="0">
                    <a:pos x="57" y="356"/>
                  </a:cxn>
                  <a:cxn ang="0">
                    <a:pos x="12" y="356"/>
                  </a:cxn>
                  <a:cxn ang="0">
                    <a:pos x="0" y="346"/>
                  </a:cxn>
                  <a:cxn ang="0">
                    <a:pos x="0" y="346"/>
                  </a:cxn>
                  <a:cxn ang="0">
                    <a:pos x="0" y="10"/>
                  </a:cxn>
                  <a:cxn ang="0">
                    <a:pos x="12" y="0"/>
                  </a:cxn>
                  <a:cxn ang="0">
                    <a:pos x="12" y="0"/>
                  </a:cxn>
                  <a:cxn ang="0">
                    <a:pos x="57" y="0"/>
                  </a:cxn>
                </a:cxnLst>
                <a:rect l="0" t="0" r="r" b="b"/>
                <a:pathLst>
                  <a:path w="68" h="356">
                    <a:moveTo>
                      <a:pt x="57" y="0"/>
                    </a:moveTo>
                    <a:cubicBezTo>
                      <a:pt x="63" y="0"/>
                      <a:pt x="68" y="4"/>
                      <a:pt x="68" y="10"/>
                    </a:cubicBezTo>
                    <a:cubicBezTo>
                      <a:pt x="68" y="10"/>
                      <a:pt x="68" y="10"/>
                      <a:pt x="68" y="10"/>
                    </a:cubicBezTo>
                    <a:lnTo>
                      <a:pt x="68" y="346"/>
                    </a:lnTo>
                    <a:cubicBezTo>
                      <a:pt x="68" y="352"/>
                      <a:pt x="63" y="356"/>
                      <a:pt x="57" y="356"/>
                    </a:cubicBezTo>
                    <a:cubicBezTo>
                      <a:pt x="57" y="356"/>
                      <a:pt x="57" y="356"/>
                      <a:pt x="57" y="356"/>
                    </a:cubicBezTo>
                    <a:lnTo>
                      <a:pt x="12" y="356"/>
                    </a:lnTo>
                    <a:cubicBezTo>
                      <a:pt x="5" y="356"/>
                      <a:pt x="0" y="352"/>
                      <a:pt x="0" y="346"/>
                    </a:cubicBezTo>
                    <a:cubicBezTo>
                      <a:pt x="0" y="346"/>
                      <a:pt x="0" y="346"/>
                      <a:pt x="0" y="346"/>
                    </a:cubicBezTo>
                    <a:lnTo>
                      <a:pt x="0" y="10"/>
                    </a:lnTo>
                    <a:cubicBezTo>
                      <a:pt x="0" y="4"/>
                      <a:pt x="5" y="0"/>
                      <a:pt x="12" y="0"/>
                    </a:cubicBezTo>
                    <a:cubicBezTo>
                      <a:pt x="12" y="0"/>
                      <a:pt x="12" y="0"/>
                      <a:pt x="12" y="0"/>
                    </a:cubicBezTo>
                    <a:lnTo>
                      <a:pt x="57" y="0"/>
                    </a:lnTo>
                    <a:close/>
                  </a:path>
                </a:pathLst>
              </a:custGeom>
              <a:solidFill>
                <a:srgbClr val="DDDDDD"/>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78" name="Freeform 17"/>
              <p:cNvSpPr>
                <a:spLocks noEditPoints="1"/>
              </p:cNvSpPr>
              <p:nvPr/>
            </p:nvSpPr>
            <p:spPr bwMode="auto">
              <a:xfrm>
                <a:off x="3362326" y="4456113"/>
                <a:ext cx="42863" cy="276225"/>
              </a:xfrm>
              <a:custGeom>
                <a:avLst/>
                <a:gdLst/>
                <a:ahLst/>
                <a:cxnLst>
                  <a:cxn ang="0">
                    <a:pos x="61" y="0"/>
                  </a:cxn>
                  <a:cxn ang="0">
                    <a:pos x="63" y="0"/>
                  </a:cxn>
                  <a:cxn ang="0">
                    <a:pos x="71" y="4"/>
                  </a:cxn>
                  <a:cxn ang="0">
                    <a:pos x="73" y="6"/>
                  </a:cxn>
                  <a:cxn ang="0">
                    <a:pos x="76" y="13"/>
                  </a:cxn>
                  <a:cxn ang="0">
                    <a:pos x="76" y="14"/>
                  </a:cxn>
                  <a:cxn ang="0">
                    <a:pos x="76" y="350"/>
                  </a:cxn>
                  <a:cxn ang="0">
                    <a:pos x="76" y="352"/>
                  </a:cxn>
                  <a:cxn ang="0">
                    <a:pos x="73" y="359"/>
                  </a:cxn>
                  <a:cxn ang="0">
                    <a:pos x="71" y="361"/>
                  </a:cxn>
                  <a:cxn ang="0">
                    <a:pos x="63" y="364"/>
                  </a:cxn>
                  <a:cxn ang="0">
                    <a:pos x="61" y="364"/>
                  </a:cxn>
                  <a:cxn ang="0">
                    <a:pos x="16" y="364"/>
                  </a:cxn>
                  <a:cxn ang="0">
                    <a:pos x="14" y="364"/>
                  </a:cxn>
                  <a:cxn ang="0">
                    <a:pos x="6" y="361"/>
                  </a:cxn>
                  <a:cxn ang="0">
                    <a:pos x="4" y="359"/>
                  </a:cxn>
                  <a:cxn ang="0">
                    <a:pos x="0" y="352"/>
                  </a:cxn>
                  <a:cxn ang="0">
                    <a:pos x="0" y="350"/>
                  </a:cxn>
                  <a:cxn ang="0">
                    <a:pos x="0" y="14"/>
                  </a:cxn>
                  <a:cxn ang="0">
                    <a:pos x="0" y="13"/>
                  </a:cxn>
                  <a:cxn ang="0">
                    <a:pos x="4" y="6"/>
                  </a:cxn>
                  <a:cxn ang="0">
                    <a:pos x="6" y="4"/>
                  </a:cxn>
                  <a:cxn ang="0">
                    <a:pos x="14" y="0"/>
                  </a:cxn>
                  <a:cxn ang="0">
                    <a:pos x="16" y="0"/>
                  </a:cxn>
                  <a:cxn ang="0">
                    <a:pos x="61" y="0"/>
                  </a:cxn>
                  <a:cxn ang="0">
                    <a:pos x="16" y="7"/>
                  </a:cxn>
                  <a:cxn ang="0">
                    <a:pos x="18" y="7"/>
                  </a:cxn>
                  <a:cxn ang="0">
                    <a:pos x="10" y="11"/>
                  </a:cxn>
                  <a:cxn ang="0">
                    <a:pos x="12" y="9"/>
                  </a:cxn>
                  <a:cxn ang="0">
                    <a:pos x="8" y="16"/>
                  </a:cxn>
                  <a:cxn ang="0">
                    <a:pos x="8" y="14"/>
                  </a:cxn>
                  <a:cxn ang="0">
                    <a:pos x="8" y="350"/>
                  </a:cxn>
                  <a:cxn ang="0">
                    <a:pos x="8" y="349"/>
                  </a:cxn>
                  <a:cxn ang="0">
                    <a:pos x="12" y="356"/>
                  </a:cxn>
                  <a:cxn ang="0">
                    <a:pos x="9" y="354"/>
                  </a:cxn>
                  <a:cxn ang="0">
                    <a:pos x="17" y="357"/>
                  </a:cxn>
                  <a:cxn ang="0">
                    <a:pos x="16" y="356"/>
                  </a:cxn>
                  <a:cxn ang="0">
                    <a:pos x="61" y="356"/>
                  </a:cxn>
                  <a:cxn ang="0">
                    <a:pos x="59" y="357"/>
                  </a:cxn>
                  <a:cxn ang="0">
                    <a:pos x="67" y="354"/>
                  </a:cxn>
                  <a:cxn ang="0">
                    <a:pos x="65" y="356"/>
                  </a:cxn>
                  <a:cxn ang="0">
                    <a:pos x="68" y="349"/>
                  </a:cxn>
                  <a:cxn ang="0">
                    <a:pos x="68" y="350"/>
                  </a:cxn>
                  <a:cxn ang="0">
                    <a:pos x="68" y="14"/>
                  </a:cxn>
                  <a:cxn ang="0">
                    <a:pos x="68" y="16"/>
                  </a:cxn>
                  <a:cxn ang="0">
                    <a:pos x="65" y="8"/>
                  </a:cxn>
                  <a:cxn ang="0">
                    <a:pos x="67" y="11"/>
                  </a:cxn>
                  <a:cxn ang="0">
                    <a:pos x="59" y="7"/>
                  </a:cxn>
                  <a:cxn ang="0">
                    <a:pos x="61" y="7"/>
                  </a:cxn>
                  <a:cxn ang="0">
                    <a:pos x="16" y="7"/>
                  </a:cxn>
                </a:cxnLst>
                <a:rect l="0" t="0" r="r" b="b"/>
                <a:pathLst>
                  <a:path w="76" h="364">
                    <a:moveTo>
                      <a:pt x="61" y="0"/>
                    </a:moveTo>
                    <a:cubicBezTo>
                      <a:pt x="62" y="0"/>
                      <a:pt x="63" y="0"/>
                      <a:pt x="63" y="0"/>
                    </a:cubicBezTo>
                    <a:lnTo>
                      <a:pt x="71" y="4"/>
                    </a:lnTo>
                    <a:cubicBezTo>
                      <a:pt x="72" y="4"/>
                      <a:pt x="73" y="5"/>
                      <a:pt x="73" y="6"/>
                    </a:cubicBezTo>
                    <a:lnTo>
                      <a:pt x="76" y="13"/>
                    </a:lnTo>
                    <a:cubicBezTo>
                      <a:pt x="76" y="13"/>
                      <a:pt x="76" y="14"/>
                      <a:pt x="76" y="14"/>
                    </a:cubicBezTo>
                    <a:lnTo>
                      <a:pt x="76" y="350"/>
                    </a:lnTo>
                    <a:cubicBezTo>
                      <a:pt x="76" y="351"/>
                      <a:pt x="76" y="351"/>
                      <a:pt x="76" y="352"/>
                    </a:cubicBezTo>
                    <a:lnTo>
                      <a:pt x="73" y="359"/>
                    </a:lnTo>
                    <a:cubicBezTo>
                      <a:pt x="73" y="360"/>
                      <a:pt x="72" y="361"/>
                      <a:pt x="71" y="361"/>
                    </a:cubicBezTo>
                    <a:lnTo>
                      <a:pt x="63" y="364"/>
                    </a:lnTo>
                    <a:cubicBezTo>
                      <a:pt x="62" y="364"/>
                      <a:pt x="61" y="364"/>
                      <a:pt x="61" y="364"/>
                    </a:cubicBezTo>
                    <a:lnTo>
                      <a:pt x="16" y="364"/>
                    </a:lnTo>
                    <a:cubicBezTo>
                      <a:pt x="15" y="364"/>
                      <a:pt x="15" y="364"/>
                      <a:pt x="14" y="364"/>
                    </a:cubicBezTo>
                    <a:lnTo>
                      <a:pt x="6" y="361"/>
                    </a:lnTo>
                    <a:cubicBezTo>
                      <a:pt x="6" y="361"/>
                      <a:pt x="5" y="360"/>
                      <a:pt x="4" y="359"/>
                    </a:cubicBezTo>
                    <a:lnTo>
                      <a:pt x="0" y="352"/>
                    </a:lnTo>
                    <a:cubicBezTo>
                      <a:pt x="0" y="352"/>
                      <a:pt x="0" y="351"/>
                      <a:pt x="0" y="350"/>
                    </a:cubicBezTo>
                    <a:lnTo>
                      <a:pt x="0" y="14"/>
                    </a:lnTo>
                    <a:cubicBezTo>
                      <a:pt x="0" y="14"/>
                      <a:pt x="0" y="13"/>
                      <a:pt x="0" y="13"/>
                    </a:cubicBezTo>
                    <a:lnTo>
                      <a:pt x="4" y="6"/>
                    </a:lnTo>
                    <a:cubicBezTo>
                      <a:pt x="5" y="5"/>
                      <a:pt x="5" y="4"/>
                      <a:pt x="6" y="4"/>
                    </a:cubicBezTo>
                    <a:lnTo>
                      <a:pt x="14" y="0"/>
                    </a:lnTo>
                    <a:cubicBezTo>
                      <a:pt x="15" y="0"/>
                      <a:pt x="15" y="0"/>
                      <a:pt x="16" y="0"/>
                    </a:cubicBezTo>
                    <a:lnTo>
                      <a:pt x="61" y="0"/>
                    </a:lnTo>
                    <a:close/>
                    <a:moveTo>
                      <a:pt x="16" y="7"/>
                    </a:moveTo>
                    <a:lnTo>
                      <a:pt x="18" y="7"/>
                    </a:lnTo>
                    <a:lnTo>
                      <a:pt x="10" y="11"/>
                    </a:lnTo>
                    <a:lnTo>
                      <a:pt x="12" y="9"/>
                    </a:lnTo>
                    <a:lnTo>
                      <a:pt x="8" y="16"/>
                    </a:lnTo>
                    <a:lnTo>
                      <a:pt x="8" y="14"/>
                    </a:lnTo>
                    <a:lnTo>
                      <a:pt x="8" y="350"/>
                    </a:lnTo>
                    <a:lnTo>
                      <a:pt x="8" y="349"/>
                    </a:lnTo>
                    <a:lnTo>
                      <a:pt x="12" y="356"/>
                    </a:lnTo>
                    <a:lnTo>
                      <a:pt x="9" y="354"/>
                    </a:lnTo>
                    <a:lnTo>
                      <a:pt x="17" y="357"/>
                    </a:lnTo>
                    <a:lnTo>
                      <a:pt x="16" y="356"/>
                    </a:lnTo>
                    <a:lnTo>
                      <a:pt x="61" y="356"/>
                    </a:lnTo>
                    <a:lnTo>
                      <a:pt x="59" y="357"/>
                    </a:lnTo>
                    <a:lnTo>
                      <a:pt x="67" y="354"/>
                    </a:lnTo>
                    <a:lnTo>
                      <a:pt x="65" y="356"/>
                    </a:lnTo>
                    <a:lnTo>
                      <a:pt x="68" y="349"/>
                    </a:lnTo>
                    <a:lnTo>
                      <a:pt x="68" y="350"/>
                    </a:lnTo>
                    <a:lnTo>
                      <a:pt x="68" y="14"/>
                    </a:lnTo>
                    <a:lnTo>
                      <a:pt x="68" y="16"/>
                    </a:lnTo>
                    <a:lnTo>
                      <a:pt x="65" y="8"/>
                    </a:lnTo>
                    <a:lnTo>
                      <a:pt x="67" y="11"/>
                    </a:lnTo>
                    <a:lnTo>
                      <a:pt x="59" y="7"/>
                    </a:lnTo>
                    <a:lnTo>
                      <a:pt x="61" y="7"/>
                    </a:lnTo>
                    <a:lnTo>
                      <a:pt x="16" y="7"/>
                    </a:lnTo>
                    <a:close/>
                  </a:path>
                </a:pathLst>
              </a:custGeom>
              <a:solidFill>
                <a:srgbClr val="000000"/>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79" name="Freeform 18"/>
              <p:cNvSpPr>
                <a:spLocks noEditPoints="1"/>
              </p:cNvSpPr>
              <p:nvPr/>
            </p:nvSpPr>
            <p:spPr bwMode="auto">
              <a:xfrm>
                <a:off x="3362326" y="4456113"/>
                <a:ext cx="42863" cy="276225"/>
              </a:xfrm>
              <a:custGeom>
                <a:avLst/>
                <a:gdLst/>
                <a:ahLst/>
                <a:cxnLst>
                  <a:cxn ang="0">
                    <a:pos x="61" y="0"/>
                  </a:cxn>
                  <a:cxn ang="0">
                    <a:pos x="63" y="0"/>
                  </a:cxn>
                  <a:cxn ang="0">
                    <a:pos x="71" y="4"/>
                  </a:cxn>
                  <a:cxn ang="0">
                    <a:pos x="73" y="6"/>
                  </a:cxn>
                  <a:cxn ang="0">
                    <a:pos x="76" y="13"/>
                  </a:cxn>
                  <a:cxn ang="0">
                    <a:pos x="76" y="14"/>
                  </a:cxn>
                  <a:cxn ang="0">
                    <a:pos x="76" y="350"/>
                  </a:cxn>
                  <a:cxn ang="0">
                    <a:pos x="76" y="352"/>
                  </a:cxn>
                  <a:cxn ang="0">
                    <a:pos x="73" y="359"/>
                  </a:cxn>
                  <a:cxn ang="0">
                    <a:pos x="71" y="361"/>
                  </a:cxn>
                  <a:cxn ang="0">
                    <a:pos x="63" y="364"/>
                  </a:cxn>
                  <a:cxn ang="0">
                    <a:pos x="61" y="364"/>
                  </a:cxn>
                  <a:cxn ang="0">
                    <a:pos x="16" y="364"/>
                  </a:cxn>
                  <a:cxn ang="0">
                    <a:pos x="14" y="364"/>
                  </a:cxn>
                  <a:cxn ang="0">
                    <a:pos x="6" y="361"/>
                  </a:cxn>
                  <a:cxn ang="0">
                    <a:pos x="4" y="359"/>
                  </a:cxn>
                  <a:cxn ang="0">
                    <a:pos x="0" y="352"/>
                  </a:cxn>
                  <a:cxn ang="0">
                    <a:pos x="0" y="350"/>
                  </a:cxn>
                  <a:cxn ang="0">
                    <a:pos x="0" y="14"/>
                  </a:cxn>
                  <a:cxn ang="0">
                    <a:pos x="0" y="13"/>
                  </a:cxn>
                  <a:cxn ang="0">
                    <a:pos x="4" y="6"/>
                  </a:cxn>
                  <a:cxn ang="0">
                    <a:pos x="6" y="4"/>
                  </a:cxn>
                  <a:cxn ang="0">
                    <a:pos x="14" y="0"/>
                  </a:cxn>
                  <a:cxn ang="0">
                    <a:pos x="16" y="0"/>
                  </a:cxn>
                  <a:cxn ang="0">
                    <a:pos x="61" y="0"/>
                  </a:cxn>
                  <a:cxn ang="0">
                    <a:pos x="16" y="7"/>
                  </a:cxn>
                  <a:cxn ang="0">
                    <a:pos x="18" y="7"/>
                  </a:cxn>
                  <a:cxn ang="0">
                    <a:pos x="10" y="11"/>
                  </a:cxn>
                  <a:cxn ang="0">
                    <a:pos x="12" y="9"/>
                  </a:cxn>
                  <a:cxn ang="0">
                    <a:pos x="8" y="16"/>
                  </a:cxn>
                  <a:cxn ang="0">
                    <a:pos x="8" y="14"/>
                  </a:cxn>
                  <a:cxn ang="0">
                    <a:pos x="8" y="350"/>
                  </a:cxn>
                  <a:cxn ang="0">
                    <a:pos x="8" y="349"/>
                  </a:cxn>
                  <a:cxn ang="0">
                    <a:pos x="12" y="356"/>
                  </a:cxn>
                  <a:cxn ang="0">
                    <a:pos x="9" y="354"/>
                  </a:cxn>
                  <a:cxn ang="0">
                    <a:pos x="17" y="357"/>
                  </a:cxn>
                  <a:cxn ang="0">
                    <a:pos x="16" y="356"/>
                  </a:cxn>
                  <a:cxn ang="0">
                    <a:pos x="61" y="356"/>
                  </a:cxn>
                  <a:cxn ang="0">
                    <a:pos x="59" y="357"/>
                  </a:cxn>
                  <a:cxn ang="0">
                    <a:pos x="67" y="354"/>
                  </a:cxn>
                  <a:cxn ang="0">
                    <a:pos x="65" y="356"/>
                  </a:cxn>
                  <a:cxn ang="0">
                    <a:pos x="68" y="349"/>
                  </a:cxn>
                  <a:cxn ang="0">
                    <a:pos x="68" y="350"/>
                  </a:cxn>
                  <a:cxn ang="0">
                    <a:pos x="68" y="14"/>
                  </a:cxn>
                  <a:cxn ang="0">
                    <a:pos x="68" y="16"/>
                  </a:cxn>
                  <a:cxn ang="0">
                    <a:pos x="65" y="8"/>
                  </a:cxn>
                  <a:cxn ang="0">
                    <a:pos x="67" y="11"/>
                  </a:cxn>
                  <a:cxn ang="0">
                    <a:pos x="59" y="7"/>
                  </a:cxn>
                  <a:cxn ang="0">
                    <a:pos x="61" y="7"/>
                  </a:cxn>
                  <a:cxn ang="0">
                    <a:pos x="16" y="7"/>
                  </a:cxn>
                </a:cxnLst>
                <a:rect l="0" t="0" r="r" b="b"/>
                <a:pathLst>
                  <a:path w="76" h="364">
                    <a:moveTo>
                      <a:pt x="61" y="0"/>
                    </a:moveTo>
                    <a:cubicBezTo>
                      <a:pt x="62" y="0"/>
                      <a:pt x="63" y="0"/>
                      <a:pt x="63" y="0"/>
                    </a:cubicBezTo>
                    <a:lnTo>
                      <a:pt x="71" y="4"/>
                    </a:lnTo>
                    <a:cubicBezTo>
                      <a:pt x="72" y="4"/>
                      <a:pt x="73" y="5"/>
                      <a:pt x="73" y="6"/>
                    </a:cubicBezTo>
                    <a:lnTo>
                      <a:pt x="76" y="13"/>
                    </a:lnTo>
                    <a:cubicBezTo>
                      <a:pt x="76" y="13"/>
                      <a:pt x="76" y="14"/>
                      <a:pt x="76" y="14"/>
                    </a:cubicBezTo>
                    <a:lnTo>
                      <a:pt x="76" y="350"/>
                    </a:lnTo>
                    <a:cubicBezTo>
                      <a:pt x="76" y="351"/>
                      <a:pt x="76" y="351"/>
                      <a:pt x="76" y="352"/>
                    </a:cubicBezTo>
                    <a:lnTo>
                      <a:pt x="73" y="359"/>
                    </a:lnTo>
                    <a:cubicBezTo>
                      <a:pt x="73" y="360"/>
                      <a:pt x="72" y="361"/>
                      <a:pt x="71" y="361"/>
                    </a:cubicBezTo>
                    <a:lnTo>
                      <a:pt x="63" y="364"/>
                    </a:lnTo>
                    <a:cubicBezTo>
                      <a:pt x="62" y="364"/>
                      <a:pt x="61" y="364"/>
                      <a:pt x="61" y="364"/>
                    </a:cubicBezTo>
                    <a:lnTo>
                      <a:pt x="16" y="364"/>
                    </a:lnTo>
                    <a:cubicBezTo>
                      <a:pt x="15" y="364"/>
                      <a:pt x="15" y="364"/>
                      <a:pt x="14" y="364"/>
                    </a:cubicBezTo>
                    <a:lnTo>
                      <a:pt x="6" y="361"/>
                    </a:lnTo>
                    <a:cubicBezTo>
                      <a:pt x="6" y="361"/>
                      <a:pt x="5" y="360"/>
                      <a:pt x="4" y="359"/>
                    </a:cubicBezTo>
                    <a:lnTo>
                      <a:pt x="0" y="352"/>
                    </a:lnTo>
                    <a:cubicBezTo>
                      <a:pt x="0" y="352"/>
                      <a:pt x="0" y="351"/>
                      <a:pt x="0" y="350"/>
                    </a:cubicBezTo>
                    <a:lnTo>
                      <a:pt x="0" y="14"/>
                    </a:lnTo>
                    <a:cubicBezTo>
                      <a:pt x="0" y="14"/>
                      <a:pt x="0" y="13"/>
                      <a:pt x="0" y="13"/>
                    </a:cubicBezTo>
                    <a:lnTo>
                      <a:pt x="4" y="6"/>
                    </a:lnTo>
                    <a:cubicBezTo>
                      <a:pt x="5" y="5"/>
                      <a:pt x="5" y="4"/>
                      <a:pt x="6" y="4"/>
                    </a:cubicBezTo>
                    <a:lnTo>
                      <a:pt x="14" y="0"/>
                    </a:lnTo>
                    <a:cubicBezTo>
                      <a:pt x="15" y="0"/>
                      <a:pt x="15" y="0"/>
                      <a:pt x="16" y="0"/>
                    </a:cubicBezTo>
                    <a:lnTo>
                      <a:pt x="61" y="0"/>
                    </a:lnTo>
                    <a:close/>
                    <a:moveTo>
                      <a:pt x="16" y="7"/>
                    </a:moveTo>
                    <a:lnTo>
                      <a:pt x="18" y="7"/>
                    </a:lnTo>
                    <a:lnTo>
                      <a:pt x="10" y="11"/>
                    </a:lnTo>
                    <a:lnTo>
                      <a:pt x="12" y="9"/>
                    </a:lnTo>
                    <a:lnTo>
                      <a:pt x="8" y="16"/>
                    </a:lnTo>
                    <a:lnTo>
                      <a:pt x="8" y="14"/>
                    </a:lnTo>
                    <a:lnTo>
                      <a:pt x="8" y="350"/>
                    </a:lnTo>
                    <a:lnTo>
                      <a:pt x="8" y="349"/>
                    </a:lnTo>
                    <a:lnTo>
                      <a:pt x="12" y="356"/>
                    </a:lnTo>
                    <a:lnTo>
                      <a:pt x="9" y="354"/>
                    </a:lnTo>
                    <a:lnTo>
                      <a:pt x="17" y="357"/>
                    </a:lnTo>
                    <a:lnTo>
                      <a:pt x="16" y="356"/>
                    </a:lnTo>
                    <a:lnTo>
                      <a:pt x="61" y="356"/>
                    </a:lnTo>
                    <a:lnTo>
                      <a:pt x="59" y="357"/>
                    </a:lnTo>
                    <a:lnTo>
                      <a:pt x="67" y="354"/>
                    </a:lnTo>
                    <a:lnTo>
                      <a:pt x="65" y="356"/>
                    </a:lnTo>
                    <a:lnTo>
                      <a:pt x="68" y="349"/>
                    </a:lnTo>
                    <a:lnTo>
                      <a:pt x="68" y="350"/>
                    </a:lnTo>
                    <a:lnTo>
                      <a:pt x="68" y="14"/>
                    </a:lnTo>
                    <a:lnTo>
                      <a:pt x="68" y="16"/>
                    </a:lnTo>
                    <a:lnTo>
                      <a:pt x="65" y="8"/>
                    </a:lnTo>
                    <a:lnTo>
                      <a:pt x="67" y="11"/>
                    </a:lnTo>
                    <a:lnTo>
                      <a:pt x="59" y="7"/>
                    </a:lnTo>
                    <a:lnTo>
                      <a:pt x="61" y="7"/>
                    </a:lnTo>
                    <a:lnTo>
                      <a:pt x="16" y="7"/>
                    </a:lnTo>
                    <a:close/>
                  </a:path>
                </a:pathLst>
              </a:cu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80" name="Rectangle 19"/>
              <p:cNvSpPr>
                <a:spLocks noChangeArrowheads="1"/>
              </p:cNvSpPr>
              <p:nvPr/>
            </p:nvSpPr>
            <p:spPr bwMode="auto">
              <a:xfrm>
                <a:off x="3403601" y="4549775"/>
                <a:ext cx="33338" cy="6350"/>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81" name="Rectangle 20"/>
              <p:cNvSpPr>
                <a:spLocks noChangeArrowheads="1"/>
              </p:cNvSpPr>
              <p:nvPr/>
            </p:nvSpPr>
            <p:spPr bwMode="auto">
              <a:xfrm>
                <a:off x="3403601" y="4549775"/>
                <a:ext cx="33338" cy="6350"/>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82" name="Rectangle 21"/>
              <p:cNvSpPr>
                <a:spLocks noChangeArrowheads="1"/>
              </p:cNvSpPr>
              <p:nvPr/>
            </p:nvSpPr>
            <p:spPr bwMode="auto">
              <a:xfrm>
                <a:off x="3403601" y="4679950"/>
                <a:ext cx="33338" cy="4762"/>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83" name="Rectangle 22"/>
              <p:cNvSpPr>
                <a:spLocks noChangeArrowheads="1"/>
              </p:cNvSpPr>
              <p:nvPr/>
            </p:nvSpPr>
            <p:spPr bwMode="auto">
              <a:xfrm>
                <a:off x="3403601" y="4679950"/>
                <a:ext cx="33338" cy="4762"/>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grpSp>
        <p:pic>
          <p:nvPicPr>
            <p:cNvPr id="65" name="Picture 4" descr="C:\Users\KQ45703\AppData\Local\Microsoft\Windows\Temporary Internet Files\Content.IE5\9ZH519NJ\MC900434847[1].png"/>
            <p:cNvPicPr>
              <a:picLocks noChangeAspect="1" noChangeArrowheads="1"/>
            </p:cNvPicPr>
            <p:nvPr/>
          </p:nvPicPr>
          <p:blipFill>
            <a:blip r:embed="rId3" cstate="print"/>
            <a:srcRect/>
            <a:stretch>
              <a:fillRect/>
            </a:stretch>
          </p:blipFill>
          <p:spPr bwMode="auto">
            <a:xfrm>
              <a:off x="4499992" y="3284984"/>
              <a:ext cx="360040" cy="360040"/>
            </a:xfrm>
            <a:prstGeom prst="rect">
              <a:avLst/>
            </a:prstGeom>
            <a:noFill/>
          </p:spPr>
        </p:pic>
      </p:grpSp>
      <p:grpSp>
        <p:nvGrpSpPr>
          <p:cNvPr id="84" name="グループ化 51"/>
          <p:cNvGrpSpPr/>
          <p:nvPr/>
        </p:nvGrpSpPr>
        <p:grpSpPr>
          <a:xfrm>
            <a:off x="5564154" y="2912310"/>
            <a:ext cx="332345" cy="540060"/>
            <a:chOff x="4499992" y="2924944"/>
            <a:chExt cx="360040" cy="720080"/>
          </a:xfrm>
        </p:grpSpPr>
        <p:grpSp>
          <p:nvGrpSpPr>
            <p:cNvPr id="85" name="グループ化 70"/>
            <p:cNvGrpSpPr/>
            <p:nvPr/>
          </p:nvGrpSpPr>
          <p:grpSpPr>
            <a:xfrm>
              <a:off x="4572000" y="2924944"/>
              <a:ext cx="188913" cy="454025"/>
              <a:chOff x="3362326" y="4456113"/>
              <a:chExt cx="188913" cy="454025"/>
            </a:xfrm>
          </p:grpSpPr>
          <p:sp>
            <p:nvSpPr>
              <p:cNvPr id="87" name="Rectangle 5"/>
              <p:cNvSpPr>
                <a:spLocks noChangeArrowheads="1"/>
              </p:cNvSpPr>
              <p:nvPr/>
            </p:nvSpPr>
            <p:spPr bwMode="auto">
              <a:xfrm>
                <a:off x="3441701" y="4506913"/>
                <a:ext cx="33338" cy="400050"/>
              </a:xfrm>
              <a:prstGeom prst="rect">
                <a:avLst/>
              </a:prstGeom>
              <a:solidFill>
                <a:srgbClr val="DDDDDD"/>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88" name="Freeform 6"/>
              <p:cNvSpPr>
                <a:spLocks noEditPoints="1"/>
              </p:cNvSpPr>
              <p:nvPr/>
            </p:nvSpPr>
            <p:spPr bwMode="auto">
              <a:xfrm>
                <a:off x="3440113" y="4503738"/>
                <a:ext cx="38100" cy="406400"/>
              </a:xfrm>
              <a:custGeom>
                <a:avLst/>
                <a:gdLst/>
                <a:ahLst/>
                <a:cxnLst>
                  <a:cxn ang="0">
                    <a:pos x="0" y="0"/>
                  </a:cxn>
                  <a:cxn ang="0">
                    <a:pos x="24" y="0"/>
                  </a:cxn>
                  <a:cxn ang="0">
                    <a:pos x="24" y="256"/>
                  </a:cxn>
                  <a:cxn ang="0">
                    <a:pos x="0" y="256"/>
                  </a:cxn>
                  <a:cxn ang="0">
                    <a:pos x="0" y="0"/>
                  </a:cxn>
                  <a:cxn ang="0">
                    <a:pos x="3" y="254"/>
                  </a:cxn>
                  <a:cxn ang="0">
                    <a:pos x="1" y="252"/>
                  </a:cxn>
                  <a:cxn ang="0">
                    <a:pos x="22" y="252"/>
                  </a:cxn>
                  <a:cxn ang="0">
                    <a:pos x="21" y="254"/>
                  </a:cxn>
                  <a:cxn ang="0">
                    <a:pos x="21" y="2"/>
                  </a:cxn>
                  <a:cxn ang="0">
                    <a:pos x="22" y="3"/>
                  </a:cxn>
                  <a:cxn ang="0">
                    <a:pos x="1" y="3"/>
                  </a:cxn>
                  <a:cxn ang="0">
                    <a:pos x="3" y="2"/>
                  </a:cxn>
                  <a:cxn ang="0">
                    <a:pos x="3" y="254"/>
                  </a:cxn>
                </a:cxnLst>
                <a:rect l="0" t="0" r="r" b="b"/>
                <a:pathLst>
                  <a:path w="24" h="256">
                    <a:moveTo>
                      <a:pt x="0" y="0"/>
                    </a:moveTo>
                    <a:lnTo>
                      <a:pt x="24" y="0"/>
                    </a:lnTo>
                    <a:lnTo>
                      <a:pt x="24" y="256"/>
                    </a:lnTo>
                    <a:lnTo>
                      <a:pt x="0" y="256"/>
                    </a:lnTo>
                    <a:lnTo>
                      <a:pt x="0" y="0"/>
                    </a:lnTo>
                    <a:close/>
                    <a:moveTo>
                      <a:pt x="3" y="254"/>
                    </a:moveTo>
                    <a:lnTo>
                      <a:pt x="1" y="252"/>
                    </a:lnTo>
                    <a:lnTo>
                      <a:pt x="22" y="252"/>
                    </a:lnTo>
                    <a:lnTo>
                      <a:pt x="21" y="254"/>
                    </a:lnTo>
                    <a:lnTo>
                      <a:pt x="21" y="2"/>
                    </a:lnTo>
                    <a:lnTo>
                      <a:pt x="22" y="3"/>
                    </a:lnTo>
                    <a:lnTo>
                      <a:pt x="1" y="3"/>
                    </a:lnTo>
                    <a:lnTo>
                      <a:pt x="3" y="2"/>
                    </a:lnTo>
                    <a:lnTo>
                      <a:pt x="3" y="254"/>
                    </a:lnTo>
                    <a:close/>
                  </a:path>
                </a:pathLst>
              </a:custGeom>
              <a:solidFill>
                <a:srgbClr val="000000"/>
              </a:solidFill>
              <a:ln w="3175">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89" name="Rectangle 7"/>
              <p:cNvSpPr>
                <a:spLocks noChangeArrowheads="1"/>
              </p:cNvSpPr>
              <p:nvPr/>
            </p:nvSpPr>
            <p:spPr bwMode="auto">
              <a:xfrm>
                <a:off x="3440113" y="4503738"/>
                <a:ext cx="38100" cy="406400"/>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90" name="Freeform 8"/>
              <p:cNvSpPr>
                <a:spLocks/>
              </p:cNvSpPr>
              <p:nvPr/>
            </p:nvSpPr>
            <p:spPr bwMode="auto">
              <a:xfrm>
                <a:off x="3441701" y="4506913"/>
                <a:ext cx="33338" cy="400050"/>
              </a:xfrm>
              <a:custGeom>
                <a:avLst/>
                <a:gdLst/>
                <a:ahLst/>
                <a:cxnLst>
                  <a:cxn ang="0">
                    <a:pos x="2" y="252"/>
                  </a:cxn>
                  <a:cxn ang="0">
                    <a:pos x="0" y="250"/>
                  </a:cxn>
                  <a:cxn ang="0">
                    <a:pos x="21" y="250"/>
                  </a:cxn>
                  <a:cxn ang="0">
                    <a:pos x="20" y="252"/>
                  </a:cxn>
                  <a:cxn ang="0">
                    <a:pos x="20" y="0"/>
                  </a:cxn>
                  <a:cxn ang="0">
                    <a:pos x="21" y="1"/>
                  </a:cxn>
                  <a:cxn ang="0">
                    <a:pos x="0" y="1"/>
                  </a:cxn>
                  <a:cxn ang="0">
                    <a:pos x="2" y="0"/>
                  </a:cxn>
                  <a:cxn ang="0">
                    <a:pos x="2" y="252"/>
                  </a:cxn>
                </a:cxnLst>
                <a:rect l="0" t="0" r="r" b="b"/>
                <a:pathLst>
                  <a:path w="21" h="252">
                    <a:moveTo>
                      <a:pt x="2" y="252"/>
                    </a:moveTo>
                    <a:lnTo>
                      <a:pt x="0" y="250"/>
                    </a:lnTo>
                    <a:lnTo>
                      <a:pt x="21" y="250"/>
                    </a:lnTo>
                    <a:lnTo>
                      <a:pt x="20" y="252"/>
                    </a:lnTo>
                    <a:lnTo>
                      <a:pt x="20" y="0"/>
                    </a:lnTo>
                    <a:lnTo>
                      <a:pt x="21" y="1"/>
                    </a:lnTo>
                    <a:lnTo>
                      <a:pt x="0" y="1"/>
                    </a:lnTo>
                    <a:lnTo>
                      <a:pt x="2" y="0"/>
                    </a:lnTo>
                    <a:lnTo>
                      <a:pt x="2" y="252"/>
                    </a:lnTo>
                  </a:path>
                </a:pathLst>
              </a:cu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91" name="Freeform 9"/>
              <p:cNvSpPr>
                <a:spLocks/>
              </p:cNvSpPr>
              <p:nvPr/>
            </p:nvSpPr>
            <p:spPr bwMode="auto">
              <a:xfrm>
                <a:off x="3514726" y="4459288"/>
                <a:ext cx="33338" cy="269875"/>
              </a:xfrm>
              <a:custGeom>
                <a:avLst/>
                <a:gdLst/>
                <a:ahLst/>
                <a:cxnLst>
                  <a:cxn ang="0">
                    <a:pos x="50" y="0"/>
                  </a:cxn>
                  <a:cxn ang="0">
                    <a:pos x="60" y="9"/>
                  </a:cxn>
                  <a:cxn ang="0">
                    <a:pos x="60" y="9"/>
                  </a:cxn>
                  <a:cxn ang="0">
                    <a:pos x="60" y="348"/>
                  </a:cxn>
                  <a:cxn ang="0">
                    <a:pos x="50" y="356"/>
                  </a:cxn>
                  <a:cxn ang="0">
                    <a:pos x="50" y="356"/>
                  </a:cxn>
                  <a:cxn ang="0">
                    <a:pos x="10" y="356"/>
                  </a:cxn>
                  <a:cxn ang="0">
                    <a:pos x="0" y="348"/>
                  </a:cxn>
                  <a:cxn ang="0">
                    <a:pos x="0" y="348"/>
                  </a:cxn>
                  <a:cxn ang="0">
                    <a:pos x="0" y="9"/>
                  </a:cxn>
                  <a:cxn ang="0">
                    <a:pos x="10" y="0"/>
                  </a:cxn>
                  <a:cxn ang="0">
                    <a:pos x="10" y="0"/>
                  </a:cxn>
                  <a:cxn ang="0">
                    <a:pos x="50" y="0"/>
                  </a:cxn>
                </a:cxnLst>
                <a:rect l="0" t="0" r="r" b="b"/>
                <a:pathLst>
                  <a:path w="60" h="356">
                    <a:moveTo>
                      <a:pt x="50" y="0"/>
                    </a:moveTo>
                    <a:cubicBezTo>
                      <a:pt x="55" y="0"/>
                      <a:pt x="60" y="4"/>
                      <a:pt x="60" y="9"/>
                    </a:cubicBezTo>
                    <a:cubicBezTo>
                      <a:pt x="60" y="9"/>
                      <a:pt x="60" y="9"/>
                      <a:pt x="60" y="9"/>
                    </a:cubicBezTo>
                    <a:lnTo>
                      <a:pt x="60" y="348"/>
                    </a:lnTo>
                    <a:cubicBezTo>
                      <a:pt x="60" y="352"/>
                      <a:pt x="55" y="356"/>
                      <a:pt x="50" y="356"/>
                    </a:cubicBezTo>
                    <a:cubicBezTo>
                      <a:pt x="50" y="356"/>
                      <a:pt x="50" y="356"/>
                      <a:pt x="50" y="356"/>
                    </a:cubicBezTo>
                    <a:lnTo>
                      <a:pt x="10" y="356"/>
                    </a:lnTo>
                    <a:cubicBezTo>
                      <a:pt x="5" y="356"/>
                      <a:pt x="0" y="352"/>
                      <a:pt x="0" y="348"/>
                    </a:cubicBezTo>
                    <a:cubicBezTo>
                      <a:pt x="0" y="348"/>
                      <a:pt x="0" y="348"/>
                      <a:pt x="0" y="348"/>
                    </a:cubicBezTo>
                    <a:lnTo>
                      <a:pt x="0" y="9"/>
                    </a:lnTo>
                    <a:cubicBezTo>
                      <a:pt x="0" y="4"/>
                      <a:pt x="5" y="0"/>
                      <a:pt x="10" y="0"/>
                    </a:cubicBezTo>
                    <a:cubicBezTo>
                      <a:pt x="10" y="0"/>
                      <a:pt x="10" y="0"/>
                      <a:pt x="10" y="0"/>
                    </a:cubicBezTo>
                    <a:lnTo>
                      <a:pt x="50" y="0"/>
                    </a:lnTo>
                    <a:close/>
                  </a:path>
                </a:pathLst>
              </a:custGeom>
              <a:solidFill>
                <a:srgbClr val="DDDDDD"/>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92" name="Freeform 10"/>
              <p:cNvSpPr>
                <a:spLocks noEditPoints="1"/>
              </p:cNvSpPr>
              <p:nvPr/>
            </p:nvSpPr>
            <p:spPr bwMode="auto">
              <a:xfrm>
                <a:off x="3511551" y="4456113"/>
                <a:ext cx="39688" cy="276225"/>
              </a:xfrm>
              <a:custGeom>
                <a:avLst/>
                <a:gdLst/>
                <a:ahLst/>
                <a:cxnLst>
                  <a:cxn ang="0">
                    <a:pos x="54" y="0"/>
                  </a:cxn>
                  <a:cxn ang="0">
                    <a:pos x="56" y="0"/>
                  </a:cxn>
                  <a:cxn ang="0">
                    <a:pos x="63" y="3"/>
                  </a:cxn>
                  <a:cxn ang="0">
                    <a:pos x="65" y="6"/>
                  </a:cxn>
                  <a:cxn ang="0">
                    <a:pos x="68" y="12"/>
                  </a:cxn>
                  <a:cxn ang="0">
                    <a:pos x="68" y="13"/>
                  </a:cxn>
                  <a:cxn ang="0">
                    <a:pos x="68" y="352"/>
                  </a:cxn>
                  <a:cxn ang="0">
                    <a:pos x="68" y="353"/>
                  </a:cxn>
                  <a:cxn ang="0">
                    <a:pos x="65" y="359"/>
                  </a:cxn>
                  <a:cxn ang="0">
                    <a:pos x="63" y="362"/>
                  </a:cxn>
                  <a:cxn ang="0">
                    <a:pos x="56" y="364"/>
                  </a:cxn>
                  <a:cxn ang="0">
                    <a:pos x="54" y="364"/>
                  </a:cxn>
                  <a:cxn ang="0">
                    <a:pos x="14" y="364"/>
                  </a:cxn>
                  <a:cxn ang="0">
                    <a:pos x="13" y="364"/>
                  </a:cxn>
                  <a:cxn ang="0">
                    <a:pos x="6" y="362"/>
                  </a:cxn>
                  <a:cxn ang="0">
                    <a:pos x="3" y="360"/>
                  </a:cxn>
                  <a:cxn ang="0">
                    <a:pos x="0" y="353"/>
                  </a:cxn>
                  <a:cxn ang="0">
                    <a:pos x="0" y="352"/>
                  </a:cxn>
                  <a:cxn ang="0">
                    <a:pos x="0" y="13"/>
                  </a:cxn>
                  <a:cxn ang="0">
                    <a:pos x="0" y="11"/>
                  </a:cxn>
                  <a:cxn ang="0">
                    <a:pos x="3" y="5"/>
                  </a:cxn>
                  <a:cxn ang="0">
                    <a:pos x="6" y="3"/>
                  </a:cxn>
                  <a:cxn ang="0">
                    <a:pos x="13" y="0"/>
                  </a:cxn>
                  <a:cxn ang="0">
                    <a:pos x="14" y="0"/>
                  </a:cxn>
                  <a:cxn ang="0">
                    <a:pos x="54" y="0"/>
                  </a:cxn>
                  <a:cxn ang="0">
                    <a:pos x="14" y="7"/>
                  </a:cxn>
                  <a:cxn ang="0">
                    <a:pos x="16" y="7"/>
                  </a:cxn>
                  <a:cxn ang="0">
                    <a:pos x="9" y="10"/>
                  </a:cxn>
                  <a:cxn ang="0">
                    <a:pos x="11" y="8"/>
                  </a:cxn>
                  <a:cxn ang="0">
                    <a:pos x="8" y="15"/>
                  </a:cxn>
                  <a:cxn ang="0">
                    <a:pos x="8" y="13"/>
                  </a:cxn>
                  <a:cxn ang="0">
                    <a:pos x="8" y="352"/>
                  </a:cxn>
                  <a:cxn ang="0">
                    <a:pos x="8" y="350"/>
                  </a:cxn>
                  <a:cxn ang="0">
                    <a:pos x="11" y="356"/>
                  </a:cxn>
                  <a:cxn ang="0">
                    <a:pos x="9" y="354"/>
                  </a:cxn>
                  <a:cxn ang="0">
                    <a:pos x="16" y="357"/>
                  </a:cxn>
                  <a:cxn ang="0">
                    <a:pos x="14" y="356"/>
                  </a:cxn>
                  <a:cxn ang="0">
                    <a:pos x="54" y="356"/>
                  </a:cxn>
                  <a:cxn ang="0">
                    <a:pos x="53" y="357"/>
                  </a:cxn>
                  <a:cxn ang="0">
                    <a:pos x="60" y="354"/>
                  </a:cxn>
                  <a:cxn ang="0">
                    <a:pos x="57" y="357"/>
                  </a:cxn>
                  <a:cxn ang="0">
                    <a:pos x="60" y="351"/>
                  </a:cxn>
                  <a:cxn ang="0">
                    <a:pos x="59" y="352"/>
                  </a:cxn>
                  <a:cxn ang="0">
                    <a:pos x="59" y="13"/>
                  </a:cxn>
                  <a:cxn ang="0">
                    <a:pos x="60" y="14"/>
                  </a:cxn>
                  <a:cxn ang="0">
                    <a:pos x="57" y="8"/>
                  </a:cxn>
                  <a:cxn ang="0">
                    <a:pos x="59" y="10"/>
                  </a:cxn>
                  <a:cxn ang="0">
                    <a:pos x="52" y="7"/>
                  </a:cxn>
                  <a:cxn ang="0">
                    <a:pos x="54" y="7"/>
                  </a:cxn>
                  <a:cxn ang="0">
                    <a:pos x="14" y="7"/>
                  </a:cxn>
                </a:cxnLst>
                <a:rect l="0" t="0" r="r" b="b"/>
                <a:pathLst>
                  <a:path w="68" h="364">
                    <a:moveTo>
                      <a:pt x="54" y="0"/>
                    </a:moveTo>
                    <a:cubicBezTo>
                      <a:pt x="55" y="0"/>
                      <a:pt x="56" y="0"/>
                      <a:pt x="56" y="0"/>
                    </a:cubicBezTo>
                    <a:lnTo>
                      <a:pt x="63" y="3"/>
                    </a:lnTo>
                    <a:cubicBezTo>
                      <a:pt x="64" y="4"/>
                      <a:pt x="65" y="5"/>
                      <a:pt x="65" y="6"/>
                    </a:cubicBezTo>
                    <a:lnTo>
                      <a:pt x="68" y="12"/>
                    </a:lnTo>
                    <a:cubicBezTo>
                      <a:pt x="68" y="12"/>
                      <a:pt x="68" y="12"/>
                      <a:pt x="68" y="13"/>
                    </a:cubicBezTo>
                    <a:lnTo>
                      <a:pt x="68" y="352"/>
                    </a:lnTo>
                    <a:cubicBezTo>
                      <a:pt x="68" y="352"/>
                      <a:pt x="68" y="353"/>
                      <a:pt x="68" y="353"/>
                    </a:cubicBezTo>
                    <a:lnTo>
                      <a:pt x="65" y="359"/>
                    </a:lnTo>
                    <a:cubicBezTo>
                      <a:pt x="65" y="360"/>
                      <a:pt x="64" y="361"/>
                      <a:pt x="63" y="362"/>
                    </a:cubicBezTo>
                    <a:lnTo>
                      <a:pt x="56" y="364"/>
                    </a:lnTo>
                    <a:cubicBezTo>
                      <a:pt x="55" y="364"/>
                      <a:pt x="55" y="364"/>
                      <a:pt x="54" y="364"/>
                    </a:cubicBezTo>
                    <a:lnTo>
                      <a:pt x="14" y="364"/>
                    </a:lnTo>
                    <a:cubicBezTo>
                      <a:pt x="14" y="364"/>
                      <a:pt x="14" y="364"/>
                      <a:pt x="13" y="364"/>
                    </a:cubicBezTo>
                    <a:lnTo>
                      <a:pt x="6" y="362"/>
                    </a:lnTo>
                    <a:cubicBezTo>
                      <a:pt x="5" y="361"/>
                      <a:pt x="4" y="361"/>
                      <a:pt x="3" y="360"/>
                    </a:cubicBezTo>
                    <a:lnTo>
                      <a:pt x="0" y="353"/>
                    </a:lnTo>
                    <a:cubicBezTo>
                      <a:pt x="0" y="353"/>
                      <a:pt x="0" y="353"/>
                      <a:pt x="0" y="352"/>
                    </a:cubicBezTo>
                    <a:lnTo>
                      <a:pt x="0" y="13"/>
                    </a:lnTo>
                    <a:cubicBezTo>
                      <a:pt x="0" y="12"/>
                      <a:pt x="0" y="12"/>
                      <a:pt x="0" y="11"/>
                    </a:cubicBezTo>
                    <a:lnTo>
                      <a:pt x="3" y="5"/>
                    </a:lnTo>
                    <a:cubicBezTo>
                      <a:pt x="4" y="4"/>
                      <a:pt x="5" y="4"/>
                      <a:pt x="6" y="3"/>
                    </a:cubicBezTo>
                    <a:lnTo>
                      <a:pt x="13" y="0"/>
                    </a:lnTo>
                    <a:cubicBezTo>
                      <a:pt x="13" y="0"/>
                      <a:pt x="14" y="0"/>
                      <a:pt x="14" y="0"/>
                    </a:cubicBezTo>
                    <a:lnTo>
                      <a:pt x="54" y="0"/>
                    </a:lnTo>
                    <a:close/>
                    <a:moveTo>
                      <a:pt x="14" y="7"/>
                    </a:moveTo>
                    <a:lnTo>
                      <a:pt x="16" y="7"/>
                    </a:lnTo>
                    <a:lnTo>
                      <a:pt x="9" y="10"/>
                    </a:lnTo>
                    <a:lnTo>
                      <a:pt x="11" y="8"/>
                    </a:lnTo>
                    <a:lnTo>
                      <a:pt x="8" y="15"/>
                    </a:lnTo>
                    <a:lnTo>
                      <a:pt x="8" y="13"/>
                    </a:lnTo>
                    <a:lnTo>
                      <a:pt x="8" y="352"/>
                    </a:lnTo>
                    <a:lnTo>
                      <a:pt x="8" y="350"/>
                    </a:lnTo>
                    <a:lnTo>
                      <a:pt x="11" y="356"/>
                    </a:lnTo>
                    <a:lnTo>
                      <a:pt x="9" y="354"/>
                    </a:lnTo>
                    <a:lnTo>
                      <a:pt x="16" y="357"/>
                    </a:lnTo>
                    <a:lnTo>
                      <a:pt x="14" y="356"/>
                    </a:lnTo>
                    <a:lnTo>
                      <a:pt x="54" y="356"/>
                    </a:lnTo>
                    <a:lnTo>
                      <a:pt x="53" y="357"/>
                    </a:lnTo>
                    <a:lnTo>
                      <a:pt x="60" y="354"/>
                    </a:lnTo>
                    <a:lnTo>
                      <a:pt x="57" y="357"/>
                    </a:lnTo>
                    <a:lnTo>
                      <a:pt x="60" y="351"/>
                    </a:lnTo>
                    <a:lnTo>
                      <a:pt x="59" y="352"/>
                    </a:lnTo>
                    <a:lnTo>
                      <a:pt x="59" y="13"/>
                    </a:lnTo>
                    <a:lnTo>
                      <a:pt x="60" y="14"/>
                    </a:lnTo>
                    <a:lnTo>
                      <a:pt x="57" y="8"/>
                    </a:lnTo>
                    <a:lnTo>
                      <a:pt x="59" y="10"/>
                    </a:lnTo>
                    <a:lnTo>
                      <a:pt x="52" y="7"/>
                    </a:lnTo>
                    <a:lnTo>
                      <a:pt x="54" y="7"/>
                    </a:lnTo>
                    <a:lnTo>
                      <a:pt x="14" y="7"/>
                    </a:lnTo>
                    <a:close/>
                  </a:path>
                </a:pathLst>
              </a:custGeom>
              <a:solidFill>
                <a:srgbClr val="000000"/>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93" name="Freeform 11"/>
              <p:cNvSpPr>
                <a:spLocks noEditPoints="1"/>
              </p:cNvSpPr>
              <p:nvPr/>
            </p:nvSpPr>
            <p:spPr bwMode="auto">
              <a:xfrm>
                <a:off x="3511551" y="4456113"/>
                <a:ext cx="39688" cy="276225"/>
              </a:xfrm>
              <a:custGeom>
                <a:avLst/>
                <a:gdLst/>
                <a:ahLst/>
                <a:cxnLst>
                  <a:cxn ang="0">
                    <a:pos x="54" y="0"/>
                  </a:cxn>
                  <a:cxn ang="0">
                    <a:pos x="56" y="0"/>
                  </a:cxn>
                  <a:cxn ang="0">
                    <a:pos x="63" y="3"/>
                  </a:cxn>
                  <a:cxn ang="0">
                    <a:pos x="65" y="6"/>
                  </a:cxn>
                  <a:cxn ang="0">
                    <a:pos x="68" y="12"/>
                  </a:cxn>
                  <a:cxn ang="0">
                    <a:pos x="68" y="13"/>
                  </a:cxn>
                  <a:cxn ang="0">
                    <a:pos x="68" y="352"/>
                  </a:cxn>
                  <a:cxn ang="0">
                    <a:pos x="68" y="353"/>
                  </a:cxn>
                  <a:cxn ang="0">
                    <a:pos x="65" y="359"/>
                  </a:cxn>
                  <a:cxn ang="0">
                    <a:pos x="63" y="362"/>
                  </a:cxn>
                  <a:cxn ang="0">
                    <a:pos x="56" y="364"/>
                  </a:cxn>
                  <a:cxn ang="0">
                    <a:pos x="54" y="364"/>
                  </a:cxn>
                  <a:cxn ang="0">
                    <a:pos x="14" y="364"/>
                  </a:cxn>
                  <a:cxn ang="0">
                    <a:pos x="13" y="364"/>
                  </a:cxn>
                  <a:cxn ang="0">
                    <a:pos x="6" y="362"/>
                  </a:cxn>
                  <a:cxn ang="0">
                    <a:pos x="3" y="360"/>
                  </a:cxn>
                  <a:cxn ang="0">
                    <a:pos x="0" y="353"/>
                  </a:cxn>
                  <a:cxn ang="0">
                    <a:pos x="0" y="352"/>
                  </a:cxn>
                  <a:cxn ang="0">
                    <a:pos x="0" y="13"/>
                  </a:cxn>
                  <a:cxn ang="0">
                    <a:pos x="0" y="11"/>
                  </a:cxn>
                  <a:cxn ang="0">
                    <a:pos x="3" y="5"/>
                  </a:cxn>
                  <a:cxn ang="0">
                    <a:pos x="6" y="3"/>
                  </a:cxn>
                  <a:cxn ang="0">
                    <a:pos x="13" y="0"/>
                  </a:cxn>
                  <a:cxn ang="0">
                    <a:pos x="14" y="0"/>
                  </a:cxn>
                  <a:cxn ang="0">
                    <a:pos x="54" y="0"/>
                  </a:cxn>
                  <a:cxn ang="0">
                    <a:pos x="14" y="7"/>
                  </a:cxn>
                  <a:cxn ang="0">
                    <a:pos x="16" y="7"/>
                  </a:cxn>
                  <a:cxn ang="0">
                    <a:pos x="9" y="10"/>
                  </a:cxn>
                  <a:cxn ang="0">
                    <a:pos x="11" y="8"/>
                  </a:cxn>
                  <a:cxn ang="0">
                    <a:pos x="8" y="15"/>
                  </a:cxn>
                  <a:cxn ang="0">
                    <a:pos x="8" y="13"/>
                  </a:cxn>
                  <a:cxn ang="0">
                    <a:pos x="8" y="352"/>
                  </a:cxn>
                  <a:cxn ang="0">
                    <a:pos x="8" y="350"/>
                  </a:cxn>
                  <a:cxn ang="0">
                    <a:pos x="11" y="356"/>
                  </a:cxn>
                  <a:cxn ang="0">
                    <a:pos x="9" y="354"/>
                  </a:cxn>
                  <a:cxn ang="0">
                    <a:pos x="16" y="357"/>
                  </a:cxn>
                  <a:cxn ang="0">
                    <a:pos x="14" y="356"/>
                  </a:cxn>
                  <a:cxn ang="0">
                    <a:pos x="54" y="356"/>
                  </a:cxn>
                  <a:cxn ang="0">
                    <a:pos x="53" y="357"/>
                  </a:cxn>
                  <a:cxn ang="0">
                    <a:pos x="60" y="354"/>
                  </a:cxn>
                  <a:cxn ang="0">
                    <a:pos x="57" y="357"/>
                  </a:cxn>
                  <a:cxn ang="0">
                    <a:pos x="60" y="351"/>
                  </a:cxn>
                  <a:cxn ang="0">
                    <a:pos x="59" y="352"/>
                  </a:cxn>
                  <a:cxn ang="0">
                    <a:pos x="59" y="13"/>
                  </a:cxn>
                  <a:cxn ang="0">
                    <a:pos x="60" y="14"/>
                  </a:cxn>
                  <a:cxn ang="0">
                    <a:pos x="57" y="8"/>
                  </a:cxn>
                  <a:cxn ang="0">
                    <a:pos x="59" y="10"/>
                  </a:cxn>
                  <a:cxn ang="0">
                    <a:pos x="52" y="7"/>
                  </a:cxn>
                  <a:cxn ang="0">
                    <a:pos x="54" y="7"/>
                  </a:cxn>
                  <a:cxn ang="0">
                    <a:pos x="14" y="7"/>
                  </a:cxn>
                </a:cxnLst>
                <a:rect l="0" t="0" r="r" b="b"/>
                <a:pathLst>
                  <a:path w="68" h="364">
                    <a:moveTo>
                      <a:pt x="54" y="0"/>
                    </a:moveTo>
                    <a:cubicBezTo>
                      <a:pt x="55" y="0"/>
                      <a:pt x="56" y="0"/>
                      <a:pt x="56" y="0"/>
                    </a:cubicBezTo>
                    <a:lnTo>
                      <a:pt x="63" y="3"/>
                    </a:lnTo>
                    <a:cubicBezTo>
                      <a:pt x="64" y="4"/>
                      <a:pt x="65" y="5"/>
                      <a:pt x="65" y="6"/>
                    </a:cubicBezTo>
                    <a:lnTo>
                      <a:pt x="68" y="12"/>
                    </a:lnTo>
                    <a:cubicBezTo>
                      <a:pt x="68" y="12"/>
                      <a:pt x="68" y="12"/>
                      <a:pt x="68" y="13"/>
                    </a:cubicBezTo>
                    <a:lnTo>
                      <a:pt x="68" y="352"/>
                    </a:lnTo>
                    <a:cubicBezTo>
                      <a:pt x="68" y="352"/>
                      <a:pt x="68" y="353"/>
                      <a:pt x="68" y="353"/>
                    </a:cubicBezTo>
                    <a:lnTo>
                      <a:pt x="65" y="359"/>
                    </a:lnTo>
                    <a:cubicBezTo>
                      <a:pt x="65" y="360"/>
                      <a:pt x="64" y="361"/>
                      <a:pt x="63" y="362"/>
                    </a:cubicBezTo>
                    <a:lnTo>
                      <a:pt x="56" y="364"/>
                    </a:lnTo>
                    <a:cubicBezTo>
                      <a:pt x="55" y="364"/>
                      <a:pt x="55" y="364"/>
                      <a:pt x="54" y="364"/>
                    </a:cubicBezTo>
                    <a:lnTo>
                      <a:pt x="14" y="364"/>
                    </a:lnTo>
                    <a:cubicBezTo>
                      <a:pt x="14" y="364"/>
                      <a:pt x="14" y="364"/>
                      <a:pt x="13" y="364"/>
                    </a:cubicBezTo>
                    <a:lnTo>
                      <a:pt x="6" y="362"/>
                    </a:lnTo>
                    <a:cubicBezTo>
                      <a:pt x="5" y="361"/>
                      <a:pt x="4" y="361"/>
                      <a:pt x="3" y="360"/>
                    </a:cubicBezTo>
                    <a:lnTo>
                      <a:pt x="0" y="353"/>
                    </a:lnTo>
                    <a:cubicBezTo>
                      <a:pt x="0" y="353"/>
                      <a:pt x="0" y="353"/>
                      <a:pt x="0" y="352"/>
                    </a:cubicBezTo>
                    <a:lnTo>
                      <a:pt x="0" y="13"/>
                    </a:lnTo>
                    <a:cubicBezTo>
                      <a:pt x="0" y="12"/>
                      <a:pt x="0" y="12"/>
                      <a:pt x="0" y="11"/>
                    </a:cubicBezTo>
                    <a:lnTo>
                      <a:pt x="3" y="5"/>
                    </a:lnTo>
                    <a:cubicBezTo>
                      <a:pt x="4" y="4"/>
                      <a:pt x="5" y="4"/>
                      <a:pt x="6" y="3"/>
                    </a:cubicBezTo>
                    <a:lnTo>
                      <a:pt x="13" y="0"/>
                    </a:lnTo>
                    <a:cubicBezTo>
                      <a:pt x="13" y="0"/>
                      <a:pt x="14" y="0"/>
                      <a:pt x="14" y="0"/>
                    </a:cubicBezTo>
                    <a:lnTo>
                      <a:pt x="54" y="0"/>
                    </a:lnTo>
                    <a:close/>
                    <a:moveTo>
                      <a:pt x="14" y="7"/>
                    </a:moveTo>
                    <a:lnTo>
                      <a:pt x="16" y="7"/>
                    </a:lnTo>
                    <a:lnTo>
                      <a:pt x="9" y="10"/>
                    </a:lnTo>
                    <a:lnTo>
                      <a:pt x="11" y="8"/>
                    </a:lnTo>
                    <a:lnTo>
                      <a:pt x="8" y="15"/>
                    </a:lnTo>
                    <a:lnTo>
                      <a:pt x="8" y="13"/>
                    </a:lnTo>
                    <a:lnTo>
                      <a:pt x="8" y="352"/>
                    </a:lnTo>
                    <a:lnTo>
                      <a:pt x="8" y="350"/>
                    </a:lnTo>
                    <a:lnTo>
                      <a:pt x="11" y="356"/>
                    </a:lnTo>
                    <a:lnTo>
                      <a:pt x="9" y="354"/>
                    </a:lnTo>
                    <a:lnTo>
                      <a:pt x="16" y="357"/>
                    </a:lnTo>
                    <a:lnTo>
                      <a:pt x="14" y="356"/>
                    </a:lnTo>
                    <a:lnTo>
                      <a:pt x="54" y="356"/>
                    </a:lnTo>
                    <a:lnTo>
                      <a:pt x="53" y="357"/>
                    </a:lnTo>
                    <a:lnTo>
                      <a:pt x="60" y="354"/>
                    </a:lnTo>
                    <a:lnTo>
                      <a:pt x="57" y="357"/>
                    </a:lnTo>
                    <a:lnTo>
                      <a:pt x="60" y="351"/>
                    </a:lnTo>
                    <a:lnTo>
                      <a:pt x="59" y="352"/>
                    </a:lnTo>
                    <a:lnTo>
                      <a:pt x="59" y="13"/>
                    </a:lnTo>
                    <a:lnTo>
                      <a:pt x="60" y="14"/>
                    </a:lnTo>
                    <a:lnTo>
                      <a:pt x="57" y="8"/>
                    </a:lnTo>
                    <a:lnTo>
                      <a:pt x="59" y="10"/>
                    </a:lnTo>
                    <a:lnTo>
                      <a:pt x="52" y="7"/>
                    </a:lnTo>
                    <a:lnTo>
                      <a:pt x="54" y="7"/>
                    </a:lnTo>
                    <a:lnTo>
                      <a:pt x="14" y="7"/>
                    </a:lnTo>
                    <a:close/>
                  </a:path>
                </a:pathLst>
              </a:cu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94" name="Rectangle 12"/>
              <p:cNvSpPr>
                <a:spLocks noChangeArrowheads="1"/>
              </p:cNvSpPr>
              <p:nvPr/>
            </p:nvSpPr>
            <p:spPr bwMode="auto">
              <a:xfrm>
                <a:off x="3475038" y="4549775"/>
                <a:ext cx="39688" cy="6350"/>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95" name="Rectangle 13"/>
              <p:cNvSpPr>
                <a:spLocks noChangeArrowheads="1"/>
              </p:cNvSpPr>
              <p:nvPr/>
            </p:nvSpPr>
            <p:spPr bwMode="auto">
              <a:xfrm>
                <a:off x="3475038" y="4549775"/>
                <a:ext cx="39688" cy="6350"/>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96" name="Rectangle 14"/>
              <p:cNvSpPr>
                <a:spLocks noChangeArrowheads="1"/>
              </p:cNvSpPr>
              <p:nvPr/>
            </p:nvSpPr>
            <p:spPr bwMode="auto">
              <a:xfrm>
                <a:off x="3475038" y="4679950"/>
                <a:ext cx="39688" cy="4762"/>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97" name="Rectangle 15"/>
              <p:cNvSpPr>
                <a:spLocks noChangeArrowheads="1"/>
              </p:cNvSpPr>
              <p:nvPr/>
            </p:nvSpPr>
            <p:spPr bwMode="auto">
              <a:xfrm>
                <a:off x="3475038" y="4679950"/>
                <a:ext cx="39688" cy="4762"/>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98" name="Freeform 16"/>
              <p:cNvSpPr>
                <a:spLocks/>
              </p:cNvSpPr>
              <p:nvPr/>
            </p:nvSpPr>
            <p:spPr bwMode="auto">
              <a:xfrm>
                <a:off x="3363913" y="4459288"/>
                <a:ext cx="39688" cy="269875"/>
              </a:xfrm>
              <a:custGeom>
                <a:avLst/>
                <a:gdLst/>
                <a:ahLst/>
                <a:cxnLst>
                  <a:cxn ang="0">
                    <a:pos x="57" y="0"/>
                  </a:cxn>
                  <a:cxn ang="0">
                    <a:pos x="68" y="10"/>
                  </a:cxn>
                  <a:cxn ang="0">
                    <a:pos x="68" y="10"/>
                  </a:cxn>
                  <a:cxn ang="0">
                    <a:pos x="68" y="346"/>
                  </a:cxn>
                  <a:cxn ang="0">
                    <a:pos x="57" y="356"/>
                  </a:cxn>
                  <a:cxn ang="0">
                    <a:pos x="57" y="356"/>
                  </a:cxn>
                  <a:cxn ang="0">
                    <a:pos x="12" y="356"/>
                  </a:cxn>
                  <a:cxn ang="0">
                    <a:pos x="0" y="346"/>
                  </a:cxn>
                  <a:cxn ang="0">
                    <a:pos x="0" y="346"/>
                  </a:cxn>
                  <a:cxn ang="0">
                    <a:pos x="0" y="10"/>
                  </a:cxn>
                  <a:cxn ang="0">
                    <a:pos x="12" y="0"/>
                  </a:cxn>
                  <a:cxn ang="0">
                    <a:pos x="12" y="0"/>
                  </a:cxn>
                  <a:cxn ang="0">
                    <a:pos x="57" y="0"/>
                  </a:cxn>
                </a:cxnLst>
                <a:rect l="0" t="0" r="r" b="b"/>
                <a:pathLst>
                  <a:path w="68" h="356">
                    <a:moveTo>
                      <a:pt x="57" y="0"/>
                    </a:moveTo>
                    <a:cubicBezTo>
                      <a:pt x="63" y="0"/>
                      <a:pt x="68" y="4"/>
                      <a:pt x="68" y="10"/>
                    </a:cubicBezTo>
                    <a:cubicBezTo>
                      <a:pt x="68" y="10"/>
                      <a:pt x="68" y="10"/>
                      <a:pt x="68" y="10"/>
                    </a:cubicBezTo>
                    <a:lnTo>
                      <a:pt x="68" y="346"/>
                    </a:lnTo>
                    <a:cubicBezTo>
                      <a:pt x="68" y="352"/>
                      <a:pt x="63" y="356"/>
                      <a:pt x="57" y="356"/>
                    </a:cubicBezTo>
                    <a:cubicBezTo>
                      <a:pt x="57" y="356"/>
                      <a:pt x="57" y="356"/>
                      <a:pt x="57" y="356"/>
                    </a:cubicBezTo>
                    <a:lnTo>
                      <a:pt x="12" y="356"/>
                    </a:lnTo>
                    <a:cubicBezTo>
                      <a:pt x="5" y="356"/>
                      <a:pt x="0" y="352"/>
                      <a:pt x="0" y="346"/>
                    </a:cubicBezTo>
                    <a:cubicBezTo>
                      <a:pt x="0" y="346"/>
                      <a:pt x="0" y="346"/>
                      <a:pt x="0" y="346"/>
                    </a:cubicBezTo>
                    <a:lnTo>
                      <a:pt x="0" y="10"/>
                    </a:lnTo>
                    <a:cubicBezTo>
                      <a:pt x="0" y="4"/>
                      <a:pt x="5" y="0"/>
                      <a:pt x="12" y="0"/>
                    </a:cubicBezTo>
                    <a:cubicBezTo>
                      <a:pt x="12" y="0"/>
                      <a:pt x="12" y="0"/>
                      <a:pt x="12" y="0"/>
                    </a:cubicBezTo>
                    <a:lnTo>
                      <a:pt x="57" y="0"/>
                    </a:lnTo>
                    <a:close/>
                  </a:path>
                </a:pathLst>
              </a:custGeom>
              <a:solidFill>
                <a:srgbClr val="DDDDDD"/>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99" name="Freeform 17"/>
              <p:cNvSpPr>
                <a:spLocks noEditPoints="1"/>
              </p:cNvSpPr>
              <p:nvPr/>
            </p:nvSpPr>
            <p:spPr bwMode="auto">
              <a:xfrm>
                <a:off x="3362326" y="4456113"/>
                <a:ext cx="42863" cy="276225"/>
              </a:xfrm>
              <a:custGeom>
                <a:avLst/>
                <a:gdLst/>
                <a:ahLst/>
                <a:cxnLst>
                  <a:cxn ang="0">
                    <a:pos x="61" y="0"/>
                  </a:cxn>
                  <a:cxn ang="0">
                    <a:pos x="63" y="0"/>
                  </a:cxn>
                  <a:cxn ang="0">
                    <a:pos x="71" y="4"/>
                  </a:cxn>
                  <a:cxn ang="0">
                    <a:pos x="73" y="6"/>
                  </a:cxn>
                  <a:cxn ang="0">
                    <a:pos x="76" y="13"/>
                  </a:cxn>
                  <a:cxn ang="0">
                    <a:pos x="76" y="14"/>
                  </a:cxn>
                  <a:cxn ang="0">
                    <a:pos x="76" y="350"/>
                  </a:cxn>
                  <a:cxn ang="0">
                    <a:pos x="76" y="352"/>
                  </a:cxn>
                  <a:cxn ang="0">
                    <a:pos x="73" y="359"/>
                  </a:cxn>
                  <a:cxn ang="0">
                    <a:pos x="71" y="361"/>
                  </a:cxn>
                  <a:cxn ang="0">
                    <a:pos x="63" y="364"/>
                  </a:cxn>
                  <a:cxn ang="0">
                    <a:pos x="61" y="364"/>
                  </a:cxn>
                  <a:cxn ang="0">
                    <a:pos x="16" y="364"/>
                  </a:cxn>
                  <a:cxn ang="0">
                    <a:pos x="14" y="364"/>
                  </a:cxn>
                  <a:cxn ang="0">
                    <a:pos x="6" y="361"/>
                  </a:cxn>
                  <a:cxn ang="0">
                    <a:pos x="4" y="359"/>
                  </a:cxn>
                  <a:cxn ang="0">
                    <a:pos x="0" y="352"/>
                  </a:cxn>
                  <a:cxn ang="0">
                    <a:pos x="0" y="350"/>
                  </a:cxn>
                  <a:cxn ang="0">
                    <a:pos x="0" y="14"/>
                  </a:cxn>
                  <a:cxn ang="0">
                    <a:pos x="0" y="13"/>
                  </a:cxn>
                  <a:cxn ang="0">
                    <a:pos x="4" y="6"/>
                  </a:cxn>
                  <a:cxn ang="0">
                    <a:pos x="6" y="4"/>
                  </a:cxn>
                  <a:cxn ang="0">
                    <a:pos x="14" y="0"/>
                  </a:cxn>
                  <a:cxn ang="0">
                    <a:pos x="16" y="0"/>
                  </a:cxn>
                  <a:cxn ang="0">
                    <a:pos x="61" y="0"/>
                  </a:cxn>
                  <a:cxn ang="0">
                    <a:pos x="16" y="7"/>
                  </a:cxn>
                  <a:cxn ang="0">
                    <a:pos x="18" y="7"/>
                  </a:cxn>
                  <a:cxn ang="0">
                    <a:pos x="10" y="11"/>
                  </a:cxn>
                  <a:cxn ang="0">
                    <a:pos x="12" y="9"/>
                  </a:cxn>
                  <a:cxn ang="0">
                    <a:pos x="8" y="16"/>
                  </a:cxn>
                  <a:cxn ang="0">
                    <a:pos x="8" y="14"/>
                  </a:cxn>
                  <a:cxn ang="0">
                    <a:pos x="8" y="350"/>
                  </a:cxn>
                  <a:cxn ang="0">
                    <a:pos x="8" y="349"/>
                  </a:cxn>
                  <a:cxn ang="0">
                    <a:pos x="12" y="356"/>
                  </a:cxn>
                  <a:cxn ang="0">
                    <a:pos x="9" y="354"/>
                  </a:cxn>
                  <a:cxn ang="0">
                    <a:pos x="17" y="357"/>
                  </a:cxn>
                  <a:cxn ang="0">
                    <a:pos x="16" y="356"/>
                  </a:cxn>
                  <a:cxn ang="0">
                    <a:pos x="61" y="356"/>
                  </a:cxn>
                  <a:cxn ang="0">
                    <a:pos x="59" y="357"/>
                  </a:cxn>
                  <a:cxn ang="0">
                    <a:pos x="67" y="354"/>
                  </a:cxn>
                  <a:cxn ang="0">
                    <a:pos x="65" y="356"/>
                  </a:cxn>
                  <a:cxn ang="0">
                    <a:pos x="68" y="349"/>
                  </a:cxn>
                  <a:cxn ang="0">
                    <a:pos x="68" y="350"/>
                  </a:cxn>
                  <a:cxn ang="0">
                    <a:pos x="68" y="14"/>
                  </a:cxn>
                  <a:cxn ang="0">
                    <a:pos x="68" y="16"/>
                  </a:cxn>
                  <a:cxn ang="0">
                    <a:pos x="65" y="8"/>
                  </a:cxn>
                  <a:cxn ang="0">
                    <a:pos x="67" y="11"/>
                  </a:cxn>
                  <a:cxn ang="0">
                    <a:pos x="59" y="7"/>
                  </a:cxn>
                  <a:cxn ang="0">
                    <a:pos x="61" y="7"/>
                  </a:cxn>
                  <a:cxn ang="0">
                    <a:pos x="16" y="7"/>
                  </a:cxn>
                </a:cxnLst>
                <a:rect l="0" t="0" r="r" b="b"/>
                <a:pathLst>
                  <a:path w="76" h="364">
                    <a:moveTo>
                      <a:pt x="61" y="0"/>
                    </a:moveTo>
                    <a:cubicBezTo>
                      <a:pt x="62" y="0"/>
                      <a:pt x="63" y="0"/>
                      <a:pt x="63" y="0"/>
                    </a:cubicBezTo>
                    <a:lnTo>
                      <a:pt x="71" y="4"/>
                    </a:lnTo>
                    <a:cubicBezTo>
                      <a:pt x="72" y="4"/>
                      <a:pt x="73" y="5"/>
                      <a:pt x="73" y="6"/>
                    </a:cubicBezTo>
                    <a:lnTo>
                      <a:pt x="76" y="13"/>
                    </a:lnTo>
                    <a:cubicBezTo>
                      <a:pt x="76" y="13"/>
                      <a:pt x="76" y="14"/>
                      <a:pt x="76" y="14"/>
                    </a:cubicBezTo>
                    <a:lnTo>
                      <a:pt x="76" y="350"/>
                    </a:lnTo>
                    <a:cubicBezTo>
                      <a:pt x="76" y="351"/>
                      <a:pt x="76" y="351"/>
                      <a:pt x="76" y="352"/>
                    </a:cubicBezTo>
                    <a:lnTo>
                      <a:pt x="73" y="359"/>
                    </a:lnTo>
                    <a:cubicBezTo>
                      <a:pt x="73" y="360"/>
                      <a:pt x="72" y="361"/>
                      <a:pt x="71" y="361"/>
                    </a:cubicBezTo>
                    <a:lnTo>
                      <a:pt x="63" y="364"/>
                    </a:lnTo>
                    <a:cubicBezTo>
                      <a:pt x="62" y="364"/>
                      <a:pt x="61" y="364"/>
                      <a:pt x="61" y="364"/>
                    </a:cubicBezTo>
                    <a:lnTo>
                      <a:pt x="16" y="364"/>
                    </a:lnTo>
                    <a:cubicBezTo>
                      <a:pt x="15" y="364"/>
                      <a:pt x="15" y="364"/>
                      <a:pt x="14" y="364"/>
                    </a:cubicBezTo>
                    <a:lnTo>
                      <a:pt x="6" y="361"/>
                    </a:lnTo>
                    <a:cubicBezTo>
                      <a:pt x="6" y="361"/>
                      <a:pt x="5" y="360"/>
                      <a:pt x="4" y="359"/>
                    </a:cubicBezTo>
                    <a:lnTo>
                      <a:pt x="0" y="352"/>
                    </a:lnTo>
                    <a:cubicBezTo>
                      <a:pt x="0" y="352"/>
                      <a:pt x="0" y="351"/>
                      <a:pt x="0" y="350"/>
                    </a:cubicBezTo>
                    <a:lnTo>
                      <a:pt x="0" y="14"/>
                    </a:lnTo>
                    <a:cubicBezTo>
                      <a:pt x="0" y="14"/>
                      <a:pt x="0" y="13"/>
                      <a:pt x="0" y="13"/>
                    </a:cubicBezTo>
                    <a:lnTo>
                      <a:pt x="4" y="6"/>
                    </a:lnTo>
                    <a:cubicBezTo>
                      <a:pt x="5" y="5"/>
                      <a:pt x="5" y="4"/>
                      <a:pt x="6" y="4"/>
                    </a:cubicBezTo>
                    <a:lnTo>
                      <a:pt x="14" y="0"/>
                    </a:lnTo>
                    <a:cubicBezTo>
                      <a:pt x="15" y="0"/>
                      <a:pt x="15" y="0"/>
                      <a:pt x="16" y="0"/>
                    </a:cubicBezTo>
                    <a:lnTo>
                      <a:pt x="61" y="0"/>
                    </a:lnTo>
                    <a:close/>
                    <a:moveTo>
                      <a:pt x="16" y="7"/>
                    </a:moveTo>
                    <a:lnTo>
                      <a:pt x="18" y="7"/>
                    </a:lnTo>
                    <a:lnTo>
                      <a:pt x="10" y="11"/>
                    </a:lnTo>
                    <a:lnTo>
                      <a:pt x="12" y="9"/>
                    </a:lnTo>
                    <a:lnTo>
                      <a:pt x="8" y="16"/>
                    </a:lnTo>
                    <a:lnTo>
                      <a:pt x="8" y="14"/>
                    </a:lnTo>
                    <a:lnTo>
                      <a:pt x="8" y="350"/>
                    </a:lnTo>
                    <a:lnTo>
                      <a:pt x="8" y="349"/>
                    </a:lnTo>
                    <a:lnTo>
                      <a:pt x="12" y="356"/>
                    </a:lnTo>
                    <a:lnTo>
                      <a:pt x="9" y="354"/>
                    </a:lnTo>
                    <a:lnTo>
                      <a:pt x="17" y="357"/>
                    </a:lnTo>
                    <a:lnTo>
                      <a:pt x="16" y="356"/>
                    </a:lnTo>
                    <a:lnTo>
                      <a:pt x="61" y="356"/>
                    </a:lnTo>
                    <a:lnTo>
                      <a:pt x="59" y="357"/>
                    </a:lnTo>
                    <a:lnTo>
                      <a:pt x="67" y="354"/>
                    </a:lnTo>
                    <a:lnTo>
                      <a:pt x="65" y="356"/>
                    </a:lnTo>
                    <a:lnTo>
                      <a:pt x="68" y="349"/>
                    </a:lnTo>
                    <a:lnTo>
                      <a:pt x="68" y="350"/>
                    </a:lnTo>
                    <a:lnTo>
                      <a:pt x="68" y="14"/>
                    </a:lnTo>
                    <a:lnTo>
                      <a:pt x="68" y="16"/>
                    </a:lnTo>
                    <a:lnTo>
                      <a:pt x="65" y="8"/>
                    </a:lnTo>
                    <a:lnTo>
                      <a:pt x="67" y="11"/>
                    </a:lnTo>
                    <a:lnTo>
                      <a:pt x="59" y="7"/>
                    </a:lnTo>
                    <a:lnTo>
                      <a:pt x="61" y="7"/>
                    </a:lnTo>
                    <a:lnTo>
                      <a:pt x="16" y="7"/>
                    </a:lnTo>
                    <a:close/>
                  </a:path>
                </a:pathLst>
              </a:custGeom>
              <a:solidFill>
                <a:srgbClr val="000000"/>
              </a:solidFill>
              <a:ln w="3175">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100" name="Freeform 18"/>
              <p:cNvSpPr>
                <a:spLocks noEditPoints="1"/>
              </p:cNvSpPr>
              <p:nvPr/>
            </p:nvSpPr>
            <p:spPr bwMode="auto">
              <a:xfrm>
                <a:off x="3362326" y="4456113"/>
                <a:ext cx="42863" cy="276225"/>
              </a:xfrm>
              <a:custGeom>
                <a:avLst/>
                <a:gdLst/>
                <a:ahLst/>
                <a:cxnLst>
                  <a:cxn ang="0">
                    <a:pos x="61" y="0"/>
                  </a:cxn>
                  <a:cxn ang="0">
                    <a:pos x="63" y="0"/>
                  </a:cxn>
                  <a:cxn ang="0">
                    <a:pos x="71" y="4"/>
                  </a:cxn>
                  <a:cxn ang="0">
                    <a:pos x="73" y="6"/>
                  </a:cxn>
                  <a:cxn ang="0">
                    <a:pos x="76" y="13"/>
                  </a:cxn>
                  <a:cxn ang="0">
                    <a:pos x="76" y="14"/>
                  </a:cxn>
                  <a:cxn ang="0">
                    <a:pos x="76" y="350"/>
                  </a:cxn>
                  <a:cxn ang="0">
                    <a:pos x="76" y="352"/>
                  </a:cxn>
                  <a:cxn ang="0">
                    <a:pos x="73" y="359"/>
                  </a:cxn>
                  <a:cxn ang="0">
                    <a:pos x="71" y="361"/>
                  </a:cxn>
                  <a:cxn ang="0">
                    <a:pos x="63" y="364"/>
                  </a:cxn>
                  <a:cxn ang="0">
                    <a:pos x="61" y="364"/>
                  </a:cxn>
                  <a:cxn ang="0">
                    <a:pos x="16" y="364"/>
                  </a:cxn>
                  <a:cxn ang="0">
                    <a:pos x="14" y="364"/>
                  </a:cxn>
                  <a:cxn ang="0">
                    <a:pos x="6" y="361"/>
                  </a:cxn>
                  <a:cxn ang="0">
                    <a:pos x="4" y="359"/>
                  </a:cxn>
                  <a:cxn ang="0">
                    <a:pos x="0" y="352"/>
                  </a:cxn>
                  <a:cxn ang="0">
                    <a:pos x="0" y="350"/>
                  </a:cxn>
                  <a:cxn ang="0">
                    <a:pos x="0" y="14"/>
                  </a:cxn>
                  <a:cxn ang="0">
                    <a:pos x="0" y="13"/>
                  </a:cxn>
                  <a:cxn ang="0">
                    <a:pos x="4" y="6"/>
                  </a:cxn>
                  <a:cxn ang="0">
                    <a:pos x="6" y="4"/>
                  </a:cxn>
                  <a:cxn ang="0">
                    <a:pos x="14" y="0"/>
                  </a:cxn>
                  <a:cxn ang="0">
                    <a:pos x="16" y="0"/>
                  </a:cxn>
                  <a:cxn ang="0">
                    <a:pos x="61" y="0"/>
                  </a:cxn>
                  <a:cxn ang="0">
                    <a:pos x="16" y="7"/>
                  </a:cxn>
                  <a:cxn ang="0">
                    <a:pos x="18" y="7"/>
                  </a:cxn>
                  <a:cxn ang="0">
                    <a:pos x="10" y="11"/>
                  </a:cxn>
                  <a:cxn ang="0">
                    <a:pos x="12" y="9"/>
                  </a:cxn>
                  <a:cxn ang="0">
                    <a:pos x="8" y="16"/>
                  </a:cxn>
                  <a:cxn ang="0">
                    <a:pos x="8" y="14"/>
                  </a:cxn>
                  <a:cxn ang="0">
                    <a:pos x="8" y="350"/>
                  </a:cxn>
                  <a:cxn ang="0">
                    <a:pos x="8" y="349"/>
                  </a:cxn>
                  <a:cxn ang="0">
                    <a:pos x="12" y="356"/>
                  </a:cxn>
                  <a:cxn ang="0">
                    <a:pos x="9" y="354"/>
                  </a:cxn>
                  <a:cxn ang="0">
                    <a:pos x="17" y="357"/>
                  </a:cxn>
                  <a:cxn ang="0">
                    <a:pos x="16" y="356"/>
                  </a:cxn>
                  <a:cxn ang="0">
                    <a:pos x="61" y="356"/>
                  </a:cxn>
                  <a:cxn ang="0">
                    <a:pos x="59" y="357"/>
                  </a:cxn>
                  <a:cxn ang="0">
                    <a:pos x="67" y="354"/>
                  </a:cxn>
                  <a:cxn ang="0">
                    <a:pos x="65" y="356"/>
                  </a:cxn>
                  <a:cxn ang="0">
                    <a:pos x="68" y="349"/>
                  </a:cxn>
                  <a:cxn ang="0">
                    <a:pos x="68" y="350"/>
                  </a:cxn>
                  <a:cxn ang="0">
                    <a:pos x="68" y="14"/>
                  </a:cxn>
                  <a:cxn ang="0">
                    <a:pos x="68" y="16"/>
                  </a:cxn>
                  <a:cxn ang="0">
                    <a:pos x="65" y="8"/>
                  </a:cxn>
                  <a:cxn ang="0">
                    <a:pos x="67" y="11"/>
                  </a:cxn>
                  <a:cxn ang="0">
                    <a:pos x="59" y="7"/>
                  </a:cxn>
                  <a:cxn ang="0">
                    <a:pos x="61" y="7"/>
                  </a:cxn>
                  <a:cxn ang="0">
                    <a:pos x="16" y="7"/>
                  </a:cxn>
                </a:cxnLst>
                <a:rect l="0" t="0" r="r" b="b"/>
                <a:pathLst>
                  <a:path w="76" h="364">
                    <a:moveTo>
                      <a:pt x="61" y="0"/>
                    </a:moveTo>
                    <a:cubicBezTo>
                      <a:pt x="62" y="0"/>
                      <a:pt x="63" y="0"/>
                      <a:pt x="63" y="0"/>
                    </a:cubicBezTo>
                    <a:lnTo>
                      <a:pt x="71" y="4"/>
                    </a:lnTo>
                    <a:cubicBezTo>
                      <a:pt x="72" y="4"/>
                      <a:pt x="73" y="5"/>
                      <a:pt x="73" y="6"/>
                    </a:cubicBezTo>
                    <a:lnTo>
                      <a:pt x="76" y="13"/>
                    </a:lnTo>
                    <a:cubicBezTo>
                      <a:pt x="76" y="13"/>
                      <a:pt x="76" y="14"/>
                      <a:pt x="76" y="14"/>
                    </a:cubicBezTo>
                    <a:lnTo>
                      <a:pt x="76" y="350"/>
                    </a:lnTo>
                    <a:cubicBezTo>
                      <a:pt x="76" y="351"/>
                      <a:pt x="76" y="351"/>
                      <a:pt x="76" y="352"/>
                    </a:cubicBezTo>
                    <a:lnTo>
                      <a:pt x="73" y="359"/>
                    </a:lnTo>
                    <a:cubicBezTo>
                      <a:pt x="73" y="360"/>
                      <a:pt x="72" y="361"/>
                      <a:pt x="71" y="361"/>
                    </a:cubicBezTo>
                    <a:lnTo>
                      <a:pt x="63" y="364"/>
                    </a:lnTo>
                    <a:cubicBezTo>
                      <a:pt x="62" y="364"/>
                      <a:pt x="61" y="364"/>
                      <a:pt x="61" y="364"/>
                    </a:cubicBezTo>
                    <a:lnTo>
                      <a:pt x="16" y="364"/>
                    </a:lnTo>
                    <a:cubicBezTo>
                      <a:pt x="15" y="364"/>
                      <a:pt x="15" y="364"/>
                      <a:pt x="14" y="364"/>
                    </a:cubicBezTo>
                    <a:lnTo>
                      <a:pt x="6" y="361"/>
                    </a:lnTo>
                    <a:cubicBezTo>
                      <a:pt x="6" y="361"/>
                      <a:pt x="5" y="360"/>
                      <a:pt x="4" y="359"/>
                    </a:cubicBezTo>
                    <a:lnTo>
                      <a:pt x="0" y="352"/>
                    </a:lnTo>
                    <a:cubicBezTo>
                      <a:pt x="0" y="352"/>
                      <a:pt x="0" y="351"/>
                      <a:pt x="0" y="350"/>
                    </a:cubicBezTo>
                    <a:lnTo>
                      <a:pt x="0" y="14"/>
                    </a:lnTo>
                    <a:cubicBezTo>
                      <a:pt x="0" y="14"/>
                      <a:pt x="0" y="13"/>
                      <a:pt x="0" y="13"/>
                    </a:cubicBezTo>
                    <a:lnTo>
                      <a:pt x="4" y="6"/>
                    </a:lnTo>
                    <a:cubicBezTo>
                      <a:pt x="5" y="5"/>
                      <a:pt x="5" y="4"/>
                      <a:pt x="6" y="4"/>
                    </a:cubicBezTo>
                    <a:lnTo>
                      <a:pt x="14" y="0"/>
                    </a:lnTo>
                    <a:cubicBezTo>
                      <a:pt x="15" y="0"/>
                      <a:pt x="15" y="0"/>
                      <a:pt x="16" y="0"/>
                    </a:cubicBezTo>
                    <a:lnTo>
                      <a:pt x="61" y="0"/>
                    </a:lnTo>
                    <a:close/>
                    <a:moveTo>
                      <a:pt x="16" y="7"/>
                    </a:moveTo>
                    <a:lnTo>
                      <a:pt x="18" y="7"/>
                    </a:lnTo>
                    <a:lnTo>
                      <a:pt x="10" y="11"/>
                    </a:lnTo>
                    <a:lnTo>
                      <a:pt x="12" y="9"/>
                    </a:lnTo>
                    <a:lnTo>
                      <a:pt x="8" y="16"/>
                    </a:lnTo>
                    <a:lnTo>
                      <a:pt x="8" y="14"/>
                    </a:lnTo>
                    <a:lnTo>
                      <a:pt x="8" y="350"/>
                    </a:lnTo>
                    <a:lnTo>
                      <a:pt x="8" y="349"/>
                    </a:lnTo>
                    <a:lnTo>
                      <a:pt x="12" y="356"/>
                    </a:lnTo>
                    <a:lnTo>
                      <a:pt x="9" y="354"/>
                    </a:lnTo>
                    <a:lnTo>
                      <a:pt x="17" y="357"/>
                    </a:lnTo>
                    <a:lnTo>
                      <a:pt x="16" y="356"/>
                    </a:lnTo>
                    <a:lnTo>
                      <a:pt x="61" y="356"/>
                    </a:lnTo>
                    <a:lnTo>
                      <a:pt x="59" y="357"/>
                    </a:lnTo>
                    <a:lnTo>
                      <a:pt x="67" y="354"/>
                    </a:lnTo>
                    <a:lnTo>
                      <a:pt x="65" y="356"/>
                    </a:lnTo>
                    <a:lnTo>
                      <a:pt x="68" y="349"/>
                    </a:lnTo>
                    <a:lnTo>
                      <a:pt x="68" y="350"/>
                    </a:lnTo>
                    <a:lnTo>
                      <a:pt x="68" y="14"/>
                    </a:lnTo>
                    <a:lnTo>
                      <a:pt x="68" y="16"/>
                    </a:lnTo>
                    <a:lnTo>
                      <a:pt x="65" y="8"/>
                    </a:lnTo>
                    <a:lnTo>
                      <a:pt x="67" y="11"/>
                    </a:lnTo>
                    <a:lnTo>
                      <a:pt x="59" y="7"/>
                    </a:lnTo>
                    <a:lnTo>
                      <a:pt x="61" y="7"/>
                    </a:lnTo>
                    <a:lnTo>
                      <a:pt x="16" y="7"/>
                    </a:lnTo>
                    <a:close/>
                  </a:path>
                </a:pathLst>
              </a:cu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101" name="Rectangle 19"/>
              <p:cNvSpPr>
                <a:spLocks noChangeArrowheads="1"/>
              </p:cNvSpPr>
              <p:nvPr/>
            </p:nvSpPr>
            <p:spPr bwMode="auto">
              <a:xfrm>
                <a:off x="3403601" y="4549775"/>
                <a:ext cx="33338" cy="6350"/>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102" name="Rectangle 20"/>
              <p:cNvSpPr>
                <a:spLocks noChangeArrowheads="1"/>
              </p:cNvSpPr>
              <p:nvPr/>
            </p:nvSpPr>
            <p:spPr bwMode="auto">
              <a:xfrm>
                <a:off x="3403601" y="4549775"/>
                <a:ext cx="33338" cy="6350"/>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103" name="Rectangle 21"/>
              <p:cNvSpPr>
                <a:spLocks noChangeArrowheads="1"/>
              </p:cNvSpPr>
              <p:nvPr/>
            </p:nvSpPr>
            <p:spPr bwMode="auto">
              <a:xfrm>
                <a:off x="3403601" y="4679950"/>
                <a:ext cx="33338" cy="4762"/>
              </a:xfrm>
              <a:prstGeom prst="rect">
                <a:avLst/>
              </a:prstGeom>
              <a:solidFill>
                <a:srgbClr val="000000"/>
              </a:solidFill>
              <a:ln w="3175">
                <a:solidFill>
                  <a:schemeClr val="bg1">
                    <a:lumMod val="50000"/>
                  </a:schemeClr>
                </a:solidFill>
                <a:miter lim="800000"/>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sp>
            <p:nvSpPr>
              <p:cNvPr id="104" name="Rectangle 22"/>
              <p:cNvSpPr>
                <a:spLocks noChangeArrowheads="1"/>
              </p:cNvSpPr>
              <p:nvPr/>
            </p:nvSpPr>
            <p:spPr bwMode="auto">
              <a:xfrm>
                <a:off x="3403601" y="4679950"/>
                <a:ext cx="33338" cy="4762"/>
              </a:xfrm>
              <a:prstGeom prst="rect">
                <a:avLst/>
              </a:prstGeom>
              <a:noFill/>
              <a:ln w="3175" cap="rnd">
                <a:solidFill>
                  <a:schemeClr val="bg1">
                    <a:lumMod val="50000"/>
                  </a:schemeClr>
                </a:solidFill>
                <a:prstDash val="solid"/>
                <a:round/>
                <a:headEnd/>
                <a:tailEnd/>
              </a:ln>
            </p:spPr>
            <p:txBody>
              <a:bodyPr vert="horz" wrap="square" lIns="91440" tIns="45720" rIns="91440" bIns="45720" numCol="1" anchor="t" anchorCtr="0" compatLnSpc="1">
                <a:prstTxWarp prst="textNoShape">
                  <a:avLst/>
                </a:prstTxWarp>
              </a:bodyPr>
              <a:lstStyle/>
              <a:p>
                <a:pPr eaLnBrk="0" fontAlgn="base" hangingPunct="0">
                  <a:spcBef>
                    <a:spcPct val="0"/>
                  </a:spcBef>
                  <a:spcAft>
                    <a:spcPct val="0"/>
                  </a:spcAft>
                </a:pPr>
                <a:endParaRPr lang="ja-JP" altLang="en-US">
                  <a:solidFill>
                    <a:prstClr val="black"/>
                  </a:solidFill>
                  <a:latin typeface="Calibri"/>
                  <a:ea typeface="ＭＳ Ｐゴシック"/>
                </a:endParaRPr>
              </a:p>
            </p:txBody>
          </p:sp>
        </p:grpSp>
        <p:pic>
          <p:nvPicPr>
            <p:cNvPr id="86" name="Picture 4" descr="C:\Users\KQ45703\AppData\Local\Microsoft\Windows\Temporary Internet Files\Content.IE5\9ZH519NJ\MC900434847[1].png"/>
            <p:cNvPicPr>
              <a:picLocks noChangeAspect="1" noChangeArrowheads="1"/>
            </p:cNvPicPr>
            <p:nvPr/>
          </p:nvPicPr>
          <p:blipFill>
            <a:blip r:embed="rId3" cstate="print"/>
            <a:srcRect/>
            <a:stretch>
              <a:fillRect/>
            </a:stretch>
          </p:blipFill>
          <p:spPr bwMode="auto">
            <a:xfrm>
              <a:off x="4499992" y="3284984"/>
              <a:ext cx="360040" cy="360040"/>
            </a:xfrm>
            <a:prstGeom prst="rect">
              <a:avLst/>
            </a:prstGeom>
            <a:noFill/>
          </p:spPr>
        </p:pic>
      </p:grpSp>
      <p:sp>
        <p:nvSpPr>
          <p:cNvPr id="105" name="テキスト ボックス 104"/>
          <p:cNvSpPr txBox="1"/>
          <p:nvPr/>
        </p:nvSpPr>
        <p:spPr>
          <a:xfrm>
            <a:off x="4428744" y="2629345"/>
            <a:ext cx="1022999" cy="523220"/>
          </a:xfrm>
          <a:prstGeom prst="rect">
            <a:avLst/>
          </a:prstGeom>
          <a:noFill/>
        </p:spPr>
        <p:txBody>
          <a:bodyPr wrap="none" rtlCol="0">
            <a:spAutoFit/>
          </a:bodyPr>
          <a:lstStyle/>
          <a:p>
            <a:pPr eaLnBrk="0" fontAlgn="base" hangingPunct="0">
              <a:spcBef>
                <a:spcPct val="0"/>
              </a:spcBef>
              <a:spcAft>
                <a:spcPct val="0"/>
              </a:spcAft>
            </a:pPr>
            <a:r>
              <a:rPr lang="en-US" altLang="ja-JP" sz="1400" dirty="0" smtClean="0">
                <a:solidFill>
                  <a:prstClr val="black"/>
                </a:solidFill>
                <a:latin typeface="Arial" panose="020B0604020202020204" pitchFamily="34" charset="0"/>
                <a:ea typeface="ＭＳ Ｐゴシック"/>
                <a:cs typeface="Arial" panose="020B0604020202020204" pitchFamily="34" charset="0"/>
              </a:rPr>
              <a:t>Logical </a:t>
            </a:r>
          </a:p>
          <a:p>
            <a:pPr eaLnBrk="0" fontAlgn="base" hangingPunct="0">
              <a:spcBef>
                <a:spcPct val="0"/>
              </a:spcBef>
              <a:spcAft>
                <a:spcPct val="0"/>
              </a:spcAft>
            </a:pPr>
            <a:r>
              <a:rPr lang="en-US" altLang="ja-JP" sz="1400" dirty="0" smtClean="0">
                <a:solidFill>
                  <a:prstClr val="black"/>
                </a:solidFill>
                <a:latin typeface="Arial" panose="020B0604020202020204" pitchFamily="34" charset="0"/>
                <a:ea typeface="ＭＳ Ｐゴシック"/>
                <a:cs typeface="Arial" panose="020B0604020202020204" pitchFamily="34" charset="0"/>
              </a:rPr>
              <a:t>mesh path</a:t>
            </a:r>
            <a:endParaRPr lang="ja-JP" altLang="en-US" sz="1400" dirty="0">
              <a:solidFill>
                <a:prstClr val="black"/>
              </a:solidFill>
              <a:latin typeface="Arial" panose="020B0604020202020204" pitchFamily="34" charset="0"/>
              <a:ea typeface="ＭＳ Ｐゴシック"/>
              <a:cs typeface="Arial" panose="020B0604020202020204" pitchFamily="34" charset="0"/>
            </a:endParaRPr>
          </a:p>
        </p:txBody>
      </p:sp>
      <p:pic>
        <p:nvPicPr>
          <p:cNvPr id="106" name="Picture 31" descr="j0429007"/>
          <p:cNvPicPr>
            <a:picLocks noChangeAspect="1" noChangeArrowheads="1"/>
          </p:cNvPicPr>
          <p:nvPr/>
        </p:nvPicPr>
        <p:blipFill>
          <a:blip r:embed="rId2" cstate="print"/>
          <a:srcRect/>
          <a:stretch>
            <a:fillRect/>
          </a:stretch>
        </p:blipFill>
        <p:spPr bwMode="auto">
          <a:xfrm>
            <a:off x="6100150" y="3801487"/>
            <a:ext cx="134815" cy="286941"/>
          </a:xfrm>
          <a:prstGeom prst="rect">
            <a:avLst/>
          </a:prstGeom>
          <a:noFill/>
          <a:ln w="9525">
            <a:noFill/>
            <a:miter lim="800000"/>
            <a:headEnd/>
            <a:tailEnd/>
          </a:ln>
        </p:spPr>
      </p:pic>
      <p:sp>
        <p:nvSpPr>
          <p:cNvPr id="107" name="正方形/長方形 106"/>
          <p:cNvSpPr/>
          <p:nvPr/>
        </p:nvSpPr>
        <p:spPr>
          <a:xfrm>
            <a:off x="5877298" y="4062494"/>
            <a:ext cx="531751" cy="162018"/>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altLang="ja-JP" sz="1200" dirty="0" smtClean="0">
                <a:solidFill>
                  <a:prstClr val="white"/>
                </a:solidFill>
                <a:latin typeface="Arial" panose="020B0604020202020204" pitchFamily="34" charset="0"/>
                <a:ea typeface="ＭＳ Ｐゴシック"/>
                <a:cs typeface="Arial" panose="020B0604020202020204" pitchFamily="34" charset="0"/>
              </a:rPr>
              <a:t>RRH</a:t>
            </a:r>
            <a:endParaRPr lang="ja-JP" altLang="en-US" sz="1200" dirty="0">
              <a:solidFill>
                <a:prstClr val="white"/>
              </a:solidFill>
              <a:latin typeface="Arial" panose="020B0604020202020204" pitchFamily="34" charset="0"/>
              <a:ea typeface="ＭＳ Ｐゴシック"/>
              <a:cs typeface="Arial" panose="020B0604020202020204" pitchFamily="34" charset="0"/>
            </a:endParaRPr>
          </a:p>
        </p:txBody>
      </p:sp>
      <p:sp>
        <p:nvSpPr>
          <p:cNvPr id="108" name="円/楕円 107"/>
          <p:cNvSpPr/>
          <p:nvPr/>
        </p:nvSpPr>
        <p:spPr>
          <a:xfrm>
            <a:off x="5677891" y="3924970"/>
            <a:ext cx="930565" cy="330324"/>
          </a:xfrm>
          <a:prstGeom prst="ellipse">
            <a:avLst/>
          </a:prstGeom>
          <a:noFill/>
          <a:ln w="25400">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r>
              <a:rPr lang="en-US" altLang="ja-JP" dirty="0" smtClean="0">
                <a:solidFill>
                  <a:prstClr val="white"/>
                </a:solidFill>
                <a:latin typeface="Arial" panose="020B0604020202020204" pitchFamily="34" charset="0"/>
                <a:ea typeface="ＭＳ Ｐゴシック"/>
                <a:cs typeface="Arial" panose="020B0604020202020204" pitchFamily="34" charset="0"/>
              </a:rPr>
              <a:t> </a:t>
            </a:r>
            <a:endParaRPr lang="ja-JP" altLang="en-US" dirty="0">
              <a:solidFill>
                <a:prstClr val="white"/>
              </a:solidFill>
              <a:latin typeface="Arial" panose="020B0604020202020204" pitchFamily="34" charset="0"/>
              <a:ea typeface="ＭＳ Ｐゴシック"/>
              <a:cs typeface="Arial" panose="020B0604020202020204" pitchFamily="34" charset="0"/>
            </a:endParaRPr>
          </a:p>
        </p:txBody>
      </p:sp>
      <p:sp>
        <p:nvSpPr>
          <p:cNvPr id="109" name="テキスト ボックス 108"/>
          <p:cNvSpPr txBox="1"/>
          <p:nvPr/>
        </p:nvSpPr>
        <p:spPr>
          <a:xfrm>
            <a:off x="3839650" y="3566263"/>
            <a:ext cx="1192717" cy="307777"/>
          </a:xfrm>
          <a:prstGeom prst="rect">
            <a:avLst/>
          </a:prstGeom>
          <a:noFill/>
        </p:spPr>
        <p:txBody>
          <a:bodyPr wrap="none" rtlCol="0">
            <a:spAutoFit/>
          </a:bodyPr>
          <a:lstStyle/>
          <a:p>
            <a:pPr eaLnBrk="0" fontAlgn="base" hangingPunct="0">
              <a:spcBef>
                <a:spcPct val="0"/>
              </a:spcBef>
              <a:spcAft>
                <a:spcPct val="0"/>
              </a:spcAft>
            </a:pPr>
            <a:r>
              <a:rPr lang="en-US" altLang="ja-JP" sz="1400" dirty="0" smtClean="0">
                <a:solidFill>
                  <a:prstClr val="black"/>
                </a:solidFill>
                <a:latin typeface="Arial" panose="020B0604020202020204" pitchFamily="34" charset="0"/>
                <a:ea typeface="ＭＳ Ｐゴシック"/>
                <a:cs typeface="Arial" panose="020B0604020202020204" pitchFamily="34" charset="0"/>
              </a:rPr>
              <a:t>Logical </a:t>
            </a:r>
            <a:r>
              <a:rPr lang="en-US" altLang="ja-JP" sz="1400" dirty="0" err="1" smtClean="0">
                <a:solidFill>
                  <a:prstClr val="black"/>
                </a:solidFill>
                <a:latin typeface="Arial" panose="020B0604020202020204" pitchFamily="34" charset="0"/>
                <a:ea typeface="ＭＳ Ｐゴシック"/>
                <a:cs typeface="Arial" panose="020B0604020202020204" pitchFamily="34" charset="0"/>
              </a:rPr>
              <a:t>PtoP</a:t>
            </a:r>
            <a:endParaRPr lang="ja-JP" altLang="en-US" sz="1400" dirty="0">
              <a:solidFill>
                <a:prstClr val="black"/>
              </a:solidFill>
              <a:latin typeface="Arial" panose="020B0604020202020204" pitchFamily="34" charset="0"/>
              <a:ea typeface="ＭＳ Ｐゴシック"/>
              <a:cs typeface="Arial" panose="020B0604020202020204" pitchFamily="34" charset="0"/>
            </a:endParaRPr>
          </a:p>
        </p:txBody>
      </p:sp>
      <p:cxnSp>
        <p:nvCxnSpPr>
          <p:cNvPr id="110" name="直線コネクタ 109"/>
          <p:cNvCxnSpPr/>
          <p:nvPr/>
        </p:nvCxnSpPr>
        <p:spPr bwMode="auto">
          <a:xfrm flipH="1">
            <a:off x="775374" y="2600785"/>
            <a:ext cx="77559" cy="1380067"/>
          </a:xfrm>
          <a:prstGeom prst="line">
            <a:avLst/>
          </a:prstGeom>
          <a:solidFill>
            <a:schemeClr val="accent1"/>
          </a:solidFill>
          <a:ln w="9525" cap="rnd" cmpd="sng" algn="ctr">
            <a:noFill/>
            <a:prstDash val="sysDot"/>
            <a:round/>
            <a:headEnd type="none" w="med" len="med"/>
            <a:tailEnd type="none" w="med" len="med"/>
          </a:ln>
          <a:effectLst/>
        </p:spPr>
      </p:cxnSp>
      <p:pic>
        <p:nvPicPr>
          <p:cNvPr id="111" name="Picture 2" descr="C:\Users\jn64855\AppData\Local\Microsoft\Windows\Temporary Internet Files\Content.IE5\FABN4X17\MC900433869[1].png"/>
          <p:cNvPicPr>
            <a:picLocks noChangeAspect="1" noChangeArrowheads="1"/>
          </p:cNvPicPr>
          <p:nvPr/>
        </p:nvPicPr>
        <p:blipFill>
          <a:blip r:embed="rId4" cstate="print"/>
          <a:srcRect/>
          <a:stretch>
            <a:fillRect/>
          </a:stretch>
        </p:blipFill>
        <p:spPr bwMode="auto">
          <a:xfrm>
            <a:off x="2164953" y="4336890"/>
            <a:ext cx="280209" cy="227670"/>
          </a:xfrm>
          <a:prstGeom prst="rect">
            <a:avLst/>
          </a:prstGeom>
          <a:noFill/>
          <a:ln w="9525">
            <a:noFill/>
            <a:miter lim="800000"/>
            <a:headEnd/>
            <a:tailEnd/>
          </a:ln>
        </p:spPr>
      </p:pic>
      <p:pic>
        <p:nvPicPr>
          <p:cNvPr id="112" name="Picture 2" descr="C:\Users\jn64855\AppData\Local\Microsoft\Windows\Temporary Internet Files\Content.IE5\FABN4X17\MC900433869[1].png"/>
          <p:cNvPicPr>
            <a:picLocks noChangeAspect="1" noChangeArrowheads="1"/>
          </p:cNvPicPr>
          <p:nvPr/>
        </p:nvPicPr>
        <p:blipFill>
          <a:blip r:embed="rId4" cstate="print"/>
          <a:srcRect/>
          <a:stretch>
            <a:fillRect/>
          </a:stretch>
        </p:blipFill>
        <p:spPr bwMode="auto">
          <a:xfrm>
            <a:off x="5909807" y="4283756"/>
            <a:ext cx="280209" cy="227670"/>
          </a:xfrm>
          <a:prstGeom prst="rect">
            <a:avLst/>
          </a:prstGeom>
          <a:noFill/>
          <a:ln w="9525">
            <a:noFill/>
            <a:miter lim="800000"/>
            <a:headEnd/>
            <a:tailEnd/>
          </a:ln>
        </p:spPr>
      </p:pic>
      <p:sp>
        <p:nvSpPr>
          <p:cNvPr id="114" name="テキスト ボックス 113"/>
          <p:cNvSpPr txBox="1"/>
          <p:nvPr/>
        </p:nvSpPr>
        <p:spPr>
          <a:xfrm>
            <a:off x="5791920" y="4494307"/>
            <a:ext cx="434071" cy="307777"/>
          </a:xfrm>
          <a:prstGeom prst="rect">
            <a:avLst/>
          </a:prstGeom>
          <a:noFill/>
        </p:spPr>
        <p:txBody>
          <a:bodyPr wrap="none" rtlCol="0">
            <a:spAutoFit/>
          </a:bodyPr>
          <a:lstStyle/>
          <a:p>
            <a:pPr eaLnBrk="0" fontAlgn="base" hangingPunct="0">
              <a:spcBef>
                <a:spcPct val="0"/>
              </a:spcBef>
              <a:spcAft>
                <a:spcPct val="0"/>
              </a:spcAft>
            </a:pPr>
            <a:r>
              <a:rPr lang="en-US" altLang="ja-JP" sz="1400" dirty="0" smtClean="0">
                <a:solidFill>
                  <a:srgbClr val="0070C0"/>
                </a:solidFill>
                <a:latin typeface="Arial" panose="020B0604020202020204" pitchFamily="34" charset="0"/>
                <a:ea typeface="ＭＳ Ｐゴシック"/>
                <a:cs typeface="Arial" panose="020B0604020202020204" pitchFamily="34" charset="0"/>
              </a:rPr>
              <a:t>UE</a:t>
            </a:r>
            <a:endParaRPr lang="ja-JP" altLang="en-US" sz="1400" dirty="0">
              <a:solidFill>
                <a:srgbClr val="0070C0"/>
              </a:solidFill>
              <a:latin typeface="Arial" panose="020B0604020202020204" pitchFamily="34" charset="0"/>
              <a:ea typeface="ＭＳ Ｐゴシック"/>
              <a:cs typeface="Arial" panose="020B0604020202020204" pitchFamily="34" charset="0"/>
            </a:endParaRPr>
          </a:p>
        </p:txBody>
      </p:sp>
      <p:pic>
        <p:nvPicPr>
          <p:cNvPr id="115" name="Picture 2" descr="C:\Users\jn64855\AppData\Local\Microsoft\Windows\Temporary Internet Files\Content.IE5\FABN4X17\MC900433869[1].png"/>
          <p:cNvPicPr>
            <a:picLocks noChangeAspect="1" noChangeArrowheads="1"/>
          </p:cNvPicPr>
          <p:nvPr/>
        </p:nvPicPr>
        <p:blipFill>
          <a:blip r:embed="rId4" cstate="print"/>
          <a:srcRect/>
          <a:stretch>
            <a:fillRect/>
          </a:stretch>
        </p:blipFill>
        <p:spPr bwMode="auto">
          <a:xfrm>
            <a:off x="2951877" y="4464413"/>
            <a:ext cx="280209" cy="227670"/>
          </a:xfrm>
          <a:prstGeom prst="rect">
            <a:avLst/>
          </a:prstGeom>
          <a:noFill/>
          <a:ln w="9525">
            <a:noFill/>
            <a:miter lim="800000"/>
            <a:headEnd/>
            <a:tailEnd/>
          </a:ln>
        </p:spPr>
      </p:pic>
      <p:pic>
        <p:nvPicPr>
          <p:cNvPr id="116" name="Picture 2" descr="C:\Users\jn64855\AppData\Local\Microsoft\Windows\Temporary Internet Files\Content.IE5\FABN4X17\MC900433869[1].png"/>
          <p:cNvPicPr>
            <a:picLocks noChangeAspect="1" noChangeArrowheads="1"/>
          </p:cNvPicPr>
          <p:nvPr/>
        </p:nvPicPr>
        <p:blipFill>
          <a:blip r:embed="rId4" cstate="print"/>
          <a:srcRect/>
          <a:stretch>
            <a:fillRect/>
          </a:stretch>
        </p:blipFill>
        <p:spPr bwMode="auto">
          <a:xfrm>
            <a:off x="2521545" y="4464413"/>
            <a:ext cx="280209" cy="227670"/>
          </a:xfrm>
          <a:prstGeom prst="rect">
            <a:avLst/>
          </a:prstGeom>
          <a:noFill/>
          <a:ln w="9525">
            <a:noFill/>
            <a:miter lim="800000"/>
            <a:headEnd/>
            <a:tailEnd/>
          </a:ln>
        </p:spPr>
      </p:pic>
      <p:pic>
        <p:nvPicPr>
          <p:cNvPr id="117" name="Picture 2" descr="C:\Users\jn64855\AppData\Local\Microsoft\Windows\Temporary Internet Files\Content.IE5\FABN4X17\MC900433869[1].png"/>
          <p:cNvPicPr>
            <a:picLocks noChangeAspect="1" noChangeArrowheads="1"/>
          </p:cNvPicPr>
          <p:nvPr/>
        </p:nvPicPr>
        <p:blipFill>
          <a:blip r:embed="rId4" cstate="print"/>
          <a:srcRect/>
          <a:stretch>
            <a:fillRect/>
          </a:stretch>
        </p:blipFill>
        <p:spPr bwMode="auto">
          <a:xfrm>
            <a:off x="6374194" y="4260203"/>
            <a:ext cx="280209" cy="227670"/>
          </a:xfrm>
          <a:prstGeom prst="rect">
            <a:avLst/>
          </a:prstGeom>
          <a:noFill/>
          <a:ln w="9525">
            <a:noFill/>
            <a:miter lim="800000"/>
            <a:headEnd/>
            <a:tailEnd/>
          </a:ln>
        </p:spPr>
      </p:pic>
      <p:pic>
        <p:nvPicPr>
          <p:cNvPr id="118" name="Picture 2" descr="C:\Users\jn64855\AppData\Local\Microsoft\Windows\Temporary Internet Files\Content.IE5\FABN4X17\MC900433869[1].png"/>
          <p:cNvPicPr>
            <a:picLocks noChangeAspect="1" noChangeArrowheads="1"/>
          </p:cNvPicPr>
          <p:nvPr/>
        </p:nvPicPr>
        <p:blipFill>
          <a:blip r:embed="rId4" cstate="print"/>
          <a:srcRect/>
          <a:stretch>
            <a:fillRect/>
          </a:stretch>
        </p:blipFill>
        <p:spPr bwMode="auto">
          <a:xfrm>
            <a:off x="5452593" y="4326930"/>
            <a:ext cx="280209" cy="227670"/>
          </a:xfrm>
          <a:prstGeom prst="rect">
            <a:avLst/>
          </a:prstGeom>
          <a:noFill/>
          <a:ln w="9525">
            <a:noFill/>
            <a:miter lim="800000"/>
            <a:headEnd/>
            <a:tailEnd/>
          </a:ln>
        </p:spPr>
      </p:pic>
      <p:pic>
        <p:nvPicPr>
          <p:cNvPr id="121" name="Picture 31" descr="j0429007"/>
          <p:cNvPicPr>
            <a:picLocks noChangeAspect="1" noChangeArrowheads="1"/>
          </p:cNvPicPr>
          <p:nvPr/>
        </p:nvPicPr>
        <p:blipFill>
          <a:blip r:embed="rId2" cstate="print"/>
          <a:srcRect/>
          <a:stretch>
            <a:fillRect/>
          </a:stretch>
        </p:blipFill>
        <p:spPr bwMode="auto">
          <a:xfrm>
            <a:off x="3116528" y="3827987"/>
            <a:ext cx="134815" cy="286941"/>
          </a:xfrm>
          <a:prstGeom prst="rect">
            <a:avLst/>
          </a:prstGeom>
          <a:noFill/>
          <a:ln w="9525">
            <a:noFill/>
            <a:miter lim="800000"/>
            <a:headEnd/>
            <a:tailEnd/>
          </a:ln>
        </p:spPr>
      </p:pic>
      <p:sp>
        <p:nvSpPr>
          <p:cNvPr id="122" name="正方形/長方形 121"/>
          <p:cNvSpPr/>
          <p:nvPr/>
        </p:nvSpPr>
        <p:spPr>
          <a:xfrm>
            <a:off x="2917126" y="4098017"/>
            <a:ext cx="531751" cy="162018"/>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altLang="ja-JP" sz="1200" dirty="0" smtClean="0">
                <a:solidFill>
                  <a:prstClr val="white"/>
                </a:solidFill>
                <a:latin typeface="Arial" panose="020B0604020202020204" pitchFamily="34" charset="0"/>
                <a:ea typeface="ＭＳ Ｐゴシック"/>
                <a:cs typeface="Arial" panose="020B0604020202020204" pitchFamily="34" charset="0"/>
              </a:rPr>
              <a:t>RRH</a:t>
            </a:r>
            <a:endParaRPr lang="ja-JP" altLang="en-US" sz="1200" dirty="0">
              <a:solidFill>
                <a:prstClr val="white"/>
              </a:solidFill>
              <a:latin typeface="Arial" panose="020B0604020202020204" pitchFamily="34" charset="0"/>
              <a:ea typeface="ＭＳ Ｐゴシック"/>
              <a:cs typeface="Arial" panose="020B0604020202020204" pitchFamily="34" charset="0"/>
            </a:endParaRPr>
          </a:p>
        </p:txBody>
      </p:sp>
      <p:sp>
        <p:nvSpPr>
          <p:cNvPr id="123" name="円/楕円 122"/>
          <p:cNvSpPr/>
          <p:nvPr/>
        </p:nvSpPr>
        <p:spPr>
          <a:xfrm>
            <a:off x="2661295" y="3959224"/>
            <a:ext cx="930565" cy="330324"/>
          </a:xfrm>
          <a:prstGeom prst="ellipse">
            <a:avLst/>
          </a:prstGeom>
          <a:noFill/>
          <a:ln w="25400">
            <a:solidFill>
              <a:schemeClr val="accent1"/>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r>
              <a:rPr lang="en-US" altLang="ja-JP" dirty="0" smtClean="0">
                <a:solidFill>
                  <a:prstClr val="white"/>
                </a:solidFill>
                <a:latin typeface="Arial" panose="020B0604020202020204" pitchFamily="34" charset="0"/>
                <a:ea typeface="ＭＳ Ｐゴシック"/>
                <a:cs typeface="Arial" panose="020B0604020202020204" pitchFamily="34" charset="0"/>
              </a:rPr>
              <a:t> </a:t>
            </a:r>
            <a:endParaRPr lang="ja-JP" altLang="en-US" dirty="0">
              <a:solidFill>
                <a:prstClr val="white"/>
              </a:solidFill>
              <a:latin typeface="Arial" panose="020B0604020202020204" pitchFamily="34" charset="0"/>
              <a:ea typeface="ＭＳ Ｐゴシック"/>
              <a:cs typeface="Arial" panose="020B0604020202020204" pitchFamily="34" charset="0"/>
            </a:endParaRPr>
          </a:p>
        </p:txBody>
      </p:sp>
      <p:sp>
        <p:nvSpPr>
          <p:cNvPr id="124" name="テキスト ボックス 123"/>
          <p:cNvSpPr txBox="1"/>
          <p:nvPr/>
        </p:nvSpPr>
        <p:spPr>
          <a:xfrm>
            <a:off x="2266588" y="3784914"/>
            <a:ext cx="952868" cy="307777"/>
          </a:xfrm>
          <a:prstGeom prst="rect">
            <a:avLst/>
          </a:prstGeom>
          <a:noFill/>
        </p:spPr>
        <p:txBody>
          <a:bodyPr wrap="none" rtlCol="0">
            <a:spAutoFit/>
          </a:bodyPr>
          <a:lstStyle/>
          <a:p>
            <a:pPr eaLnBrk="0" fontAlgn="base" hangingPunct="0">
              <a:spcBef>
                <a:spcPct val="0"/>
              </a:spcBef>
              <a:spcAft>
                <a:spcPct val="0"/>
              </a:spcAft>
            </a:pPr>
            <a:r>
              <a:rPr lang="en-US" altLang="ja-JP" sz="1400" dirty="0" smtClean="0">
                <a:solidFill>
                  <a:prstClr val="black"/>
                </a:solidFill>
                <a:latin typeface="Arial" panose="020B0604020202020204" pitchFamily="34" charset="0"/>
                <a:ea typeface="ＭＳ Ｐゴシック"/>
                <a:cs typeface="Arial" panose="020B0604020202020204" pitchFamily="34" charset="0"/>
              </a:rPr>
              <a:t>Small cell</a:t>
            </a:r>
            <a:endParaRPr lang="ja-JP" altLang="en-US" sz="1400" dirty="0">
              <a:solidFill>
                <a:prstClr val="black"/>
              </a:solidFill>
              <a:latin typeface="Arial" panose="020B0604020202020204" pitchFamily="34" charset="0"/>
              <a:ea typeface="ＭＳ Ｐゴシック"/>
              <a:cs typeface="Arial" panose="020B0604020202020204" pitchFamily="34" charset="0"/>
            </a:endParaRPr>
          </a:p>
        </p:txBody>
      </p:sp>
      <p:sp>
        <p:nvSpPr>
          <p:cNvPr id="129" name="テキスト ボックス 128"/>
          <p:cNvSpPr txBox="1"/>
          <p:nvPr/>
        </p:nvSpPr>
        <p:spPr>
          <a:xfrm>
            <a:off x="7444971" y="2421594"/>
            <a:ext cx="703550" cy="307777"/>
          </a:xfrm>
          <a:prstGeom prst="rect">
            <a:avLst/>
          </a:prstGeom>
          <a:noFill/>
        </p:spPr>
        <p:txBody>
          <a:bodyPr wrap="none" rtlCol="0">
            <a:spAutoFit/>
          </a:bodyPr>
          <a:lstStyle/>
          <a:p>
            <a:pPr eaLnBrk="0" fontAlgn="base" hangingPunct="0">
              <a:spcBef>
                <a:spcPct val="0"/>
              </a:spcBef>
              <a:spcAft>
                <a:spcPct val="0"/>
              </a:spcAft>
            </a:pPr>
            <a:r>
              <a:rPr lang="en-US" altLang="ja-JP" sz="1400" dirty="0" smtClean="0">
                <a:solidFill>
                  <a:prstClr val="black"/>
                </a:solidFill>
                <a:latin typeface="Arial" panose="020B0604020202020204" pitchFamily="34" charset="0"/>
                <a:ea typeface="ＭＳ Ｐゴシック"/>
                <a:cs typeface="Arial" panose="020B0604020202020204" pitchFamily="34" charset="0"/>
              </a:rPr>
              <a:t>SLICE</a:t>
            </a:r>
            <a:endParaRPr lang="ja-JP" altLang="en-US" sz="1400" dirty="0">
              <a:solidFill>
                <a:prstClr val="black"/>
              </a:solidFill>
              <a:latin typeface="Arial" panose="020B0604020202020204" pitchFamily="34" charset="0"/>
              <a:ea typeface="ＭＳ Ｐゴシック"/>
              <a:cs typeface="Arial" panose="020B0604020202020204" pitchFamily="34" charset="0"/>
            </a:endParaRPr>
          </a:p>
        </p:txBody>
      </p:sp>
      <p:sp>
        <p:nvSpPr>
          <p:cNvPr id="132" name="テキスト ボックス 131"/>
          <p:cNvSpPr txBox="1"/>
          <p:nvPr/>
        </p:nvSpPr>
        <p:spPr>
          <a:xfrm>
            <a:off x="2219557" y="4542636"/>
            <a:ext cx="434071" cy="307777"/>
          </a:xfrm>
          <a:prstGeom prst="rect">
            <a:avLst/>
          </a:prstGeom>
          <a:noFill/>
        </p:spPr>
        <p:txBody>
          <a:bodyPr wrap="none" rtlCol="0">
            <a:spAutoFit/>
          </a:bodyPr>
          <a:lstStyle/>
          <a:p>
            <a:pPr eaLnBrk="0" fontAlgn="base" hangingPunct="0">
              <a:spcBef>
                <a:spcPct val="0"/>
              </a:spcBef>
              <a:spcAft>
                <a:spcPct val="0"/>
              </a:spcAft>
            </a:pPr>
            <a:r>
              <a:rPr lang="en-US" altLang="ja-JP" sz="1400" dirty="0" smtClean="0">
                <a:solidFill>
                  <a:srgbClr val="0070C0"/>
                </a:solidFill>
                <a:latin typeface="Arial" panose="020B0604020202020204" pitchFamily="34" charset="0"/>
                <a:ea typeface="ＭＳ Ｐゴシック"/>
                <a:cs typeface="Arial" panose="020B0604020202020204" pitchFamily="34" charset="0"/>
              </a:rPr>
              <a:t>UE</a:t>
            </a:r>
            <a:endParaRPr lang="ja-JP" altLang="en-US" sz="1400" dirty="0">
              <a:solidFill>
                <a:srgbClr val="0070C0"/>
              </a:solidFill>
              <a:latin typeface="Arial" panose="020B0604020202020204" pitchFamily="34" charset="0"/>
              <a:ea typeface="ＭＳ Ｐゴシック"/>
              <a:cs typeface="Arial" panose="020B0604020202020204" pitchFamily="34" charset="0"/>
            </a:endParaRPr>
          </a:p>
        </p:txBody>
      </p:sp>
      <p:sp>
        <p:nvSpPr>
          <p:cNvPr id="138" name="テキスト ボックス 137"/>
          <p:cNvSpPr txBox="1"/>
          <p:nvPr/>
        </p:nvSpPr>
        <p:spPr bwMode="auto">
          <a:xfrm>
            <a:off x="185058" y="627534"/>
            <a:ext cx="8840367" cy="1138773"/>
          </a:xfrm>
          <a:prstGeom prst="rect">
            <a:avLst/>
          </a:prstGeom>
          <a:solidFill>
            <a:schemeClr val="bg1">
              <a:lumMod val="95000"/>
            </a:schemeClr>
          </a:solidFill>
          <a:ln w="9525">
            <a:noFill/>
            <a:miter lim="800000"/>
            <a:headEnd/>
            <a:tailEnd/>
          </a:ln>
        </p:spPr>
        <p:txBody>
          <a:bodyPr wrap="square" rtlCol="0">
            <a:spAutoFit/>
          </a:bodyPr>
          <a:lstStyle/>
          <a:p>
            <a:pPr eaLnBrk="0" fontAlgn="base" hangingPunct="0">
              <a:spcBef>
                <a:spcPct val="0"/>
              </a:spcBef>
              <a:spcAft>
                <a:spcPct val="0"/>
              </a:spcAft>
            </a:pPr>
            <a:r>
              <a:rPr lang="en-GB" altLang="ja-JP" sz="2000" b="1" dirty="0" smtClean="0">
                <a:solidFill>
                  <a:prstClr val="black"/>
                </a:solidFill>
                <a:latin typeface="Arial" panose="020B0604020202020204" pitchFamily="34" charset="0"/>
                <a:ea typeface="ＭＳ Ｐゴシック" panose="020B0600070205080204" pitchFamily="50" charset="-128"/>
                <a:cs typeface="Arial" panose="020B0604020202020204" pitchFamily="34" charset="0"/>
              </a:rPr>
              <a:t>Virtualized (SLICE) MFH/MBH using wavelength</a:t>
            </a:r>
          </a:p>
          <a:p>
            <a:pPr eaLnBrk="0" fontAlgn="base" hangingPunct="0">
              <a:spcBef>
                <a:spcPct val="0"/>
              </a:spcBef>
              <a:spcAft>
                <a:spcPct val="0"/>
              </a:spcAft>
            </a:pPr>
            <a:r>
              <a:rPr lang="en-GB" altLang="ja-JP" sz="1600" dirty="0" smtClean="0">
                <a:solidFill>
                  <a:prstClr val="black"/>
                </a:solidFill>
                <a:latin typeface="Arial" panose="020B0604020202020204" pitchFamily="34" charset="0"/>
                <a:ea typeface="ＭＳ Ｐゴシック" panose="020B0600070205080204" pitchFamily="50" charset="-128"/>
                <a:cs typeface="Arial" panose="020B0604020202020204" pitchFamily="34" charset="0"/>
              </a:rPr>
              <a:t> To </a:t>
            </a:r>
            <a:r>
              <a:rPr lang="en-GB" altLang="ja-JP" sz="1600" dirty="0">
                <a:solidFill>
                  <a:prstClr val="black"/>
                </a:solidFill>
                <a:latin typeface="Arial" panose="020B0604020202020204" pitchFamily="34" charset="0"/>
                <a:ea typeface="ＭＳ Ｐゴシック" panose="020B0600070205080204" pitchFamily="50" charset="-128"/>
                <a:cs typeface="Arial" panose="020B0604020202020204" pitchFamily="34" charset="0"/>
              </a:rPr>
              <a:t>ensure reliability and quality required for each service requires a mechanism that can be controlled independently of the resources. For example, if MFH/MBH is virtualization (SLICE), classification can be implemented in the entire network (</a:t>
            </a:r>
            <a:r>
              <a:rPr lang="en-GB" altLang="ja-JP" sz="1600" dirty="0" err="1">
                <a:solidFill>
                  <a:prstClr val="black"/>
                </a:solidFill>
                <a:latin typeface="Arial" panose="020B0604020202020204" pitchFamily="34" charset="0"/>
                <a:ea typeface="ＭＳ Ｐゴシック" panose="020B0600070205080204" pitchFamily="50" charset="-128"/>
                <a:cs typeface="Arial" panose="020B0604020202020204" pitchFamily="34" charset="0"/>
              </a:rPr>
              <a:t>EtoE</a:t>
            </a:r>
            <a:r>
              <a:rPr lang="en-GB" altLang="ja-JP" sz="1600" dirty="0" smtClean="0">
                <a:solidFill>
                  <a:prstClr val="black"/>
                </a:solidFill>
                <a:latin typeface="Arial" panose="020B0604020202020204" pitchFamily="34" charset="0"/>
                <a:ea typeface="ＭＳ Ｐゴシック" panose="020B0600070205080204" pitchFamily="50" charset="-128"/>
                <a:cs typeface="Arial" panose="020B0604020202020204" pitchFamily="34" charset="0"/>
              </a:rPr>
              <a:t>).</a:t>
            </a:r>
          </a:p>
        </p:txBody>
      </p:sp>
    </p:spTree>
    <p:extLst>
      <p:ext uri="{BB962C8B-B14F-4D97-AF65-F5344CB8AC3E}">
        <p14:creationId xmlns:p14="http://schemas.microsoft.com/office/powerpoint/2010/main" val="1289804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255183" y="2050183"/>
            <a:ext cx="8528947" cy="704432"/>
          </a:xfrm>
        </p:spPr>
        <p:txBody>
          <a:bodyPr>
            <a:normAutofit/>
          </a:bodyPr>
          <a:lstStyle/>
          <a:p>
            <a:r>
              <a:rPr kumimoji="1" lang="en-US" altLang="ja-JP" sz="3600" u="none" dirty="0" smtClean="0">
                <a:latin typeface="Arial Black" panose="020B0A04020102020204" pitchFamily="34" charset="0"/>
                <a:ea typeface="+mj-ea"/>
              </a:rPr>
              <a:t>Backup</a:t>
            </a:r>
            <a:endParaRPr kumimoji="1" lang="ja-JP" altLang="en-US" sz="3600" u="none" dirty="0">
              <a:latin typeface="Arial Black" panose="020B0A04020102020204" pitchFamily="34" charset="0"/>
              <a:ea typeface="+mj-ea"/>
            </a:endParaRPr>
          </a:p>
        </p:txBody>
      </p:sp>
    </p:spTree>
    <p:extLst>
      <p:ext uri="{BB962C8B-B14F-4D97-AF65-F5344CB8AC3E}">
        <p14:creationId xmlns:p14="http://schemas.microsoft.com/office/powerpoint/2010/main" val="703776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タイトル 1"/>
          <p:cNvSpPr>
            <a:spLocks noGrp="1"/>
          </p:cNvSpPr>
          <p:nvPr>
            <p:ph type="title"/>
          </p:nvPr>
        </p:nvSpPr>
        <p:spPr/>
        <p:txBody>
          <a:bodyPr>
            <a:normAutofit/>
          </a:bodyPr>
          <a:lstStyle/>
          <a:p>
            <a:r>
              <a:rPr lang="en-US" altLang="ja-JP" sz="2800" dirty="0" smtClean="0">
                <a:latin typeface="Arial Black" panose="020B0A04020102020204" pitchFamily="34" charset="0"/>
              </a:rPr>
              <a:t>5G in the World</a:t>
            </a:r>
            <a:endParaRPr lang="ja-JP" altLang="en-US" sz="2800" dirty="0">
              <a:latin typeface="Arial Black" panose="020B0A04020102020204" pitchFamily="34" charset="0"/>
            </a:endParaRPr>
          </a:p>
        </p:txBody>
      </p:sp>
      <p:pic>
        <p:nvPicPr>
          <p:cNvPr id="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363" y="691523"/>
            <a:ext cx="7661275" cy="416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正方形/長方形 50"/>
          <p:cNvSpPr/>
          <p:nvPr/>
        </p:nvSpPr>
        <p:spPr>
          <a:xfrm>
            <a:off x="182880" y="822960"/>
            <a:ext cx="8778240" cy="347472"/>
          </a:xfrm>
          <a:prstGeom prst="rect">
            <a:avLst/>
          </a:prstGeom>
          <a:solidFill>
            <a:srgbClr val="3A79A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2" name="正方形/長方形 51"/>
          <p:cNvSpPr/>
          <p:nvPr/>
        </p:nvSpPr>
        <p:spPr>
          <a:xfrm>
            <a:off x="182880" y="3986784"/>
            <a:ext cx="8778240" cy="347472"/>
          </a:xfrm>
          <a:prstGeom prst="rect">
            <a:avLst/>
          </a:prstGeom>
          <a:solidFill>
            <a:srgbClr val="3A79A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3" name="正方形/長方形 52"/>
          <p:cNvSpPr/>
          <p:nvPr/>
        </p:nvSpPr>
        <p:spPr>
          <a:xfrm>
            <a:off x="182880" y="4370832"/>
            <a:ext cx="8778240" cy="347472"/>
          </a:xfrm>
          <a:prstGeom prst="rect">
            <a:avLst/>
          </a:prstGeom>
          <a:solidFill>
            <a:srgbClr val="3A79A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4" name="テキスト ボックス 4"/>
          <p:cNvSpPr txBox="1">
            <a:spLocks noChangeArrowheads="1"/>
          </p:cNvSpPr>
          <p:nvPr/>
        </p:nvSpPr>
        <p:spPr bwMode="auto">
          <a:xfrm>
            <a:off x="4698735" y="857617"/>
            <a:ext cx="3531694" cy="272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7925" tIns="38963" rIns="77925" bIns="38963">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eaLnBrk="1" hangingPunct="1">
              <a:lnSpc>
                <a:spcPct val="90000"/>
              </a:lnSpc>
            </a:pPr>
            <a:r>
              <a:rPr lang="en-US" altLang="ja-JP" sz="1400" b="1" dirty="0">
                <a:solidFill>
                  <a:schemeClr val="bg1"/>
                </a:solidFill>
                <a:latin typeface="Tahoma" pitchFamily="34" charset="0"/>
                <a:cs typeface="Tahoma" pitchFamily="34" charset="0"/>
              </a:rPr>
              <a:t>ITU-T Focus Group on IMT-2020</a:t>
            </a:r>
          </a:p>
        </p:txBody>
      </p:sp>
      <p:sp>
        <p:nvSpPr>
          <p:cNvPr id="55" name="テキスト ボックス 17"/>
          <p:cNvSpPr txBox="1"/>
          <p:nvPr/>
        </p:nvSpPr>
        <p:spPr>
          <a:xfrm>
            <a:off x="4296512" y="4010495"/>
            <a:ext cx="1414377"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ja-JP" sz="1400" b="1" dirty="0">
                <a:solidFill>
                  <a:schemeClr val="bg1"/>
                </a:solidFill>
                <a:latin typeface="Tahoma" panose="020B0604030504040204" pitchFamily="34" charset="0"/>
                <a:ea typeface="Tahoma" panose="020B0604030504040204" pitchFamily="34" charset="0"/>
                <a:cs typeface="Tahoma" panose="020B0604030504040204" pitchFamily="34" charset="0"/>
              </a:rPr>
              <a:t>5G Initiative</a:t>
            </a:r>
            <a:endParaRPr lang="ja-JP" altLang="en-US" sz="1400" b="1" dirty="0">
              <a:solidFill>
                <a:schemeClr val="bg1"/>
              </a:solidFill>
              <a:latin typeface="Tahoma" panose="020B0604030504040204" pitchFamily="34" charset="0"/>
              <a:ea typeface="+mj-ea"/>
              <a:cs typeface="Tahoma" panose="020B0604030504040204" pitchFamily="34" charset="0"/>
            </a:endParaRPr>
          </a:p>
        </p:txBody>
      </p:sp>
      <p:sp>
        <p:nvSpPr>
          <p:cNvPr id="56" name="テキスト ボックス 9"/>
          <p:cNvSpPr txBox="1"/>
          <p:nvPr/>
        </p:nvSpPr>
        <p:spPr>
          <a:xfrm>
            <a:off x="3424163" y="4389665"/>
            <a:ext cx="2723709"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ja-JP" sz="1400" b="1" dirty="0">
                <a:solidFill>
                  <a:schemeClr val="bg1"/>
                </a:solidFill>
                <a:latin typeface="Tahoma" panose="020B0604030504040204" pitchFamily="34" charset="0"/>
                <a:ea typeface="Tahoma" panose="020B0604030504040204" pitchFamily="34" charset="0"/>
                <a:cs typeface="Tahoma" panose="020B0604030504040204" pitchFamily="34" charset="0"/>
              </a:rPr>
              <a:t>Vision2020/ Network2020</a:t>
            </a:r>
            <a:endParaRPr lang="ja-JP" altLang="en-US" sz="1400" b="1" dirty="0">
              <a:solidFill>
                <a:schemeClr val="bg1"/>
              </a:solidFill>
              <a:latin typeface="Tahoma" panose="020B0604030504040204" pitchFamily="34" charset="0"/>
              <a:ea typeface="+mj-ea"/>
              <a:cs typeface="Tahoma" panose="020B0604030504040204" pitchFamily="34" charset="0"/>
            </a:endParaRPr>
          </a:p>
        </p:txBody>
      </p:sp>
      <p:sp>
        <p:nvSpPr>
          <p:cNvPr id="57" name="テキスト ボックス 99"/>
          <p:cNvSpPr txBox="1"/>
          <p:nvPr/>
        </p:nvSpPr>
        <p:spPr>
          <a:xfrm>
            <a:off x="640530" y="846845"/>
            <a:ext cx="3185445" cy="294131"/>
          </a:xfrm>
          <a:prstGeom prst="rect">
            <a:avLst/>
          </a:prstGeom>
          <a:noFill/>
        </p:spPr>
        <p:txBody>
          <a:bodyPr wrap="none" lIns="77925" tIns="38963" rIns="77925" bIns="38963"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ja-JP" sz="1400" b="1" dirty="0">
                <a:solidFill>
                  <a:schemeClr val="bg1"/>
                </a:solidFill>
                <a:latin typeface="Tahoma" pitchFamily="34" charset="0"/>
                <a:cs typeface="Tahoma" pitchFamily="34" charset="0"/>
              </a:rPr>
              <a:t>Future IMT Vision in ITU-R WP5D</a:t>
            </a:r>
            <a:endParaRPr kumimoji="1" lang="ja-JP" altLang="en-US" dirty="0">
              <a:solidFill>
                <a:schemeClr val="bg1"/>
              </a:solidFill>
            </a:endParaRPr>
          </a:p>
        </p:txBody>
      </p:sp>
      <p:pic>
        <p:nvPicPr>
          <p:cNvPr id="5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9651" y="2102365"/>
            <a:ext cx="922337"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図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35224" y="4344468"/>
            <a:ext cx="411480" cy="411174"/>
          </a:xfrm>
          <a:prstGeom prst="rect">
            <a:avLst/>
          </a:prstGeom>
        </p:spPr>
      </p:pic>
      <p:pic>
        <p:nvPicPr>
          <p:cNvPr id="60" name="Picture 3"/>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19741" y="3912164"/>
            <a:ext cx="866534" cy="39796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61" name="AutoShape 3"/>
          <p:cNvSpPr>
            <a:spLocks noChangeAspect="1" noChangeArrowheads="1" noTextEdit="1"/>
          </p:cNvSpPr>
          <p:nvPr/>
        </p:nvSpPr>
        <p:spPr bwMode="auto">
          <a:xfrm>
            <a:off x="1475676" y="2665304"/>
            <a:ext cx="28352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pic>
        <p:nvPicPr>
          <p:cNvPr id="62" name="図 6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41635" y="712174"/>
            <a:ext cx="460730" cy="517042"/>
          </a:xfrm>
          <a:prstGeom prst="rect">
            <a:avLst/>
          </a:prstGeom>
        </p:spPr>
      </p:pic>
      <p:grpSp>
        <p:nvGrpSpPr>
          <p:cNvPr id="63" name="グループ化 62"/>
          <p:cNvGrpSpPr/>
          <p:nvPr/>
        </p:nvGrpSpPr>
        <p:grpSpPr>
          <a:xfrm>
            <a:off x="2900409" y="1566086"/>
            <a:ext cx="2749028" cy="1082951"/>
            <a:chOff x="2900409" y="1566086"/>
            <a:chExt cx="2749028" cy="1082951"/>
          </a:xfrm>
        </p:grpSpPr>
        <p:grpSp>
          <p:nvGrpSpPr>
            <p:cNvPr id="65" name="グループ化 64"/>
            <p:cNvGrpSpPr/>
            <p:nvPr/>
          </p:nvGrpSpPr>
          <p:grpSpPr>
            <a:xfrm>
              <a:off x="3821609" y="2121553"/>
              <a:ext cx="900113" cy="525463"/>
              <a:chOff x="3845813" y="2121553"/>
              <a:chExt cx="900113" cy="525463"/>
            </a:xfrm>
          </p:grpSpPr>
          <p:sp>
            <p:nvSpPr>
              <p:cNvPr id="83" name="Freeform 9"/>
              <p:cNvSpPr>
                <a:spLocks/>
              </p:cNvSpPr>
              <p:nvPr/>
            </p:nvSpPr>
            <p:spPr bwMode="auto">
              <a:xfrm>
                <a:off x="3845813" y="2121553"/>
                <a:ext cx="900113" cy="525463"/>
              </a:xfrm>
              <a:custGeom>
                <a:avLst/>
                <a:gdLst>
                  <a:gd name="T0" fmla="*/ 240 w 240"/>
                  <a:gd name="T1" fmla="*/ 117 h 140"/>
                  <a:gd name="T2" fmla="*/ 218 w 240"/>
                  <a:gd name="T3" fmla="*/ 140 h 140"/>
                  <a:gd name="T4" fmla="*/ 22 w 240"/>
                  <a:gd name="T5" fmla="*/ 140 h 140"/>
                  <a:gd name="T6" fmla="*/ 0 w 240"/>
                  <a:gd name="T7" fmla="*/ 117 h 140"/>
                  <a:gd name="T8" fmla="*/ 0 w 240"/>
                  <a:gd name="T9" fmla="*/ 22 h 140"/>
                  <a:gd name="T10" fmla="*/ 22 w 240"/>
                  <a:gd name="T11" fmla="*/ 0 h 140"/>
                  <a:gd name="T12" fmla="*/ 218 w 240"/>
                  <a:gd name="T13" fmla="*/ 0 h 140"/>
                  <a:gd name="T14" fmla="*/ 240 w 240"/>
                  <a:gd name="T15" fmla="*/ 22 h 140"/>
                  <a:gd name="T16" fmla="*/ 240 w 240"/>
                  <a:gd name="T17"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140">
                    <a:moveTo>
                      <a:pt x="240" y="117"/>
                    </a:moveTo>
                    <a:cubicBezTo>
                      <a:pt x="240" y="130"/>
                      <a:pt x="230" y="140"/>
                      <a:pt x="218" y="140"/>
                    </a:cubicBezTo>
                    <a:cubicBezTo>
                      <a:pt x="22" y="140"/>
                      <a:pt x="22" y="140"/>
                      <a:pt x="22" y="140"/>
                    </a:cubicBezTo>
                    <a:cubicBezTo>
                      <a:pt x="10" y="140"/>
                      <a:pt x="0" y="130"/>
                      <a:pt x="0" y="117"/>
                    </a:cubicBezTo>
                    <a:cubicBezTo>
                      <a:pt x="0" y="22"/>
                      <a:pt x="0" y="22"/>
                      <a:pt x="0" y="22"/>
                    </a:cubicBezTo>
                    <a:cubicBezTo>
                      <a:pt x="0" y="10"/>
                      <a:pt x="10" y="0"/>
                      <a:pt x="22" y="0"/>
                    </a:cubicBezTo>
                    <a:cubicBezTo>
                      <a:pt x="218" y="0"/>
                      <a:pt x="218" y="0"/>
                      <a:pt x="218" y="0"/>
                    </a:cubicBezTo>
                    <a:cubicBezTo>
                      <a:pt x="230" y="0"/>
                      <a:pt x="240" y="10"/>
                      <a:pt x="240" y="22"/>
                    </a:cubicBezTo>
                    <a:lnTo>
                      <a:pt x="240" y="117"/>
                    </a:lnTo>
                    <a:close/>
                  </a:path>
                </a:pathLst>
              </a:custGeom>
              <a:solidFill>
                <a:srgbClr val="FFFFFF"/>
              </a:solidFill>
              <a:ln w="15875" cap="flat">
                <a:solidFill>
                  <a:srgbClr val="65AADD"/>
                </a:solidFill>
                <a:prstDash val="solid"/>
                <a:miter lim="800000"/>
                <a:headEnd/>
                <a:tailEnd/>
              </a:ln>
            </p:spPr>
            <p:txBody>
              <a:bodyPr vert="horz" wrap="square" lIns="91440" tIns="45720" rIns="91440" bIns="45720" numCol="1" anchor="t" anchorCtr="0" compatLnSpc="1">
                <a:prstTxWarp prst="textNoShape">
                  <a:avLst/>
                </a:prstTxWarp>
              </a:bodyPr>
              <a:lstStyle/>
              <a:p>
                <a:endParaRPr lang="ja-JP" altLang="en-US" dirty="0"/>
              </a:p>
            </p:txBody>
          </p:sp>
          <p:pic>
            <p:nvPicPr>
              <p:cNvPr id="84" name="図 83"/>
              <p:cNvPicPr>
                <a:picLocks noChangeAspect="1"/>
              </p:cNvPicPr>
              <p:nvPr/>
            </p:nvPicPr>
            <p:blipFill rotWithShape="1">
              <a:blip r:embed="rId7">
                <a:extLst>
                  <a:ext uri="{28A0092B-C50C-407E-A947-70E740481C1C}">
                    <a14:useLocalDpi xmlns:a14="http://schemas.microsoft.com/office/drawing/2010/main" val="0"/>
                  </a:ext>
                </a:extLst>
              </a:blip>
              <a:srcRect l="79492" b="85365"/>
              <a:stretch/>
            </p:blipFill>
            <p:spPr>
              <a:xfrm>
                <a:off x="3899021" y="2195134"/>
                <a:ext cx="829356" cy="333036"/>
              </a:xfrm>
              <a:prstGeom prst="rect">
                <a:avLst/>
              </a:prstGeom>
            </p:spPr>
          </p:pic>
        </p:grpSp>
        <p:grpSp>
          <p:nvGrpSpPr>
            <p:cNvPr id="67" name="グループ化 66"/>
            <p:cNvGrpSpPr/>
            <p:nvPr/>
          </p:nvGrpSpPr>
          <p:grpSpPr>
            <a:xfrm>
              <a:off x="3826832" y="1566086"/>
              <a:ext cx="903288" cy="525463"/>
              <a:chOff x="3845813" y="1571898"/>
              <a:chExt cx="903288" cy="525463"/>
            </a:xfrm>
          </p:grpSpPr>
          <p:sp>
            <p:nvSpPr>
              <p:cNvPr id="80" name="Freeform 6"/>
              <p:cNvSpPr>
                <a:spLocks/>
              </p:cNvSpPr>
              <p:nvPr/>
            </p:nvSpPr>
            <p:spPr bwMode="auto">
              <a:xfrm>
                <a:off x="3845813" y="1571898"/>
                <a:ext cx="903288" cy="525463"/>
              </a:xfrm>
              <a:custGeom>
                <a:avLst/>
                <a:gdLst>
                  <a:gd name="T0" fmla="*/ 241 w 241"/>
                  <a:gd name="T1" fmla="*/ 117 h 140"/>
                  <a:gd name="T2" fmla="*/ 218 w 241"/>
                  <a:gd name="T3" fmla="*/ 140 h 140"/>
                  <a:gd name="T4" fmla="*/ 23 w 241"/>
                  <a:gd name="T5" fmla="*/ 140 h 140"/>
                  <a:gd name="T6" fmla="*/ 0 w 241"/>
                  <a:gd name="T7" fmla="*/ 117 h 140"/>
                  <a:gd name="T8" fmla="*/ 0 w 241"/>
                  <a:gd name="T9" fmla="*/ 22 h 140"/>
                  <a:gd name="T10" fmla="*/ 23 w 241"/>
                  <a:gd name="T11" fmla="*/ 0 h 140"/>
                  <a:gd name="T12" fmla="*/ 218 w 241"/>
                  <a:gd name="T13" fmla="*/ 0 h 140"/>
                  <a:gd name="T14" fmla="*/ 241 w 241"/>
                  <a:gd name="T15" fmla="*/ 22 h 140"/>
                  <a:gd name="T16" fmla="*/ 241 w 241"/>
                  <a:gd name="T17"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40">
                    <a:moveTo>
                      <a:pt x="241" y="117"/>
                    </a:moveTo>
                    <a:cubicBezTo>
                      <a:pt x="241" y="130"/>
                      <a:pt x="231" y="140"/>
                      <a:pt x="218" y="140"/>
                    </a:cubicBezTo>
                    <a:cubicBezTo>
                      <a:pt x="23" y="140"/>
                      <a:pt x="23" y="140"/>
                      <a:pt x="23" y="140"/>
                    </a:cubicBezTo>
                    <a:cubicBezTo>
                      <a:pt x="11" y="140"/>
                      <a:pt x="0" y="130"/>
                      <a:pt x="0" y="117"/>
                    </a:cubicBezTo>
                    <a:cubicBezTo>
                      <a:pt x="0" y="22"/>
                      <a:pt x="0" y="22"/>
                      <a:pt x="0" y="22"/>
                    </a:cubicBezTo>
                    <a:cubicBezTo>
                      <a:pt x="0" y="10"/>
                      <a:pt x="11" y="0"/>
                      <a:pt x="23" y="0"/>
                    </a:cubicBezTo>
                    <a:cubicBezTo>
                      <a:pt x="218" y="0"/>
                      <a:pt x="218" y="0"/>
                      <a:pt x="218" y="0"/>
                    </a:cubicBezTo>
                    <a:cubicBezTo>
                      <a:pt x="231" y="0"/>
                      <a:pt x="241" y="10"/>
                      <a:pt x="241" y="22"/>
                    </a:cubicBezTo>
                    <a:lnTo>
                      <a:pt x="241" y="117"/>
                    </a:lnTo>
                    <a:close/>
                  </a:path>
                </a:pathLst>
              </a:custGeom>
              <a:solidFill>
                <a:srgbClr val="FFFFFF"/>
              </a:solidFill>
              <a:ln w="15875" cap="flat">
                <a:solidFill>
                  <a:srgbClr val="65AADD"/>
                </a:solidFill>
                <a:prstDash val="solid"/>
                <a:miter lim="800000"/>
                <a:headEnd/>
                <a:tailEnd/>
              </a:ln>
            </p:spPr>
            <p:txBody>
              <a:bodyPr vert="horz" wrap="square" lIns="91440" tIns="45720" rIns="91440" bIns="45720" numCol="1" anchor="t" anchorCtr="0" compatLnSpc="1">
                <a:prstTxWarp prst="textNoShape">
                  <a:avLst/>
                </a:prstTxWarp>
              </a:bodyPr>
              <a:lstStyle/>
              <a:p>
                <a:endParaRPr lang="ja-JP" altLang="en-US" dirty="0"/>
              </a:p>
            </p:txBody>
          </p:sp>
          <p:pic>
            <p:nvPicPr>
              <p:cNvPr id="81" name="図 8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80082" y="1697068"/>
                <a:ext cx="857314" cy="276324"/>
              </a:xfrm>
              <a:prstGeom prst="rect">
                <a:avLst/>
              </a:prstGeom>
            </p:spPr>
          </p:pic>
        </p:grpSp>
        <p:grpSp>
          <p:nvGrpSpPr>
            <p:cNvPr id="68" name="グループ化 67"/>
            <p:cNvGrpSpPr/>
            <p:nvPr/>
          </p:nvGrpSpPr>
          <p:grpSpPr>
            <a:xfrm>
              <a:off x="2905171" y="1571900"/>
              <a:ext cx="900113" cy="525463"/>
              <a:chOff x="2893313" y="1571898"/>
              <a:chExt cx="900113" cy="525463"/>
            </a:xfrm>
          </p:grpSpPr>
          <p:sp>
            <p:nvSpPr>
              <p:cNvPr id="78" name="Freeform 5"/>
              <p:cNvSpPr>
                <a:spLocks/>
              </p:cNvSpPr>
              <p:nvPr/>
            </p:nvSpPr>
            <p:spPr bwMode="auto">
              <a:xfrm>
                <a:off x="2893313" y="1571898"/>
                <a:ext cx="900113" cy="525463"/>
              </a:xfrm>
              <a:custGeom>
                <a:avLst/>
                <a:gdLst>
                  <a:gd name="T0" fmla="*/ 240 w 240"/>
                  <a:gd name="T1" fmla="*/ 117 h 140"/>
                  <a:gd name="T2" fmla="*/ 218 w 240"/>
                  <a:gd name="T3" fmla="*/ 140 h 140"/>
                  <a:gd name="T4" fmla="*/ 22 w 240"/>
                  <a:gd name="T5" fmla="*/ 140 h 140"/>
                  <a:gd name="T6" fmla="*/ 0 w 240"/>
                  <a:gd name="T7" fmla="*/ 117 h 140"/>
                  <a:gd name="T8" fmla="*/ 0 w 240"/>
                  <a:gd name="T9" fmla="*/ 22 h 140"/>
                  <a:gd name="T10" fmla="*/ 22 w 240"/>
                  <a:gd name="T11" fmla="*/ 0 h 140"/>
                  <a:gd name="T12" fmla="*/ 218 w 240"/>
                  <a:gd name="T13" fmla="*/ 0 h 140"/>
                  <a:gd name="T14" fmla="*/ 240 w 240"/>
                  <a:gd name="T15" fmla="*/ 22 h 140"/>
                  <a:gd name="T16" fmla="*/ 240 w 240"/>
                  <a:gd name="T17"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140">
                    <a:moveTo>
                      <a:pt x="240" y="117"/>
                    </a:moveTo>
                    <a:cubicBezTo>
                      <a:pt x="240" y="130"/>
                      <a:pt x="230" y="140"/>
                      <a:pt x="218" y="140"/>
                    </a:cubicBezTo>
                    <a:cubicBezTo>
                      <a:pt x="22" y="140"/>
                      <a:pt x="22" y="140"/>
                      <a:pt x="22" y="140"/>
                    </a:cubicBezTo>
                    <a:cubicBezTo>
                      <a:pt x="10" y="140"/>
                      <a:pt x="0" y="130"/>
                      <a:pt x="0" y="117"/>
                    </a:cubicBezTo>
                    <a:cubicBezTo>
                      <a:pt x="0" y="22"/>
                      <a:pt x="0" y="22"/>
                      <a:pt x="0" y="22"/>
                    </a:cubicBezTo>
                    <a:cubicBezTo>
                      <a:pt x="0" y="10"/>
                      <a:pt x="10" y="0"/>
                      <a:pt x="22" y="0"/>
                    </a:cubicBezTo>
                    <a:cubicBezTo>
                      <a:pt x="218" y="0"/>
                      <a:pt x="218" y="0"/>
                      <a:pt x="218" y="0"/>
                    </a:cubicBezTo>
                    <a:cubicBezTo>
                      <a:pt x="230" y="0"/>
                      <a:pt x="240" y="10"/>
                      <a:pt x="240" y="22"/>
                    </a:cubicBezTo>
                    <a:lnTo>
                      <a:pt x="240" y="117"/>
                    </a:lnTo>
                    <a:close/>
                  </a:path>
                </a:pathLst>
              </a:custGeom>
              <a:solidFill>
                <a:srgbClr val="FFFFFF"/>
              </a:solidFill>
              <a:ln w="15875" cap="flat">
                <a:solidFill>
                  <a:srgbClr val="65AADD"/>
                </a:solidFill>
                <a:prstDash val="solid"/>
                <a:miter lim="800000"/>
                <a:headEnd/>
                <a:tailEnd/>
              </a:ln>
            </p:spPr>
            <p:txBody>
              <a:bodyPr vert="horz" wrap="square" lIns="91440" tIns="45720" rIns="91440" bIns="45720" numCol="1" anchor="t" anchorCtr="0" compatLnSpc="1">
                <a:prstTxWarp prst="textNoShape">
                  <a:avLst/>
                </a:prstTxWarp>
              </a:bodyPr>
              <a:lstStyle/>
              <a:p>
                <a:endParaRPr lang="ja-JP" altLang="en-US" dirty="0"/>
              </a:p>
            </p:txBody>
          </p:sp>
          <p:pic>
            <p:nvPicPr>
              <p:cNvPr id="79" name="図 7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96976" y="1601824"/>
                <a:ext cx="484632" cy="473210"/>
              </a:xfrm>
              <a:prstGeom prst="rect">
                <a:avLst/>
              </a:prstGeom>
            </p:spPr>
          </p:pic>
        </p:grpSp>
        <p:grpSp>
          <p:nvGrpSpPr>
            <p:cNvPr id="69" name="グループ化 68"/>
            <p:cNvGrpSpPr/>
            <p:nvPr/>
          </p:nvGrpSpPr>
          <p:grpSpPr>
            <a:xfrm>
              <a:off x="4744562" y="1566086"/>
              <a:ext cx="904875" cy="525463"/>
              <a:chOff x="4792879" y="1571898"/>
              <a:chExt cx="904875" cy="525463"/>
            </a:xfrm>
          </p:grpSpPr>
          <p:sp>
            <p:nvSpPr>
              <p:cNvPr id="76" name="Freeform 7"/>
              <p:cNvSpPr>
                <a:spLocks/>
              </p:cNvSpPr>
              <p:nvPr/>
            </p:nvSpPr>
            <p:spPr bwMode="auto">
              <a:xfrm>
                <a:off x="4792879" y="1571898"/>
                <a:ext cx="904875" cy="525463"/>
              </a:xfrm>
              <a:custGeom>
                <a:avLst/>
                <a:gdLst>
                  <a:gd name="T0" fmla="*/ 241 w 241"/>
                  <a:gd name="T1" fmla="*/ 117 h 140"/>
                  <a:gd name="T2" fmla="*/ 218 w 241"/>
                  <a:gd name="T3" fmla="*/ 140 h 140"/>
                  <a:gd name="T4" fmla="*/ 23 w 241"/>
                  <a:gd name="T5" fmla="*/ 140 h 140"/>
                  <a:gd name="T6" fmla="*/ 0 w 241"/>
                  <a:gd name="T7" fmla="*/ 117 h 140"/>
                  <a:gd name="T8" fmla="*/ 0 w 241"/>
                  <a:gd name="T9" fmla="*/ 22 h 140"/>
                  <a:gd name="T10" fmla="*/ 23 w 241"/>
                  <a:gd name="T11" fmla="*/ 0 h 140"/>
                  <a:gd name="T12" fmla="*/ 218 w 241"/>
                  <a:gd name="T13" fmla="*/ 0 h 140"/>
                  <a:gd name="T14" fmla="*/ 241 w 241"/>
                  <a:gd name="T15" fmla="*/ 22 h 140"/>
                  <a:gd name="T16" fmla="*/ 241 w 241"/>
                  <a:gd name="T17"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40">
                    <a:moveTo>
                      <a:pt x="241" y="117"/>
                    </a:moveTo>
                    <a:cubicBezTo>
                      <a:pt x="241" y="130"/>
                      <a:pt x="231" y="140"/>
                      <a:pt x="218" y="140"/>
                    </a:cubicBezTo>
                    <a:cubicBezTo>
                      <a:pt x="23" y="140"/>
                      <a:pt x="23" y="140"/>
                      <a:pt x="23" y="140"/>
                    </a:cubicBezTo>
                    <a:cubicBezTo>
                      <a:pt x="10" y="140"/>
                      <a:pt x="0" y="130"/>
                      <a:pt x="0" y="117"/>
                    </a:cubicBezTo>
                    <a:cubicBezTo>
                      <a:pt x="0" y="22"/>
                      <a:pt x="0" y="22"/>
                      <a:pt x="0" y="22"/>
                    </a:cubicBezTo>
                    <a:cubicBezTo>
                      <a:pt x="0" y="10"/>
                      <a:pt x="10" y="0"/>
                      <a:pt x="23" y="0"/>
                    </a:cubicBezTo>
                    <a:cubicBezTo>
                      <a:pt x="218" y="0"/>
                      <a:pt x="218" y="0"/>
                      <a:pt x="218" y="0"/>
                    </a:cubicBezTo>
                    <a:cubicBezTo>
                      <a:pt x="231" y="0"/>
                      <a:pt x="241" y="10"/>
                      <a:pt x="241" y="22"/>
                    </a:cubicBezTo>
                    <a:lnTo>
                      <a:pt x="241" y="117"/>
                    </a:lnTo>
                    <a:close/>
                  </a:path>
                </a:pathLst>
              </a:custGeom>
              <a:solidFill>
                <a:srgbClr val="FFFFFF"/>
              </a:solidFill>
              <a:ln w="15875" cap="flat">
                <a:solidFill>
                  <a:srgbClr val="65AADD"/>
                </a:solidFill>
                <a:prstDash val="solid"/>
                <a:miter lim="800000"/>
                <a:headEnd/>
                <a:tailEnd/>
              </a:ln>
            </p:spPr>
            <p:txBody>
              <a:bodyPr vert="horz" wrap="square" lIns="91440" tIns="45720" rIns="91440" bIns="45720" numCol="1" anchor="t" anchorCtr="0" compatLnSpc="1">
                <a:prstTxWarp prst="textNoShape">
                  <a:avLst/>
                </a:prstTxWarp>
              </a:bodyPr>
              <a:lstStyle/>
              <a:p>
                <a:endParaRPr lang="ja-JP" altLang="en-US" dirty="0"/>
              </a:p>
            </p:txBody>
          </p:sp>
          <p:pic>
            <p:nvPicPr>
              <p:cNvPr id="77" name="図 7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72029" y="1685704"/>
                <a:ext cx="780915" cy="330740"/>
              </a:xfrm>
              <a:prstGeom prst="rect">
                <a:avLst/>
              </a:prstGeom>
            </p:spPr>
          </p:pic>
        </p:grpSp>
        <p:grpSp>
          <p:nvGrpSpPr>
            <p:cNvPr id="70" name="グループ化 69"/>
            <p:cNvGrpSpPr/>
            <p:nvPr/>
          </p:nvGrpSpPr>
          <p:grpSpPr>
            <a:xfrm>
              <a:off x="2900409" y="2123574"/>
              <a:ext cx="904875" cy="525463"/>
              <a:chOff x="2893313" y="2121553"/>
              <a:chExt cx="904875" cy="525463"/>
            </a:xfrm>
          </p:grpSpPr>
          <p:sp>
            <p:nvSpPr>
              <p:cNvPr id="74" name="Freeform 8"/>
              <p:cNvSpPr>
                <a:spLocks/>
              </p:cNvSpPr>
              <p:nvPr/>
            </p:nvSpPr>
            <p:spPr bwMode="auto">
              <a:xfrm>
                <a:off x="2893313" y="2121553"/>
                <a:ext cx="904875" cy="525463"/>
              </a:xfrm>
              <a:custGeom>
                <a:avLst/>
                <a:gdLst>
                  <a:gd name="T0" fmla="*/ 241 w 241"/>
                  <a:gd name="T1" fmla="*/ 117 h 140"/>
                  <a:gd name="T2" fmla="*/ 218 w 241"/>
                  <a:gd name="T3" fmla="*/ 140 h 140"/>
                  <a:gd name="T4" fmla="*/ 23 w 241"/>
                  <a:gd name="T5" fmla="*/ 140 h 140"/>
                  <a:gd name="T6" fmla="*/ 0 w 241"/>
                  <a:gd name="T7" fmla="*/ 117 h 140"/>
                  <a:gd name="T8" fmla="*/ 0 w 241"/>
                  <a:gd name="T9" fmla="*/ 22 h 140"/>
                  <a:gd name="T10" fmla="*/ 23 w 241"/>
                  <a:gd name="T11" fmla="*/ 0 h 140"/>
                  <a:gd name="T12" fmla="*/ 218 w 241"/>
                  <a:gd name="T13" fmla="*/ 0 h 140"/>
                  <a:gd name="T14" fmla="*/ 241 w 241"/>
                  <a:gd name="T15" fmla="*/ 22 h 140"/>
                  <a:gd name="T16" fmla="*/ 241 w 241"/>
                  <a:gd name="T17"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40">
                    <a:moveTo>
                      <a:pt x="241" y="117"/>
                    </a:moveTo>
                    <a:cubicBezTo>
                      <a:pt x="241" y="130"/>
                      <a:pt x="231" y="140"/>
                      <a:pt x="218" y="140"/>
                    </a:cubicBezTo>
                    <a:cubicBezTo>
                      <a:pt x="23" y="140"/>
                      <a:pt x="23" y="140"/>
                      <a:pt x="23" y="140"/>
                    </a:cubicBezTo>
                    <a:cubicBezTo>
                      <a:pt x="11" y="140"/>
                      <a:pt x="0" y="130"/>
                      <a:pt x="0" y="117"/>
                    </a:cubicBezTo>
                    <a:cubicBezTo>
                      <a:pt x="0" y="22"/>
                      <a:pt x="0" y="22"/>
                      <a:pt x="0" y="22"/>
                    </a:cubicBezTo>
                    <a:cubicBezTo>
                      <a:pt x="0" y="10"/>
                      <a:pt x="11" y="0"/>
                      <a:pt x="23" y="0"/>
                    </a:cubicBezTo>
                    <a:cubicBezTo>
                      <a:pt x="218" y="0"/>
                      <a:pt x="218" y="0"/>
                      <a:pt x="218" y="0"/>
                    </a:cubicBezTo>
                    <a:cubicBezTo>
                      <a:pt x="231" y="0"/>
                      <a:pt x="241" y="10"/>
                      <a:pt x="241" y="22"/>
                    </a:cubicBezTo>
                    <a:lnTo>
                      <a:pt x="241" y="117"/>
                    </a:lnTo>
                    <a:close/>
                  </a:path>
                </a:pathLst>
              </a:custGeom>
              <a:solidFill>
                <a:srgbClr val="FFFFFF"/>
              </a:solidFill>
              <a:ln w="15875" cap="flat">
                <a:solidFill>
                  <a:srgbClr val="65AADD"/>
                </a:solidFill>
                <a:prstDash val="solid"/>
                <a:miter lim="800000"/>
                <a:headEnd/>
                <a:tailEnd/>
              </a:ln>
            </p:spPr>
            <p:txBody>
              <a:bodyPr vert="horz" wrap="square" lIns="91440" tIns="45720" rIns="91440" bIns="45720" numCol="1" anchor="t" anchorCtr="0" compatLnSpc="1">
                <a:prstTxWarp prst="textNoShape">
                  <a:avLst/>
                </a:prstTxWarp>
              </a:bodyPr>
              <a:lstStyle/>
              <a:p>
                <a:endParaRPr lang="ja-JP" altLang="en-US" dirty="0"/>
              </a:p>
            </p:txBody>
          </p:sp>
          <p:pic>
            <p:nvPicPr>
              <p:cNvPr id="75" name="図 7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43409" y="2204915"/>
                <a:ext cx="804682" cy="305285"/>
              </a:xfrm>
              <a:prstGeom prst="rect">
                <a:avLst/>
              </a:prstGeom>
            </p:spPr>
          </p:pic>
        </p:grpSp>
        <p:grpSp>
          <p:nvGrpSpPr>
            <p:cNvPr id="71" name="グループ化 70"/>
            <p:cNvGrpSpPr/>
            <p:nvPr/>
          </p:nvGrpSpPr>
          <p:grpSpPr>
            <a:xfrm>
              <a:off x="4744562" y="2121553"/>
              <a:ext cx="900113" cy="525463"/>
              <a:chOff x="4744562" y="2121553"/>
              <a:chExt cx="900113" cy="525463"/>
            </a:xfrm>
          </p:grpSpPr>
          <p:sp>
            <p:nvSpPr>
              <p:cNvPr id="72" name="Freeform 9"/>
              <p:cNvSpPr>
                <a:spLocks/>
              </p:cNvSpPr>
              <p:nvPr/>
            </p:nvSpPr>
            <p:spPr bwMode="auto">
              <a:xfrm>
                <a:off x="4744562" y="2121553"/>
                <a:ext cx="900113" cy="525463"/>
              </a:xfrm>
              <a:custGeom>
                <a:avLst/>
                <a:gdLst>
                  <a:gd name="T0" fmla="*/ 240 w 240"/>
                  <a:gd name="T1" fmla="*/ 117 h 140"/>
                  <a:gd name="T2" fmla="*/ 218 w 240"/>
                  <a:gd name="T3" fmla="*/ 140 h 140"/>
                  <a:gd name="T4" fmla="*/ 22 w 240"/>
                  <a:gd name="T5" fmla="*/ 140 h 140"/>
                  <a:gd name="T6" fmla="*/ 0 w 240"/>
                  <a:gd name="T7" fmla="*/ 117 h 140"/>
                  <a:gd name="T8" fmla="*/ 0 w 240"/>
                  <a:gd name="T9" fmla="*/ 22 h 140"/>
                  <a:gd name="T10" fmla="*/ 22 w 240"/>
                  <a:gd name="T11" fmla="*/ 0 h 140"/>
                  <a:gd name="T12" fmla="*/ 218 w 240"/>
                  <a:gd name="T13" fmla="*/ 0 h 140"/>
                  <a:gd name="T14" fmla="*/ 240 w 240"/>
                  <a:gd name="T15" fmla="*/ 22 h 140"/>
                  <a:gd name="T16" fmla="*/ 240 w 240"/>
                  <a:gd name="T17"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140">
                    <a:moveTo>
                      <a:pt x="240" y="117"/>
                    </a:moveTo>
                    <a:cubicBezTo>
                      <a:pt x="240" y="130"/>
                      <a:pt x="230" y="140"/>
                      <a:pt x="218" y="140"/>
                    </a:cubicBezTo>
                    <a:cubicBezTo>
                      <a:pt x="22" y="140"/>
                      <a:pt x="22" y="140"/>
                      <a:pt x="22" y="140"/>
                    </a:cubicBezTo>
                    <a:cubicBezTo>
                      <a:pt x="10" y="140"/>
                      <a:pt x="0" y="130"/>
                      <a:pt x="0" y="117"/>
                    </a:cubicBezTo>
                    <a:cubicBezTo>
                      <a:pt x="0" y="22"/>
                      <a:pt x="0" y="22"/>
                      <a:pt x="0" y="22"/>
                    </a:cubicBezTo>
                    <a:cubicBezTo>
                      <a:pt x="0" y="10"/>
                      <a:pt x="10" y="0"/>
                      <a:pt x="22" y="0"/>
                    </a:cubicBezTo>
                    <a:cubicBezTo>
                      <a:pt x="218" y="0"/>
                      <a:pt x="218" y="0"/>
                      <a:pt x="218" y="0"/>
                    </a:cubicBezTo>
                    <a:cubicBezTo>
                      <a:pt x="230" y="0"/>
                      <a:pt x="240" y="10"/>
                      <a:pt x="240" y="22"/>
                    </a:cubicBezTo>
                    <a:lnTo>
                      <a:pt x="240" y="117"/>
                    </a:lnTo>
                    <a:close/>
                  </a:path>
                </a:pathLst>
              </a:custGeom>
              <a:solidFill>
                <a:srgbClr val="FFFFFF"/>
              </a:solidFill>
              <a:ln w="15875" cap="flat">
                <a:solidFill>
                  <a:srgbClr val="65AADD"/>
                </a:solidFill>
                <a:prstDash val="solid"/>
                <a:miter lim="800000"/>
                <a:headEnd/>
                <a:tailEnd/>
              </a:ln>
            </p:spPr>
            <p:txBody>
              <a:bodyPr vert="horz" wrap="square" lIns="91440" tIns="45720" rIns="91440" bIns="45720" numCol="1" anchor="t" anchorCtr="0" compatLnSpc="1">
                <a:prstTxWarp prst="textNoShape">
                  <a:avLst/>
                </a:prstTxWarp>
              </a:bodyPr>
              <a:lstStyle/>
              <a:p>
                <a:endParaRPr lang="ja-JP" altLang="en-US" dirty="0"/>
              </a:p>
            </p:txBody>
          </p:sp>
          <p:pic>
            <p:nvPicPr>
              <p:cNvPr id="73" name="図 72"/>
              <p:cNvPicPr>
                <a:picLocks noChangeAspect="1"/>
              </p:cNvPicPr>
              <p:nvPr/>
            </p:nvPicPr>
            <p:blipFill>
              <a:blip r:embed="rId12"/>
              <a:stretch>
                <a:fillRect/>
              </a:stretch>
            </p:blipFill>
            <p:spPr>
              <a:xfrm>
                <a:off x="4746035" y="2171981"/>
                <a:ext cx="894435" cy="410220"/>
              </a:xfrm>
              <a:prstGeom prst="rect">
                <a:avLst/>
              </a:prstGeom>
            </p:spPr>
          </p:pic>
        </p:grpSp>
      </p:grpSp>
      <p:sp>
        <p:nvSpPr>
          <p:cNvPr id="85" name="AutoShape 3"/>
          <p:cNvSpPr>
            <a:spLocks noChangeAspect="1" noChangeArrowheads="1" noTextEdit="1"/>
          </p:cNvSpPr>
          <p:nvPr/>
        </p:nvSpPr>
        <p:spPr bwMode="auto">
          <a:xfrm>
            <a:off x="877147" y="2696338"/>
            <a:ext cx="18669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dirty="0"/>
          </a:p>
        </p:txBody>
      </p:sp>
      <p:grpSp>
        <p:nvGrpSpPr>
          <p:cNvPr id="86" name="グループ化 85"/>
          <p:cNvGrpSpPr/>
          <p:nvPr/>
        </p:nvGrpSpPr>
        <p:grpSpPr>
          <a:xfrm>
            <a:off x="1912875" y="2123330"/>
            <a:ext cx="903288" cy="525463"/>
            <a:chOff x="1832822" y="3274188"/>
            <a:chExt cx="903288" cy="525463"/>
          </a:xfrm>
        </p:grpSpPr>
        <p:sp>
          <p:nvSpPr>
            <p:cNvPr id="87" name="Freeform 8"/>
            <p:cNvSpPr>
              <a:spLocks/>
            </p:cNvSpPr>
            <p:nvPr/>
          </p:nvSpPr>
          <p:spPr bwMode="auto">
            <a:xfrm>
              <a:off x="1832822" y="3274188"/>
              <a:ext cx="903288" cy="525463"/>
            </a:xfrm>
            <a:custGeom>
              <a:avLst/>
              <a:gdLst>
                <a:gd name="T0" fmla="*/ 241 w 241"/>
                <a:gd name="T1" fmla="*/ 118 h 140"/>
                <a:gd name="T2" fmla="*/ 218 w 241"/>
                <a:gd name="T3" fmla="*/ 140 h 140"/>
                <a:gd name="T4" fmla="*/ 23 w 241"/>
                <a:gd name="T5" fmla="*/ 140 h 140"/>
                <a:gd name="T6" fmla="*/ 0 w 241"/>
                <a:gd name="T7" fmla="*/ 118 h 140"/>
                <a:gd name="T8" fmla="*/ 0 w 241"/>
                <a:gd name="T9" fmla="*/ 23 h 140"/>
                <a:gd name="T10" fmla="*/ 23 w 241"/>
                <a:gd name="T11" fmla="*/ 0 h 140"/>
                <a:gd name="T12" fmla="*/ 218 w 241"/>
                <a:gd name="T13" fmla="*/ 0 h 140"/>
                <a:gd name="T14" fmla="*/ 241 w 241"/>
                <a:gd name="T15" fmla="*/ 23 h 140"/>
                <a:gd name="T16" fmla="*/ 241 w 241"/>
                <a:gd name="T17" fmla="*/ 11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140">
                  <a:moveTo>
                    <a:pt x="241" y="118"/>
                  </a:moveTo>
                  <a:cubicBezTo>
                    <a:pt x="241" y="130"/>
                    <a:pt x="231" y="140"/>
                    <a:pt x="218" y="140"/>
                  </a:cubicBezTo>
                  <a:cubicBezTo>
                    <a:pt x="23" y="140"/>
                    <a:pt x="23" y="140"/>
                    <a:pt x="23" y="140"/>
                  </a:cubicBezTo>
                  <a:cubicBezTo>
                    <a:pt x="10" y="140"/>
                    <a:pt x="0" y="130"/>
                    <a:pt x="0" y="118"/>
                  </a:cubicBezTo>
                  <a:cubicBezTo>
                    <a:pt x="0" y="23"/>
                    <a:pt x="0" y="23"/>
                    <a:pt x="0" y="23"/>
                  </a:cubicBezTo>
                  <a:cubicBezTo>
                    <a:pt x="0" y="10"/>
                    <a:pt x="10" y="0"/>
                    <a:pt x="23" y="0"/>
                  </a:cubicBezTo>
                  <a:cubicBezTo>
                    <a:pt x="218" y="0"/>
                    <a:pt x="218" y="0"/>
                    <a:pt x="218" y="0"/>
                  </a:cubicBezTo>
                  <a:cubicBezTo>
                    <a:pt x="231" y="0"/>
                    <a:pt x="241" y="10"/>
                    <a:pt x="241" y="23"/>
                  </a:cubicBezTo>
                  <a:lnTo>
                    <a:pt x="241" y="118"/>
                  </a:lnTo>
                  <a:close/>
                </a:path>
              </a:pathLst>
            </a:custGeom>
            <a:solidFill>
              <a:srgbClr val="FFFFFF"/>
            </a:solidFill>
            <a:ln w="15875" cap="flat">
              <a:solidFill>
                <a:srgbClr val="65AADD"/>
              </a:solidFill>
              <a:prstDash val="solid"/>
              <a:miter lim="800000"/>
              <a:headEnd/>
              <a:tailEnd/>
            </a:ln>
          </p:spPr>
          <p:txBody>
            <a:bodyPr vert="horz" wrap="square" lIns="91440" tIns="45720" rIns="91440" bIns="45720" numCol="1" anchor="t" anchorCtr="0" compatLnSpc="1">
              <a:prstTxWarp prst="textNoShape">
                <a:avLst/>
              </a:prstTxWarp>
            </a:bodyPr>
            <a:lstStyle/>
            <a:p>
              <a:endParaRPr lang="ja-JP" altLang="en-US" dirty="0"/>
            </a:p>
          </p:txBody>
        </p:sp>
        <p:pic>
          <p:nvPicPr>
            <p:cNvPr id="88" name="図 87"/>
            <p:cNvPicPr>
              <a:picLocks noChangeAspect="1"/>
            </p:cNvPicPr>
            <p:nvPr/>
          </p:nvPicPr>
          <p:blipFill rotWithShape="1">
            <a:blip r:embed="rId13" cstate="print">
              <a:extLst>
                <a:ext uri="{28A0092B-C50C-407E-A947-70E740481C1C}">
                  <a14:useLocalDpi xmlns:a14="http://schemas.microsoft.com/office/drawing/2010/main" val="0"/>
                </a:ext>
              </a:extLst>
            </a:blip>
            <a:srcRect l="3604" t="4891" r="3931" b="6288"/>
            <a:stretch/>
          </p:blipFill>
          <p:spPr>
            <a:xfrm>
              <a:off x="1985405" y="3316565"/>
              <a:ext cx="563672" cy="419623"/>
            </a:xfrm>
            <a:prstGeom prst="rect">
              <a:avLst/>
            </a:prstGeom>
          </p:spPr>
        </p:pic>
      </p:grpSp>
      <p:grpSp>
        <p:nvGrpSpPr>
          <p:cNvPr id="89" name="グループ化 88"/>
          <p:cNvGrpSpPr/>
          <p:nvPr/>
        </p:nvGrpSpPr>
        <p:grpSpPr>
          <a:xfrm>
            <a:off x="1908854" y="1572403"/>
            <a:ext cx="898525" cy="525463"/>
            <a:chOff x="885085" y="2704276"/>
            <a:chExt cx="898525" cy="525463"/>
          </a:xfrm>
        </p:grpSpPr>
        <p:sp>
          <p:nvSpPr>
            <p:cNvPr id="90" name="Freeform 5"/>
            <p:cNvSpPr>
              <a:spLocks/>
            </p:cNvSpPr>
            <p:nvPr/>
          </p:nvSpPr>
          <p:spPr bwMode="auto">
            <a:xfrm>
              <a:off x="885085" y="2704276"/>
              <a:ext cx="898525" cy="525463"/>
            </a:xfrm>
            <a:custGeom>
              <a:avLst/>
              <a:gdLst>
                <a:gd name="T0" fmla="*/ 240 w 240"/>
                <a:gd name="T1" fmla="*/ 118 h 140"/>
                <a:gd name="T2" fmla="*/ 218 w 240"/>
                <a:gd name="T3" fmla="*/ 140 h 140"/>
                <a:gd name="T4" fmla="*/ 22 w 240"/>
                <a:gd name="T5" fmla="*/ 140 h 140"/>
                <a:gd name="T6" fmla="*/ 0 w 240"/>
                <a:gd name="T7" fmla="*/ 118 h 140"/>
                <a:gd name="T8" fmla="*/ 0 w 240"/>
                <a:gd name="T9" fmla="*/ 23 h 140"/>
                <a:gd name="T10" fmla="*/ 22 w 240"/>
                <a:gd name="T11" fmla="*/ 0 h 140"/>
                <a:gd name="T12" fmla="*/ 218 w 240"/>
                <a:gd name="T13" fmla="*/ 0 h 140"/>
                <a:gd name="T14" fmla="*/ 240 w 240"/>
                <a:gd name="T15" fmla="*/ 23 h 140"/>
                <a:gd name="T16" fmla="*/ 240 w 240"/>
                <a:gd name="T17" fmla="*/ 11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 h="140">
                  <a:moveTo>
                    <a:pt x="240" y="118"/>
                  </a:moveTo>
                  <a:cubicBezTo>
                    <a:pt x="240" y="130"/>
                    <a:pt x="230" y="140"/>
                    <a:pt x="218" y="140"/>
                  </a:cubicBezTo>
                  <a:cubicBezTo>
                    <a:pt x="22" y="140"/>
                    <a:pt x="22" y="140"/>
                    <a:pt x="22" y="140"/>
                  </a:cubicBezTo>
                  <a:cubicBezTo>
                    <a:pt x="10" y="140"/>
                    <a:pt x="0" y="130"/>
                    <a:pt x="0" y="118"/>
                  </a:cubicBezTo>
                  <a:cubicBezTo>
                    <a:pt x="0" y="23"/>
                    <a:pt x="0" y="23"/>
                    <a:pt x="0" y="23"/>
                  </a:cubicBezTo>
                  <a:cubicBezTo>
                    <a:pt x="0" y="10"/>
                    <a:pt x="10" y="0"/>
                    <a:pt x="22" y="0"/>
                  </a:cubicBezTo>
                  <a:cubicBezTo>
                    <a:pt x="218" y="0"/>
                    <a:pt x="218" y="0"/>
                    <a:pt x="218" y="0"/>
                  </a:cubicBezTo>
                  <a:cubicBezTo>
                    <a:pt x="230" y="0"/>
                    <a:pt x="240" y="10"/>
                    <a:pt x="240" y="23"/>
                  </a:cubicBezTo>
                  <a:lnTo>
                    <a:pt x="240" y="118"/>
                  </a:lnTo>
                  <a:close/>
                </a:path>
              </a:pathLst>
            </a:custGeom>
            <a:solidFill>
              <a:srgbClr val="FFFFFF"/>
            </a:solidFill>
            <a:ln w="15875" cap="flat">
              <a:solidFill>
                <a:srgbClr val="65AADD"/>
              </a:solidFill>
              <a:prstDash val="solid"/>
              <a:miter lim="800000"/>
              <a:headEnd/>
              <a:tailEnd/>
            </a:ln>
          </p:spPr>
          <p:txBody>
            <a:bodyPr vert="horz" wrap="square" lIns="91440" tIns="45720" rIns="91440" bIns="45720" numCol="1" anchor="t" anchorCtr="0" compatLnSpc="1">
              <a:prstTxWarp prst="textNoShape">
                <a:avLst/>
              </a:prstTxWarp>
            </a:bodyPr>
            <a:lstStyle/>
            <a:p>
              <a:endParaRPr lang="ja-JP" altLang="en-US" dirty="0"/>
            </a:p>
          </p:txBody>
        </p:sp>
        <p:pic>
          <p:nvPicPr>
            <p:cNvPr id="92" name="図 9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93950" y="2808445"/>
              <a:ext cx="850974" cy="313645"/>
            </a:xfrm>
            <a:prstGeom prst="rect">
              <a:avLst/>
            </a:prstGeom>
          </p:spPr>
        </p:pic>
      </p:grpSp>
      <p:sp>
        <p:nvSpPr>
          <p:cNvPr id="93" name="正方形/長方形 92"/>
          <p:cNvSpPr/>
          <p:nvPr/>
        </p:nvSpPr>
        <p:spPr>
          <a:xfrm>
            <a:off x="182880" y="3596259"/>
            <a:ext cx="8778240" cy="347472"/>
          </a:xfrm>
          <a:prstGeom prst="rect">
            <a:avLst/>
          </a:prstGeom>
          <a:solidFill>
            <a:srgbClr val="3A79A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96" name="図 9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382285" y="3598193"/>
            <a:ext cx="623299" cy="363072"/>
          </a:xfrm>
          <a:prstGeom prst="rect">
            <a:avLst/>
          </a:prstGeom>
        </p:spPr>
      </p:pic>
      <p:sp>
        <p:nvSpPr>
          <p:cNvPr id="97" name="テキスト ボックス 17"/>
          <p:cNvSpPr txBox="1"/>
          <p:nvPr/>
        </p:nvSpPr>
        <p:spPr>
          <a:xfrm>
            <a:off x="4058387" y="3619970"/>
            <a:ext cx="2063295"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ja-JP" sz="1400" b="1" dirty="0">
                <a:solidFill>
                  <a:schemeClr val="bg1"/>
                </a:solidFill>
                <a:latin typeface="Tahoma" panose="020B0604030504040204" pitchFamily="34" charset="0"/>
                <a:ea typeface="Tahoma" panose="020B0604030504040204" pitchFamily="34" charset="0"/>
                <a:cs typeface="Tahoma" panose="020B0604030504040204" pitchFamily="34" charset="0"/>
              </a:rPr>
              <a:t>5G </a:t>
            </a:r>
            <a:r>
              <a:rPr lang="en-US" altLang="ja-JP" sz="1400" b="1" dirty="0" smtClean="0">
                <a:solidFill>
                  <a:schemeClr val="bg1"/>
                </a:solidFill>
                <a:latin typeface="Tahoma" panose="020B0604030504040204" pitchFamily="34" charset="0"/>
                <a:ea typeface="Tahoma" panose="020B0604030504040204" pitchFamily="34" charset="0"/>
                <a:cs typeface="Tahoma" panose="020B0604030504040204" pitchFamily="34" charset="0"/>
              </a:rPr>
              <a:t>Study Items</a:t>
            </a:r>
            <a:endParaRPr lang="ja-JP" altLang="en-US" sz="1400" b="1" dirty="0">
              <a:solidFill>
                <a:schemeClr val="bg1"/>
              </a:solidFill>
              <a:latin typeface="Tahoma" panose="020B0604030504040204" pitchFamily="34" charset="0"/>
              <a:ea typeface="+mj-ea"/>
              <a:cs typeface="Tahoma" panose="020B0604030504040204" pitchFamily="34" charset="0"/>
            </a:endParaRPr>
          </a:p>
        </p:txBody>
      </p:sp>
      <p:pic>
        <p:nvPicPr>
          <p:cNvPr id="98" name="Picture 2" descr="http://www.4gamericas.org/files/7614/5504/7960/5G_Americas_logo.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556883" y="2161601"/>
            <a:ext cx="805622" cy="388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256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タイトル 1"/>
          <p:cNvSpPr>
            <a:spLocks noGrp="1"/>
          </p:cNvSpPr>
          <p:nvPr>
            <p:ph type="title"/>
          </p:nvPr>
        </p:nvSpPr>
        <p:spPr>
          <a:xfrm>
            <a:off x="780347" y="-2179"/>
            <a:ext cx="7141779" cy="857250"/>
          </a:xfrm>
        </p:spPr>
        <p:txBody>
          <a:bodyPr>
            <a:normAutofit/>
          </a:bodyPr>
          <a:lstStyle/>
          <a:p>
            <a:pPr algn="ctr">
              <a:lnSpc>
                <a:spcPts val="2000"/>
              </a:lnSpc>
            </a:pPr>
            <a:r>
              <a:rPr lang="en-US" altLang="ja-JP" dirty="0" smtClean="0">
                <a:latin typeface="+mj-ea"/>
                <a:ea typeface="+mj-ea"/>
              </a:rPr>
              <a:t>The White Paper is in </a:t>
            </a:r>
            <a:r>
              <a:rPr lang="en-US" altLang="ja-JP" kern="0" dirty="0" smtClean="0">
                <a:latin typeface="+mj-ea"/>
                <a:ea typeface="+mj-ea"/>
                <a:cs typeface="Calibri" panose="020F0502020204030204" pitchFamily="34" charset="0"/>
              </a:rPr>
              <a:t>5GMF’s HP </a:t>
            </a:r>
            <a:r>
              <a:rPr lang="en-US" altLang="ja-JP" sz="1800" kern="0" dirty="0" smtClean="0">
                <a:latin typeface="+mj-ea"/>
                <a:ea typeface="+mj-ea"/>
                <a:cs typeface="Calibri" panose="020F0502020204030204" pitchFamily="34" charset="0"/>
              </a:rPr>
              <a:t>(</a:t>
            </a:r>
            <a:r>
              <a:rPr lang="en-US" altLang="ja-JP" sz="1800" u="sng" kern="0" dirty="0" smtClean="0">
                <a:latin typeface="+mj-ea"/>
                <a:ea typeface="+mj-ea"/>
                <a:cs typeface="Calibri" panose="020F0502020204030204" pitchFamily="34" charset="0"/>
                <a:hlinkClick r:id="rId2"/>
              </a:rPr>
              <a:t>http</a:t>
            </a:r>
            <a:r>
              <a:rPr lang="en-US" altLang="ja-JP" sz="1800" u="sng" kern="0" dirty="0">
                <a:latin typeface="+mj-ea"/>
                <a:ea typeface="+mj-ea"/>
                <a:cs typeface="Calibri" panose="020F0502020204030204" pitchFamily="34" charset="0"/>
                <a:hlinkClick r:id="rId2"/>
              </a:rPr>
              <a:t>://5gmf.jp/en</a:t>
            </a:r>
            <a:r>
              <a:rPr lang="en-US" altLang="ja-JP" sz="1800" u="sng" kern="0" dirty="0" smtClean="0">
                <a:latin typeface="+mj-ea"/>
                <a:ea typeface="+mj-ea"/>
                <a:cs typeface="Calibri" panose="020F0502020204030204" pitchFamily="34" charset="0"/>
                <a:hlinkClick r:id="rId2"/>
              </a:rPr>
              <a:t>/</a:t>
            </a:r>
            <a:r>
              <a:rPr lang="en-US" altLang="ja-JP" sz="1800" kern="0" dirty="0" smtClean="0">
                <a:latin typeface="+mj-ea"/>
                <a:ea typeface="+mj-ea"/>
                <a:cs typeface="Calibri" panose="020F0502020204030204" pitchFamily="34" charset="0"/>
              </a:rPr>
              <a:t>) </a:t>
            </a:r>
            <a:endParaRPr lang="ja-JP" altLang="en-US" sz="1800" dirty="0">
              <a:latin typeface="+mj-ea"/>
              <a:ea typeface="+mj-ea"/>
            </a:endParaRP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1419" t="10359" r="3153" b="15027"/>
          <a:stretch/>
        </p:blipFill>
        <p:spPr bwMode="auto">
          <a:xfrm>
            <a:off x="250853" y="825388"/>
            <a:ext cx="8740180" cy="3908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1123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5-11-06 at 7.53.4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24666"/>
            <a:ext cx="9144000" cy="3098372"/>
          </a:xfrm>
          <a:prstGeom prst="rect">
            <a:avLst/>
          </a:prstGeom>
        </p:spPr>
      </p:pic>
      <p:sp>
        <p:nvSpPr>
          <p:cNvPr id="4" name="TextBox 3"/>
          <p:cNvSpPr txBox="1"/>
          <p:nvPr/>
        </p:nvSpPr>
        <p:spPr>
          <a:xfrm>
            <a:off x="2311056" y="291573"/>
            <a:ext cx="4047402" cy="400110"/>
          </a:xfrm>
          <a:prstGeom prst="rect">
            <a:avLst/>
          </a:prstGeom>
          <a:noFill/>
        </p:spPr>
        <p:txBody>
          <a:bodyPr wrap="none" rtlCol="0">
            <a:spAutoFit/>
          </a:bodyPr>
          <a:lstStyle>
            <a:defPPr>
              <a:defRPr lang="ja-JP"/>
            </a:defPPr>
            <a:lvl1pPr fontAlgn="base">
              <a:spcBef>
                <a:spcPct val="0"/>
              </a:spcBef>
              <a:spcAft>
                <a:spcPct val="0"/>
              </a:spcAft>
              <a:defRPr sz="2000" b="1">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dirty="0"/>
              <a:t>Gap : Network Slicing for 5G</a:t>
            </a:r>
          </a:p>
        </p:txBody>
      </p:sp>
      <p:sp>
        <p:nvSpPr>
          <p:cNvPr id="5" name="Rectangle 4"/>
          <p:cNvSpPr/>
          <p:nvPr/>
        </p:nvSpPr>
        <p:spPr bwMode="auto">
          <a:xfrm>
            <a:off x="3570296" y="1766912"/>
            <a:ext cx="3078803" cy="371513"/>
          </a:xfrm>
          <a:prstGeom prst="rect">
            <a:avLst/>
          </a:prstGeom>
          <a:noFill/>
          <a:ln w="28575" cap="flat" cmpd="sng" algn="ctr">
            <a:solidFill>
              <a:srgbClr val="FF0000"/>
            </a:solidFill>
            <a:prstDash val="solid"/>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fontAlgn="base">
              <a:spcBef>
                <a:spcPct val="0"/>
              </a:spcBef>
              <a:spcAft>
                <a:spcPct val="0"/>
              </a:spcAft>
            </a:pPr>
            <a:endParaRPr lang="en-US" smtClean="0">
              <a:solidFill>
                <a:srgbClr val="000000"/>
              </a:solidFill>
              <a:latin typeface="Arial" charset="0"/>
              <a:ea typeface="ＭＳ Ｐゴシック" pitchFamily="50" charset="-128"/>
            </a:endParaRPr>
          </a:p>
        </p:txBody>
      </p:sp>
      <p:sp>
        <p:nvSpPr>
          <p:cNvPr id="6" name="Rectangle 5"/>
          <p:cNvSpPr/>
          <p:nvPr/>
        </p:nvSpPr>
        <p:spPr bwMode="auto">
          <a:xfrm>
            <a:off x="7367914" y="872325"/>
            <a:ext cx="1661924" cy="371513"/>
          </a:xfrm>
          <a:prstGeom prst="rect">
            <a:avLst/>
          </a:prstGeom>
          <a:noFill/>
          <a:ln w="28575" cap="flat" cmpd="sng" algn="ctr">
            <a:solidFill>
              <a:srgbClr val="FF0000"/>
            </a:solidFill>
            <a:prstDash val="solid"/>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fontAlgn="base">
              <a:spcBef>
                <a:spcPct val="0"/>
              </a:spcBef>
              <a:spcAft>
                <a:spcPct val="0"/>
              </a:spcAft>
            </a:pPr>
            <a:endParaRPr lang="en-US" smtClean="0">
              <a:solidFill>
                <a:srgbClr val="000000"/>
              </a:solidFill>
              <a:latin typeface="Arial" charset="0"/>
              <a:ea typeface="ＭＳ Ｐゴシック" pitchFamily="50" charset="-128"/>
            </a:endParaRPr>
          </a:p>
        </p:txBody>
      </p:sp>
      <p:sp>
        <p:nvSpPr>
          <p:cNvPr id="7" name="Rectangle 6"/>
          <p:cNvSpPr/>
          <p:nvPr/>
        </p:nvSpPr>
        <p:spPr>
          <a:xfrm>
            <a:off x="263573" y="4512462"/>
            <a:ext cx="7787225" cy="276999"/>
          </a:xfrm>
          <a:prstGeom prst="rect">
            <a:avLst/>
          </a:prstGeom>
        </p:spPr>
        <p:txBody>
          <a:bodyPr wrap="square">
            <a:spAutoFit/>
          </a:bodyPr>
          <a:lstStyle/>
          <a:p>
            <a:r>
              <a:rPr lang="en-US" sz="1200" dirty="0"/>
              <a:t>http://</a:t>
            </a:r>
            <a:r>
              <a:rPr lang="en-US" sz="1200" dirty="0" err="1"/>
              <a:t>www.itu.int</a:t>
            </a:r>
            <a:r>
              <a:rPr lang="en-US" sz="1200" dirty="0"/>
              <a:t>/en/ITU-T/</a:t>
            </a:r>
            <a:r>
              <a:rPr lang="en-US" sz="1200" dirty="0" err="1"/>
              <a:t>focusgroups</a:t>
            </a:r>
            <a:r>
              <a:rPr lang="en-US" sz="1200" dirty="0"/>
              <a:t>/imt-2020/Documents/T13-SG13-151130-TD-PLEN-0208!!MSW-</a:t>
            </a:r>
            <a:r>
              <a:rPr lang="en-US" sz="1200" dirty="0" err="1"/>
              <a:t>E.docx</a:t>
            </a:r>
            <a:endParaRPr lang="en-US" sz="1200" dirty="0"/>
          </a:p>
        </p:txBody>
      </p:sp>
    </p:spTree>
    <p:extLst>
      <p:ext uri="{BB962C8B-B14F-4D97-AF65-F5344CB8AC3E}">
        <p14:creationId xmlns:p14="http://schemas.microsoft.com/office/powerpoint/2010/main" val="23804130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5480" y="132442"/>
            <a:ext cx="7096857" cy="400050"/>
          </a:xfr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anchor="ctr" anchorCtr="0" compatLnSpc="1">
            <a:prstTxWarp prst="textNoShape">
              <a:avLst/>
            </a:prstTxWarp>
            <a:normAutofit/>
          </a:bodyPr>
          <a:lstStyle/>
          <a:p>
            <a:pPr fontAlgn="base">
              <a:spcAft>
                <a:spcPct val="0"/>
              </a:spcAft>
            </a:pPr>
            <a:r>
              <a:rPr lang="en-US" dirty="0"/>
              <a:t>Network Slicing</a:t>
            </a:r>
          </a:p>
        </p:txBody>
      </p:sp>
      <p:sp>
        <p:nvSpPr>
          <p:cNvPr id="3" name="Slide Number Placeholder 2"/>
          <p:cNvSpPr>
            <a:spLocks noGrp="1"/>
          </p:cNvSpPr>
          <p:nvPr>
            <p:ph type="sldNum" sz="quarter" idx="10"/>
          </p:nvPr>
        </p:nvSpPr>
        <p:spPr/>
        <p:txBody>
          <a:bodyPr/>
          <a:lstStyle/>
          <a:p>
            <a:pPr algn="ctr" fontAlgn="base">
              <a:spcBef>
                <a:spcPct val="0"/>
              </a:spcBef>
              <a:spcAft>
                <a:spcPct val="0"/>
              </a:spcAft>
            </a:pPr>
            <a:fld id="{6CA06A54-287C-D945-92F2-94566E1D15F8}" type="slidenum">
              <a:rPr lang="en-US" altLang="ja-JP" sz="2215" b="1" smtClean="0">
                <a:solidFill>
                  <a:srgbClr val="000000"/>
                </a:solidFill>
                <a:latin typeface="Times New Roman" pitchFamily="18" charset="0"/>
                <a:ea typeface="ＭＳ Ｐゴシック" pitchFamily="50" charset="-128"/>
                <a:cs typeface="ＭＳ Ｐゴシック"/>
              </a:rPr>
              <a:pPr algn="ctr" fontAlgn="base">
                <a:spcBef>
                  <a:spcPct val="0"/>
                </a:spcBef>
                <a:spcAft>
                  <a:spcPct val="0"/>
                </a:spcAft>
              </a:pPr>
              <a:t>21</a:t>
            </a:fld>
            <a:endParaRPr lang="en-US" altLang="ja-JP" sz="2215" b="1">
              <a:solidFill>
                <a:srgbClr val="000000"/>
              </a:solidFill>
              <a:latin typeface="Times New Roman" pitchFamily="18" charset="0"/>
              <a:ea typeface="ＭＳ Ｐゴシック" pitchFamily="50" charset="-128"/>
              <a:cs typeface="ＭＳ Ｐゴシック"/>
            </a:endParaRPr>
          </a:p>
        </p:txBody>
      </p:sp>
      <p:sp>
        <p:nvSpPr>
          <p:cNvPr id="4" name="TextBox 3"/>
          <p:cNvSpPr txBox="1"/>
          <p:nvPr/>
        </p:nvSpPr>
        <p:spPr>
          <a:xfrm>
            <a:off x="3037071" y="2360781"/>
            <a:ext cx="184666" cy="369332"/>
          </a:xfrm>
          <a:prstGeom prst="rect">
            <a:avLst/>
          </a:prstGeom>
          <a:noFill/>
        </p:spPr>
        <p:txBody>
          <a:bodyPr wrap="none" rtlCol="0">
            <a:spAutoFit/>
          </a:bodyPr>
          <a:lstStyle/>
          <a:p>
            <a:endParaRPr lang="en-US" dirty="0">
              <a:solidFill>
                <a:srgbClr val="000000"/>
              </a:solidFill>
              <a:cs typeface="ＭＳ Ｐゴシック"/>
            </a:endParaRPr>
          </a:p>
        </p:txBody>
      </p:sp>
      <p:sp>
        <p:nvSpPr>
          <p:cNvPr id="5" name="Rectangle 4"/>
          <p:cNvSpPr/>
          <p:nvPr/>
        </p:nvSpPr>
        <p:spPr>
          <a:xfrm>
            <a:off x="296335" y="1323170"/>
            <a:ext cx="8170333" cy="1938992"/>
          </a:xfrm>
          <a:prstGeom prst="rect">
            <a:avLst/>
          </a:prstGeom>
        </p:spPr>
        <p:txBody>
          <a:bodyPr wrap="square">
            <a:spAutoFit/>
          </a:bodyPr>
          <a:lstStyle/>
          <a:p>
            <a:r>
              <a:rPr lang="en-US" sz="2400" dirty="0">
                <a:solidFill>
                  <a:srgbClr val="000000"/>
                </a:solidFill>
                <a:cs typeface="ＭＳ Ｐゴシック"/>
              </a:rPr>
              <a:t>The basic concept of the Network </a:t>
            </a:r>
            <a:r>
              <a:rPr lang="en-US" sz="2400" dirty="0" err="1">
                <a:solidFill>
                  <a:srgbClr val="000000"/>
                </a:solidFill>
                <a:cs typeface="ＭＳ Ｐゴシック"/>
              </a:rPr>
              <a:t>Softwarization</a:t>
            </a:r>
            <a:r>
              <a:rPr lang="en-US" sz="2400" dirty="0">
                <a:solidFill>
                  <a:srgbClr val="000000"/>
                </a:solidFill>
                <a:cs typeface="ＭＳ Ｐゴシック"/>
              </a:rPr>
              <a:t> is “Slicing” as defined in [ITU-T Y.3011], [ITU-T Y.3012]. Slicing allows logically isolated network partitions (LINP) with a slice being </a:t>
            </a:r>
            <a:r>
              <a:rPr lang="en-US" sz="2400" dirty="0">
                <a:solidFill>
                  <a:srgbClr val="FF0000"/>
                </a:solidFill>
                <a:cs typeface="ＭＳ Ｐゴシック"/>
              </a:rPr>
              <a:t>considered as a unit of programmable resources such as network, computation and storage</a:t>
            </a:r>
            <a:r>
              <a:rPr lang="en-US" sz="2400" dirty="0">
                <a:solidFill>
                  <a:srgbClr val="000000"/>
                </a:solidFill>
                <a:cs typeface="ＭＳ Ｐゴシック"/>
              </a:rPr>
              <a:t>. </a:t>
            </a:r>
          </a:p>
        </p:txBody>
      </p:sp>
      <p:sp>
        <p:nvSpPr>
          <p:cNvPr id="6" name="TextBox 5"/>
          <p:cNvSpPr txBox="1"/>
          <p:nvPr/>
        </p:nvSpPr>
        <p:spPr>
          <a:xfrm>
            <a:off x="3951122" y="3884084"/>
            <a:ext cx="4674852" cy="369332"/>
          </a:xfrm>
          <a:prstGeom prst="rect">
            <a:avLst/>
          </a:prstGeom>
          <a:noFill/>
        </p:spPr>
        <p:txBody>
          <a:bodyPr wrap="none" rtlCol="0">
            <a:spAutoFit/>
          </a:bodyPr>
          <a:lstStyle/>
          <a:p>
            <a:r>
              <a:rPr lang="en-GB" dirty="0">
                <a:solidFill>
                  <a:srgbClr val="000000"/>
                </a:solidFill>
                <a:cs typeface="ＭＳ Ｐゴシック"/>
              </a:rPr>
              <a:t>FG IMT-2020: Report on Standards Gap Analysis</a:t>
            </a:r>
            <a:r>
              <a:rPr lang="en-US" dirty="0">
                <a:solidFill>
                  <a:srgbClr val="000000"/>
                </a:solidFill>
                <a:cs typeface="ＭＳ Ｐゴシック"/>
              </a:rPr>
              <a:t> </a:t>
            </a:r>
          </a:p>
        </p:txBody>
      </p:sp>
    </p:spTree>
    <p:extLst>
      <p:ext uri="{BB962C8B-B14F-4D97-AF65-F5344CB8AC3E}">
        <p14:creationId xmlns:p14="http://schemas.microsoft.com/office/powerpoint/2010/main" val="300531572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 of (Network) </a:t>
            </a:r>
            <a:r>
              <a:rPr lang="en-US" dirty="0" smtClean="0"/>
              <a:t>Slicing</a:t>
            </a:r>
            <a:endParaRPr lang="en-US" dirty="0"/>
          </a:p>
        </p:txBody>
      </p:sp>
      <p:sp>
        <p:nvSpPr>
          <p:cNvPr id="4" name="Rectangle 3"/>
          <p:cNvSpPr/>
          <p:nvPr/>
        </p:nvSpPr>
        <p:spPr>
          <a:xfrm>
            <a:off x="312304" y="2867840"/>
            <a:ext cx="8601363" cy="1200329"/>
          </a:xfrm>
          <a:prstGeom prst="rect">
            <a:avLst/>
          </a:prstGeom>
          <a:ln>
            <a:solidFill>
              <a:schemeClr val="bg1">
                <a:lumMod val="65000"/>
              </a:schemeClr>
            </a:solidFill>
          </a:ln>
        </p:spPr>
        <p:txBody>
          <a:bodyPr wrap="square">
            <a:spAutoFit/>
          </a:bodyPr>
          <a:lstStyle/>
          <a:p>
            <a:r>
              <a:rPr lang="en-US" dirty="0" smtClean="0">
                <a:solidFill>
                  <a:srgbClr val="FF0000"/>
                </a:solidFill>
              </a:rPr>
              <a:t>“Since </a:t>
            </a:r>
            <a:r>
              <a:rPr lang="en-US" dirty="0">
                <a:solidFill>
                  <a:srgbClr val="FF0000"/>
                </a:solidFill>
              </a:rPr>
              <a:t>2008</a:t>
            </a:r>
            <a:r>
              <a:rPr lang="en-US" dirty="0"/>
              <a:t>, we have conducted our research on continuously evolve-able network virtualization infrastructure, </a:t>
            </a:r>
            <a:r>
              <a:rPr lang="en-US" dirty="0">
                <a:solidFill>
                  <a:srgbClr val="FF0000"/>
                </a:solidFill>
              </a:rPr>
              <a:t>proposing the concept of “slice”, i.e., a set of isolated programmable resources so as to implement new generation network protocols and services</a:t>
            </a:r>
            <a:r>
              <a:rPr lang="en-US" dirty="0" smtClean="0">
                <a:solidFill>
                  <a:srgbClr val="FF0000"/>
                </a:solidFill>
              </a:rPr>
              <a:t>.”</a:t>
            </a:r>
            <a:endParaRPr lang="en-US" dirty="0">
              <a:solidFill>
                <a:srgbClr val="FF0000"/>
              </a:solidFill>
            </a:endParaRPr>
          </a:p>
        </p:txBody>
      </p:sp>
      <p:sp>
        <p:nvSpPr>
          <p:cNvPr id="5" name="Rectangle 4"/>
          <p:cNvSpPr/>
          <p:nvPr/>
        </p:nvSpPr>
        <p:spPr>
          <a:xfrm>
            <a:off x="532494" y="3999456"/>
            <a:ext cx="8358910" cy="954107"/>
          </a:xfrm>
          <a:prstGeom prst="rect">
            <a:avLst/>
          </a:prstGeom>
        </p:spPr>
        <p:txBody>
          <a:bodyPr wrap="square">
            <a:spAutoFit/>
          </a:bodyPr>
          <a:lstStyle/>
          <a:p>
            <a:r>
              <a:rPr lang="en-US" sz="1400" i="1" dirty="0" smtClean="0">
                <a:solidFill>
                  <a:srgbClr val="0000FF"/>
                </a:solidFill>
              </a:rPr>
              <a:t>Akihiro Nakao, </a:t>
            </a:r>
          </a:p>
          <a:p>
            <a:r>
              <a:rPr lang="en-US" sz="1400" i="1" dirty="0" smtClean="0">
                <a:solidFill>
                  <a:srgbClr val="0000FF"/>
                </a:solidFill>
              </a:rPr>
              <a:t>“</a:t>
            </a:r>
            <a:r>
              <a:rPr lang="en-US" sz="1400" b="1" i="1" dirty="0" smtClean="0">
                <a:solidFill>
                  <a:srgbClr val="0000FF"/>
                </a:solidFill>
              </a:rPr>
              <a:t>Research </a:t>
            </a:r>
            <a:r>
              <a:rPr lang="en-US" sz="1400" b="1" i="1" dirty="0">
                <a:solidFill>
                  <a:srgbClr val="0000FF"/>
                </a:solidFill>
              </a:rPr>
              <a:t>and Development on Network Virtualization Technologies in </a:t>
            </a:r>
            <a:r>
              <a:rPr lang="en-US" sz="1400" b="1" i="1" dirty="0" smtClean="0">
                <a:solidFill>
                  <a:srgbClr val="0000FF"/>
                </a:solidFill>
              </a:rPr>
              <a:t>Japan” </a:t>
            </a:r>
            <a:endParaRPr lang="en-US" sz="1400" i="1" dirty="0" smtClean="0">
              <a:solidFill>
                <a:srgbClr val="0000FF"/>
              </a:solidFill>
            </a:endParaRPr>
          </a:p>
          <a:p>
            <a:r>
              <a:rPr lang="en-US" sz="1400" i="1" dirty="0" smtClean="0">
                <a:solidFill>
                  <a:srgbClr val="0000FF"/>
                </a:solidFill>
              </a:rPr>
              <a:t>NICT Journal, Vol62, No2, 4 Core Technologies for the New-Generation Network</a:t>
            </a:r>
          </a:p>
          <a:p>
            <a:r>
              <a:rPr lang="en-US" sz="1400" i="1" dirty="0" smtClean="0">
                <a:solidFill>
                  <a:srgbClr val="0000FF"/>
                </a:solidFill>
              </a:rPr>
              <a:t>“The </a:t>
            </a:r>
            <a:r>
              <a:rPr lang="en-US" sz="1400" i="1" dirty="0">
                <a:solidFill>
                  <a:srgbClr val="0000FF"/>
                </a:solidFill>
              </a:rPr>
              <a:t>GENI </a:t>
            </a:r>
            <a:r>
              <a:rPr lang="en-US" sz="1400" i="1" dirty="0" smtClean="0">
                <a:solidFill>
                  <a:srgbClr val="0000FF"/>
                </a:solidFill>
              </a:rPr>
              <a:t>Book”, Springer Press,  http</a:t>
            </a:r>
            <a:r>
              <a:rPr lang="en-US" sz="1400" i="1" dirty="0">
                <a:solidFill>
                  <a:srgbClr val="0000FF"/>
                </a:solidFill>
              </a:rPr>
              <a:t>://</a:t>
            </a:r>
            <a:r>
              <a:rPr lang="en-US" sz="1400" i="1" dirty="0" err="1">
                <a:solidFill>
                  <a:srgbClr val="0000FF"/>
                </a:solidFill>
              </a:rPr>
              <a:t>www.springer.com</a:t>
            </a:r>
            <a:r>
              <a:rPr lang="en-US" sz="1400" i="1" dirty="0">
                <a:solidFill>
                  <a:srgbClr val="0000FF"/>
                </a:solidFill>
              </a:rPr>
              <a:t>/us/book/9783319337678</a:t>
            </a:r>
          </a:p>
        </p:txBody>
      </p:sp>
      <p:sp>
        <p:nvSpPr>
          <p:cNvPr id="6" name="Rectangle 5"/>
          <p:cNvSpPr/>
          <p:nvPr/>
        </p:nvSpPr>
        <p:spPr>
          <a:xfrm>
            <a:off x="488912" y="2022723"/>
            <a:ext cx="7446819" cy="369332"/>
          </a:xfrm>
          <a:prstGeom prst="rect">
            <a:avLst/>
          </a:prstGeom>
          <a:ln>
            <a:solidFill>
              <a:srgbClr val="A6A6A6"/>
            </a:solidFill>
          </a:ln>
        </p:spPr>
        <p:txBody>
          <a:bodyPr wrap="square">
            <a:spAutoFit/>
          </a:bodyPr>
          <a:lstStyle/>
          <a:p>
            <a:r>
              <a:rPr lang="en-US" b="1" dirty="0" smtClean="0">
                <a:solidFill>
                  <a:srgbClr val="FF0000"/>
                </a:solidFill>
              </a:rPr>
              <a:t>“</a:t>
            </a:r>
            <a:r>
              <a:rPr lang="en-US" dirty="0">
                <a:solidFill>
                  <a:srgbClr val="FF0000"/>
                </a:solidFill>
              </a:rPr>
              <a:t>Slice = a set of resources reserved across </a:t>
            </a:r>
            <a:r>
              <a:rPr lang="en-US" dirty="0" err="1" smtClean="0">
                <a:solidFill>
                  <a:srgbClr val="FF0000"/>
                </a:solidFill>
              </a:rPr>
              <a:t>mul</a:t>
            </a:r>
            <a:r>
              <a:rPr lang="en-US" dirty="0" err="1">
                <a:solidFill>
                  <a:srgbClr val="FF0000"/>
                </a:solidFill>
              </a:rPr>
              <a:t>i</a:t>
            </a:r>
            <a:r>
              <a:rPr lang="en-US" dirty="0" err="1" smtClean="0">
                <a:solidFill>
                  <a:srgbClr val="FF0000"/>
                </a:solidFill>
              </a:rPr>
              <a:t>ple</a:t>
            </a:r>
            <a:r>
              <a:rPr lang="en-US" dirty="0" smtClean="0">
                <a:solidFill>
                  <a:srgbClr val="FF0000"/>
                </a:solidFill>
              </a:rPr>
              <a:t> </a:t>
            </a:r>
            <a:r>
              <a:rPr lang="en-US" dirty="0">
                <a:solidFill>
                  <a:srgbClr val="FF0000"/>
                </a:solidFill>
              </a:rPr>
              <a:t>network </a:t>
            </a:r>
            <a:r>
              <a:rPr lang="en-US" dirty="0" smtClean="0">
                <a:solidFill>
                  <a:srgbClr val="FF0000"/>
                </a:solidFill>
              </a:rPr>
              <a:t>domains” </a:t>
            </a:r>
            <a:endParaRPr lang="en-US" dirty="0">
              <a:solidFill>
                <a:srgbClr val="FF0000"/>
              </a:solidFill>
            </a:endParaRPr>
          </a:p>
        </p:txBody>
      </p:sp>
      <p:sp>
        <p:nvSpPr>
          <p:cNvPr id="7" name="TextBox 6"/>
          <p:cNvSpPr txBox="1"/>
          <p:nvPr/>
        </p:nvSpPr>
        <p:spPr>
          <a:xfrm>
            <a:off x="131109" y="1435933"/>
            <a:ext cx="8421671" cy="523220"/>
          </a:xfrm>
          <a:prstGeom prst="rect">
            <a:avLst/>
          </a:prstGeom>
          <a:noFill/>
        </p:spPr>
        <p:txBody>
          <a:bodyPr wrap="none" rtlCol="0">
            <a:spAutoFit/>
          </a:bodyPr>
          <a:lstStyle/>
          <a:p>
            <a:r>
              <a:rPr lang="en-US" sz="1400" i="1" dirty="0" smtClean="0">
                <a:solidFill>
                  <a:srgbClr val="0000FF"/>
                </a:solidFill>
              </a:rPr>
              <a:t>Akihiro Nakao, “Network </a:t>
            </a:r>
            <a:r>
              <a:rPr lang="en-US" sz="1400" i="1" dirty="0">
                <a:solidFill>
                  <a:srgbClr val="0000FF"/>
                </a:solidFill>
              </a:rPr>
              <a:t>Virtualization as Foundation for Enabling New Network Architectures and </a:t>
            </a:r>
            <a:r>
              <a:rPr lang="en-US" sz="1400" i="1" dirty="0" smtClean="0">
                <a:solidFill>
                  <a:srgbClr val="0000FF"/>
                </a:solidFill>
              </a:rPr>
              <a:t>Applications”</a:t>
            </a:r>
          </a:p>
          <a:p>
            <a:r>
              <a:rPr lang="en-US" sz="1400" i="1" dirty="0" smtClean="0">
                <a:solidFill>
                  <a:srgbClr val="0000FF"/>
                </a:solidFill>
              </a:rPr>
              <a:t>IEICE TRANS.COMMUN., VOL. E93-B. No3 </a:t>
            </a:r>
            <a:r>
              <a:rPr lang="en-US" sz="1400" i="1" dirty="0" smtClean="0">
                <a:solidFill>
                  <a:srgbClr val="FF6600"/>
                </a:solidFill>
              </a:rPr>
              <a:t>March 2010</a:t>
            </a:r>
            <a:endParaRPr lang="en-US" sz="1400" i="1" dirty="0">
              <a:solidFill>
                <a:srgbClr val="FF6600"/>
              </a:solidFill>
            </a:endParaRPr>
          </a:p>
        </p:txBody>
      </p:sp>
      <p:sp>
        <p:nvSpPr>
          <p:cNvPr id="8" name="TextBox 7"/>
          <p:cNvSpPr txBox="1"/>
          <p:nvPr/>
        </p:nvSpPr>
        <p:spPr>
          <a:xfrm>
            <a:off x="1133774" y="1037415"/>
            <a:ext cx="184666" cy="369332"/>
          </a:xfrm>
          <a:prstGeom prst="rect">
            <a:avLst/>
          </a:prstGeom>
          <a:noFill/>
        </p:spPr>
        <p:txBody>
          <a:bodyPr wrap="none" rtlCol="0">
            <a:spAutoFit/>
          </a:bodyPr>
          <a:lstStyle/>
          <a:p>
            <a:endParaRPr lang="en-US" dirty="0"/>
          </a:p>
        </p:txBody>
      </p:sp>
      <p:sp>
        <p:nvSpPr>
          <p:cNvPr id="9" name="TextBox 8"/>
          <p:cNvSpPr txBox="1"/>
          <p:nvPr/>
        </p:nvSpPr>
        <p:spPr>
          <a:xfrm>
            <a:off x="216585" y="834626"/>
            <a:ext cx="7520007" cy="646331"/>
          </a:xfrm>
          <a:prstGeom prst="rect">
            <a:avLst/>
          </a:prstGeom>
          <a:noFill/>
          <a:ln>
            <a:solidFill>
              <a:srgbClr val="A6A6A6"/>
            </a:solidFill>
          </a:ln>
        </p:spPr>
        <p:txBody>
          <a:bodyPr wrap="none" rtlCol="0">
            <a:spAutoFit/>
          </a:bodyPr>
          <a:lstStyle/>
          <a:p>
            <a:r>
              <a:rPr lang="en-US" dirty="0" smtClean="0"/>
              <a:t>“</a:t>
            </a:r>
            <a:r>
              <a:rPr lang="is-IS" dirty="0" smtClean="0"/>
              <a:t>…</a:t>
            </a:r>
            <a:r>
              <a:rPr lang="en-US" dirty="0" smtClean="0">
                <a:solidFill>
                  <a:srgbClr val="FF0000"/>
                </a:solidFill>
              </a:rPr>
              <a:t>a slice is defined as an isolated set of computational and network resources </a:t>
            </a:r>
          </a:p>
          <a:p>
            <a:r>
              <a:rPr lang="en-US" dirty="0"/>
              <a:t>a</a:t>
            </a:r>
            <a:r>
              <a:rPr lang="en-US" dirty="0" smtClean="0"/>
              <a:t>llocated and deployed across the entire network”</a:t>
            </a:r>
            <a:endParaRPr lang="en-US" dirty="0"/>
          </a:p>
        </p:txBody>
      </p:sp>
      <p:sp>
        <p:nvSpPr>
          <p:cNvPr id="10" name="TextBox 9"/>
          <p:cNvSpPr txBox="1"/>
          <p:nvPr/>
        </p:nvSpPr>
        <p:spPr>
          <a:xfrm>
            <a:off x="334505" y="2387400"/>
            <a:ext cx="6650241" cy="307777"/>
          </a:xfrm>
          <a:prstGeom prst="rect">
            <a:avLst/>
          </a:prstGeom>
          <a:noFill/>
        </p:spPr>
        <p:txBody>
          <a:bodyPr wrap="none" rtlCol="0">
            <a:spAutoFit/>
          </a:bodyPr>
          <a:lstStyle/>
          <a:p>
            <a:r>
              <a:rPr lang="en-US" sz="1400" i="1" dirty="0" smtClean="0">
                <a:solidFill>
                  <a:srgbClr val="0000FF"/>
                </a:solidFill>
              </a:rPr>
              <a:t>Akihiro Nakao, “deeply programmable network”, ITU-T </a:t>
            </a:r>
            <a:r>
              <a:rPr lang="en-US" sz="1400" i="1" dirty="0" err="1" smtClean="0">
                <a:solidFill>
                  <a:srgbClr val="0000FF"/>
                </a:solidFill>
              </a:rPr>
              <a:t>Kareidoscope</a:t>
            </a:r>
            <a:r>
              <a:rPr lang="en-US" sz="1400" i="1" dirty="0" smtClean="0">
                <a:solidFill>
                  <a:srgbClr val="0000FF"/>
                </a:solidFill>
              </a:rPr>
              <a:t> </a:t>
            </a:r>
            <a:r>
              <a:rPr lang="en-US" sz="1400" i="1" dirty="0" smtClean="0">
                <a:solidFill>
                  <a:srgbClr val="FF0000"/>
                </a:solidFill>
              </a:rPr>
              <a:t>2013, Kyoto, Japan</a:t>
            </a:r>
            <a:endParaRPr lang="en-US" sz="1400" i="1" dirty="0">
              <a:solidFill>
                <a:srgbClr val="FF0000"/>
              </a:solidFill>
            </a:endParaRPr>
          </a:p>
        </p:txBody>
      </p:sp>
    </p:spTree>
    <p:extLst>
      <p:ext uri="{BB962C8B-B14F-4D97-AF65-F5344CB8AC3E}">
        <p14:creationId xmlns:p14="http://schemas.microsoft.com/office/powerpoint/2010/main" val="34635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Down Arrow 36"/>
          <p:cNvSpPr/>
          <p:nvPr/>
        </p:nvSpPr>
        <p:spPr bwMode="auto">
          <a:xfrm>
            <a:off x="3584845" y="2301987"/>
            <a:ext cx="277792" cy="2172995"/>
          </a:xfrm>
          <a:prstGeom prst="downArrow">
            <a:avLst/>
          </a:prstGeom>
          <a:gradFill rotWithShape="0">
            <a:gsLst>
              <a:gs pos="0">
                <a:srgbClr val="074EB3">
                  <a:alpha val="84999"/>
                </a:srgbClr>
              </a:gs>
              <a:gs pos="100000">
                <a:srgbClr val="0B3280">
                  <a:alpha val="84999"/>
                </a:srgbClr>
              </a:gs>
            </a:gsLst>
            <a:lin ang="5400000" scaled="1"/>
          </a:gradFill>
          <a:ln>
            <a:noFill/>
          </a:ln>
          <a:effectLst/>
          <a:extLst>
            <a:ext uri="{91240B29-F687-4f45-9708-019B960494DF}">
              <a14:hiddenLine xmlns:a14="http://schemas.microsoft.com/office/drawing/2010/main" w="12700" cap="flat" cmpd="sng" algn="ctr">
                <a:solidFill>
                  <a:srgbClr val="2F3946">
                    <a:alpha val="84999"/>
                  </a:srgbClr>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kumimoji="0" lang="en-US" sz="4200">
              <a:latin typeface="Gill Sans" charset="0"/>
              <a:ea typeface="ヒラギノ角ゴ ProN W3" charset="0"/>
              <a:cs typeface="ヒラギノ角ゴ ProN W3" charset="0"/>
              <a:sym typeface="Gill Sans" charset="0"/>
            </a:endParaRPr>
          </a:p>
        </p:txBody>
      </p:sp>
      <p:sp>
        <p:nvSpPr>
          <p:cNvPr id="2" name="Title 1"/>
          <p:cNvSpPr>
            <a:spLocks noGrp="1"/>
          </p:cNvSpPr>
          <p:nvPr>
            <p:ph type="title"/>
          </p:nvPr>
        </p:nvSpPr>
        <p:spPr>
          <a:xfrm>
            <a:off x="2519575" y="-141367"/>
            <a:ext cx="8594203" cy="857250"/>
          </a:xfrm>
        </p:spPr>
        <p:txBody>
          <a:bodyPr>
            <a:normAutofit/>
          </a:bodyPr>
          <a:lstStyle/>
          <a:p>
            <a:r>
              <a:rPr lang="en-US" dirty="0" smtClean="0"/>
              <a:t>A Brief History of “Slicing”</a:t>
            </a:r>
            <a:endParaRPr lang="en-US" dirty="0"/>
          </a:p>
        </p:txBody>
      </p:sp>
      <p:sp>
        <p:nvSpPr>
          <p:cNvPr id="5" name="TextBox 4"/>
          <p:cNvSpPr txBox="1"/>
          <p:nvPr/>
        </p:nvSpPr>
        <p:spPr>
          <a:xfrm>
            <a:off x="135702" y="1839091"/>
            <a:ext cx="2954655" cy="923330"/>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2008 </a:t>
            </a:r>
            <a:r>
              <a:rPr lang="en-US" altLang="ja-JP" dirty="0" err="1" smtClean="0">
                <a:latin typeface="Calibri"/>
                <a:ea typeface="ＭＳ Ｐゴシック"/>
                <a:cs typeface="ヒラギノ丸ゴ ProN W4"/>
              </a:rPr>
              <a:t>VNode</a:t>
            </a:r>
            <a:r>
              <a:rPr lang="en-US" altLang="ja-JP" dirty="0" smtClean="0">
                <a:latin typeface="Calibri"/>
                <a:ea typeface="ＭＳ Ｐゴシック"/>
                <a:cs typeface="ヒラギノ丸ゴ ProN W4"/>
              </a:rPr>
              <a:t> Project</a:t>
            </a:r>
          </a:p>
          <a:p>
            <a:pPr defTabSz="457200"/>
            <a:r>
              <a:rPr lang="en-US" altLang="ja-JP" dirty="0" smtClean="0">
                <a:latin typeface="Calibri"/>
                <a:ea typeface="ＭＳ Ｐゴシック"/>
                <a:cs typeface="ヒラギノ丸ゴ ProN W4"/>
              </a:rPr>
              <a:t>        </a:t>
            </a:r>
            <a:r>
              <a:rPr lang="ja-JP" altLang="en-US" dirty="0" smtClean="0">
                <a:latin typeface="Calibri"/>
                <a:ea typeface="ＭＳ Ｐゴシック"/>
                <a:cs typeface="ヒラギノ丸ゴ ProN W4"/>
              </a:rPr>
              <a:t>（</a:t>
            </a:r>
            <a:r>
              <a:rPr lang="en-US" altLang="ja-JP" dirty="0" smtClean="0">
                <a:latin typeface="Calibri"/>
                <a:ea typeface="ＭＳ Ｐゴシック"/>
                <a:cs typeface="ヒラギノ丸ゴ ProN W4"/>
              </a:rPr>
              <a:t>NICT/</a:t>
            </a:r>
            <a:r>
              <a:rPr lang="en-US" altLang="ja-JP" dirty="0" err="1" smtClean="0">
                <a:latin typeface="Calibri"/>
                <a:ea typeface="ＭＳ Ｐゴシック"/>
                <a:cs typeface="ヒラギノ丸ゴ ProN W4"/>
              </a:rPr>
              <a:t>Utokyo</a:t>
            </a:r>
            <a:r>
              <a:rPr lang="en-US" altLang="ja-JP" dirty="0" smtClean="0">
                <a:latin typeface="Calibri"/>
                <a:ea typeface="ＭＳ Ｐゴシック"/>
                <a:cs typeface="ヒラギノ丸ゴ ProN W4"/>
              </a:rPr>
              <a:t>/NTT/NEC/</a:t>
            </a:r>
          </a:p>
          <a:p>
            <a:pPr defTabSz="457200"/>
            <a:r>
              <a:rPr lang="en-US" altLang="ja-JP" dirty="0">
                <a:latin typeface="Calibri"/>
                <a:ea typeface="ＭＳ Ｐゴシック"/>
                <a:cs typeface="ヒラギノ丸ゴ ProN W4"/>
              </a:rPr>
              <a:t> </a:t>
            </a:r>
            <a:r>
              <a:rPr lang="en-US" altLang="ja-JP" dirty="0" smtClean="0">
                <a:latin typeface="Calibri"/>
                <a:ea typeface="ＭＳ Ｐゴシック"/>
                <a:cs typeface="ヒラギノ丸ゴ ProN W4"/>
              </a:rPr>
              <a:t>         Hitachi/Fujitsu</a:t>
            </a:r>
            <a:r>
              <a:rPr lang="ja-JP" altLang="en-US" dirty="0" smtClean="0">
                <a:latin typeface="Calibri"/>
                <a:ea typeface="ＭＳ Ｐゴシック"/>
                <a:cs typeface="ヒラギノ丸ゴ ProN W4"/>
              </a:rPr>
              <a:t>）</a:t>
            </a:r>
            <a:endParaRPr lang="en-US" dirty="0">
              <a:latin typeface="Calibri"/>
              <a:ea typeface="ヒラギノ丸ゴ ProN W4"/>
              <a:cs typeface="ヒラギノ丸ゴ ProN W4"/>
            </a:endParaRPr>
          </a:p>
        </p:txBody>
      </p:sp>
      <p:sp>
        <p:nvSpPr>
          <p:cNvPr id="6" name="TextBox 5"/>
          <p:cNvSpPr txBox="1"/>
          <p:nvPr/>
        </p:nvSpPr>
        <p:spPr>
          <a:xfrm>
            <a:off x="140290" y="2903103"/>
            <a:ext cx="2750084" cy="1200329"/>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2011 </a:t>
            </a:r>
            <a:r>
              <a:rPr lang="en-US" altLang="ja-JP" dirty="0" err="1" smtClean="0">
                <a:latin typeface="Calibri"/>
                <a:ea typeface="ＭＳ Ｐゴシック"/>
                <a:cs typeface="ヒラギノ丸ゴ ProN W4"/>
              </a:rPr>
              <a:t>VNode</a:t>
            </a:r>
            <a:r>
              <a:rPr lang="en-US" altLang="ja-JP" dirty="0" smtClean="0">
                <a:latin typeface="Calibri"/>
                <a:ea typeface="ＭＳ Ｐゴシック"/>
                <a:cs typeface="ヒラギノ丸ゴ ProN W4"/>
              </a:rPr>
              <a:t>/FLARE Project</a:t>
            </a:r>
          </a:p>
          <a:p>
            <a:pPr defTabSz="457200"/>
            <a:r>
              <a:rPr lang="en-US" altLang="ja-JP" dirty="0" smtClean="0">
                <a:latin typeface="Calibri"/>
                <a:ea typeface="ＭＳ Ｐゴシック"/>
                <a:cs typeface="ヒラギノ丸ゴ ProN W4"/>
              </a:rPr>
              <a:t>          (</a:t>
            </a:r>
            <a:r>
              <a:rPr lang="en-US" altLang="ja-JP" dirty="0" err="1" smtClean="0">
                <a:latin typeface="Calibri"/>
                <a:ea typeface="ＭＳ Ｐゴシック"/>
                <a:cs typeface="ヒラギノ丸ゴ ProN W4"/>
              </a:rPr>
              <a:t>Utokyo</a:t>
            </a:r>
            <a:r>
              <a:rPr lang="en-US" altLang="ja-JP" dirty="0" smtClean="0">
                <a:latin typeface="Calibri"/>
                <a:ea typeface="ＭＳ Ｐゴシック"/>
                <a:cs typeface="ヒラギノ丸ゴ ProN W4"/>
              </a:rPr>
              <a:t>/NTT/NEC/</a:t>
            </a:r>
          </a:p>
          <a:p>
            <a:pPr defTabSz="457200"/>
            <a:r>
              <a:rPr lang="en-US" altLang="ja-JP" dirty="0">
                <a:latin typeface="Calibri"/>
                <a:ea typeface="ＭＳ Ｐゴシック"/>
                <a:cs typeface="ヒラギノ丸ゴ ProN W4"/>
              </a:rPr>
              <a:t> </a:t>
            </a:r>
            <a:r>
              <a:rPr lang="en-US" altLang="ja-JP" dirty="0" smtClean="0">
                <a:latin typeface="Calibri"/>
                <a:ea typeface="ＭＳ Ｐゴシック"/>
                <a:cs typeface="ヒラギノ丸ゴ ProN W4"/>
              </a:rPr>
              <a:t>          Hitachi/Fujitsu/KDDI)</a:t>
            </a:r>
          </a:p>
          <a:p>
            <a:pPr defTabSz="457200"/>
            <a:endParaRPr lang="en-US" dirty="0">
              <a:latin typeface="Calibri"/>
              <a:ea typeface="ヒラギノ丸ゴ ProN W4"/>
              <a:cs typeface="ヒラギノ丸ゴ ProN W4"/>
            </a:endParaRPr>
          </a:p>
        </p:txBody>
      </p:sp>
      <p:sp>
        <p:nvSpPr>
          <p:cNvPr id="7" name="TextBox 6"/>
          <p:cNvSpPr txBox="1"/>
          <p:nvPr/>
        </p:nvSpPr>
        <p:spPr>
          <a:xfrm>
            <a:off x="148930" y="3927504"/>
            <a:ext cx="2198814" cy="923330"/>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2014 O3 Project</a:t>
            </a:r>
          </a:p>
          <a:p>
            <a:pPr defTabSz="457200"/>
            <a:r>
              <a:rPr lang="en-US" dirty="0">
                <a:latin typeface="Calibri"/>
                <a:ea typeface="ヒラギノ丸ゴ ProN W4"/>
                <a:cs typeface="ヒラギノ丸ゴ ProN W4"/>
              </a:rPr>
              <a:t> </a:t>
            </a:r>
            <a:r>
              <a:rPr lang="en-US" dirty="0" smtClean="0">
                <a:latin typeface="Calibri"/>
                <a:ea typeface="ヒラギノ丸ゴ ProN W4"/>
                <a:cs typeface="ヒラギノ丸ゴ ProN W4"/>
              </a:rPr>
              <a:t>	 (</a:t>
            </a:r>
            <a:r>
              <a:rPr lang="en-US" altLang="ja-JP" dirty="0">
                <a:latin typeface="Calibri"/>
                <a:ea typeface="ＭＳ Ｐゴシック"/>
                <a:cs typeface="ヒラギノ丸ゴ ProN W4"/>
              </a:rPr>
              <a:t>NTT/NEC/</a:t>
            </a:r>
          </a:p>
          <a:p>
            <a:pPr defTabSz="457200"/>
            <a:r>
              <a:rPr lang="en-US" altLang="ja-JP" dirty="0">
                <a:latin typeface="Calibri"/>
                <a:ea typeface="ＭＳ Ｐゴシック"/>
                <a:cs typeface="ヒラギノ丸ゴ ProN W4"/>
              </a:rPr>
              <a:t>           Hitachi/</a:t>
            </a:r>
            <a:r>
              <a:rPr lang="en-US" altLang="ja-JP" dirty="0" smtClean="0">
                <a:latin typeface="Calibri"/>
                <a:ea typeface="ＭＳ Ｐゴシック"/>
                <a:cs typeface="ヒラギノ丸ゴ ProN W4"/>
              </a:rPr>
              <a:t>Fujitsu)</a:t>
            </a:r>
            <a:endParaRPr lang="en-US" dirty="0">
              <a:latin typeface="Calibri"/>
              <a:ea typeface="ヒラギノ丸ゴ ProN W4"/>
              <a:cs typeface="ヒラギノ丸ゴ ProN W4"/>
            </a:endParaRPr>
          </a:p>
        </p:txBody>
      </p:sp>
      <p:sp>
        <p:nvSpPr>
          <p:cNvPr id="8" name="TextBox 7"/>
          <p:cNvSpPr txBox="1"/>
          <p:nvPr/>
        </p:nvSpPr>
        <p:spPr>
          <a:xfrm>
            <a:off x="3274270" y="1921235"/>
            <a:ext cx="2383999" cy="369332"/>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2008 </a:t>
            </a:r>
            <a:r>
              <a:rPr lang="en-US" altLang="ja-JP" dirty="0" smtClean="0">
                <a:latin typeface="Calibri"/>
                <a:ea typeface="ＭＳ Ｐゴシック"/>
                <a:cs typeface="ヒラギノ丸ゴ ProN W4"/>
              </a:rPr>
              <a:t>GENI Kick Off (US)</a:t>
            </a:r>
            <a:endParaRPr lang="en-US" dirty="0">
              <a:latin typeface="Calibri"/>
              <a:ea typeface="ヒラギノ丸ゴ ProN W4"/>
              <a:cs typeface="ヒラギノ丸ゴ ProN W4"/>
            </a:endParaRPr>
          </a:p>
        </p:txBody>
      </p:sp>
      <p:sp>
        <p:nvSpPr>
          <p:cNvPr id="21" name="Down Arrow 20"/>
          <p:cNvSpPr/>
          <p:nvPr/>
        </p:nvSpPr>
        <p:spPr>
          <a:xfrm>
            <a:off x="7770569" y="1916287"/>
            <a:ext cx="323908" cy="3025440"/>
          </a:xfrm>
          <a:prstGeom prst="downArrow">
            <a:avLst/>
          </a:prstGeom>
          <a:gradFill>
            <a:gsLst>
              <a:gs pos="0">
                <a:schemeClr val="accent1">
                  <a:tint val="100000"/>
                  <a:shade val="100000"/>
                  <a:satMod val="13000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schemeClr val="tx1"/>
              </a:solidFill>
              <a:latin typeface="Calibri"/>
              <a:ea typeface="ヒラギノ丸ゴ ProN W4"/>
              <a:cs typeface="ヒラギノ丸ゴ ProN W4"/>
            </a:endParaRPr>
          </a:p>
        </p:txBody>
      </p:sp>
      <p:sp>
        <p:nvSpPr>
          <p:cNvPr id="22" name="Down Arrow 21"/>
          <p:cNvSpPr/>
          <p:nvPr/>
        </p:nvSpPr>
        <p:spPr>
          <a:xfrm>
            <a:off x="8425878" y="3221427"/>
            <a:ext cx="323908" cy="1718928"/>
          </a:xfrm>
          <a:prstGeom prst="downArrow">
            <a:avLst/>
          </a:prstGeom>
          <a:gradFill>
            <a:gsLst>
              <a:gs pos="0">
                <a:schemeClr val="accent1">
                  <a:tint val="100000"/>
                  <a:shade val="100000"/>
                  <a:satMod val="130000"/>
                </a:schemeClr>
              </a:gs>
              <a:gs pos="100000">
                <a:schemeClr val="bg1"/>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chemeClr val="tx1"/>
              </a:solidFill>
              <a:latin typeface="Calibri"/>
              <a:ea typeface="ヒラギノ丸ゴ ProN W4"/>
              <a:cs typeface="ヒラギノ丸ゴ ProN W4"/>
            </a:endParaRPr>
          </a:p>
        </p:txBody>
      </p:sp>
      <p:sp>
        <p:nvSpPr>
          <p:cNvPr id="23" name="TextBox 22"/>
          <p:cNvSpPr txBox="1"/>
          <p:nvPr/>
        </p:nvSpPr>
        <p:spPr>
          <a:xfrm>
            <a:off x="8358717" y="3962553"/>
            <a:ext cx="570702" cy="369332"/>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NFV</a:t>
            </a:r>
            <a:endParaRPr lang="en-US" dirty="0">
              <a:latin typeface="Calibri"/>
              <a:ea typeface="ヒラギノ丸ゴ ProN W4"/>
              <a:cs typeface="ヒラギノ丸ゴ ProN W4"/>
            </a:endParaRPr>
          </a:p>
        </p:txBody>
      </p:sp>
      <p:sp>
        <p:nvSpPr>
          <p:cNvPr id="24" name="TextBox 23"/>
          <p:cNvSpPr txBox="1"/>
          <p:nvPr/>
        </p:nvSpPr>
        <p:spPr>
          <a:xfrm>
            <a:off x="7650837" y="3961764"/>
            <a:ext cx="581747" cy="369332"/>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SDN</a:t>
            </a:r>
            <a:endParaRPr lang="en-US" dirty="0">
              <a:latin typeface="Calibri"/>
              <a:ea typeface="ヒラギノ丸ゴ ProN W4"/>
              <a:cs typeface="ヒラギノ丸ゴ ProN W4"/>
            </a:endParaRPr>
          </a:p>
        </p:txBody>
      </p:sp>
      <p:sp>
        <p:nvSpPr>
          <p:cNvPr id="25" name="TextBox 24"/>
          <p:cNvSpPr txBox="1"/>
          <p:nvPr/>
        </p:nvSpPr>
        <p:spPr>
          <a:xfrm>
            <a:off x="1483157" y="639907"/>
            <a:ext cx="377515" cy="369332"/>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JP</a:t>
            </a:r>
            <a:endParaRPr lang="en-US" dirty="0">
              <a:latin typeface="Calibri"/>
              <a:ea typeface="ヒラギノ丸ゴ ProN W4"/>
              <a:cs typeface="ヒラギノ丸ゴ ProN W4"/>
            </a:endParaRPr>
          </a:p>
        </p:txBody>
      </p:sp>
      <p:sp>
        <p:nvSpPr>
          <p:cNvPr id="26" name="TextBox 25"/>
          <p:cNvSpPr txBox="1"/>
          <p:nvPr/>
        </p:nvSpPr>
        <p:spPr>
          <a:xfrm>
            <a:off x="4052239" y="615708"/>
            <a:ext cx="1133644" cy="369332"/>
          </a:xfrm>
          <a:prstGeom prst="rect">
            <a:avLst/>
          </a:prstGeom>
          <a:noFill/>
        </p:spPr>
        <p:txBody>
          <a:bodyPr wrap="none" rtlCol="0">
            <a:spAutoFit/>
          </a:bodyPr>
          <a:lstStyle/>
          <a:p>
            <a:pPr defTabSz="457200"/>
            <a:r>
              <a:rPr lang="en-US" dirty="0" smtClean="0">
                <a:solidFill>
                  <a:srgbClr val="000000"/>
                </a:solidFill>
                <a:latin typeface="Calibri"/>
                <a:ea typeface="ヒラギノ丸ゴ ProN W4"/>
                <a:cs typeface="ヒラギノ丸ゴ ProN W4"/>
              </a:rPr>
              <a:t>US/EU/BR</a:t>
            </a:r>
            <a:endParaRPr lang="en-US" dirty="0">
              <a:solidFill>
                <a:srgbClr val="000000"/>
              </a:solidFill>
              <a:latin typeface="Calibri"/>
              <a:ea typeface="ヒラギノ丸ゴ ProN W4"/>
              <a:cs typeface="ヒラギノ丸ゴ ProN W4"/>
            </a:endParaRPr>
          </a:p>
        </p:txBody>
      </p:sp>
      <p:sp>
        <p:nvSpPr>
          <p:cNvPr id="27" name="TextBox 26"/>
          <p:cNvSpPr txBox="1"/>
          <p:nvPr/>
        </p:nvSpPr>
        <p:spPr>
          <a:xfrm>
            <a:off x="7628878" y="615708"/>
            <a:ext cx="1220594" cy="369332"/>
          </a:xfrm>
          <a:prstGeom prst="rect">
            <a:avLst/>
          </a:prstGeom>
          <a:noFill/>
        </p:spPr>
        <p:txBody>
          <a:bodyPr wrap="none" rtlCol="0">
            <a:spAutoFit/>
          </a:bodyPr>
          <a:lstStyle/>
          <a:p>
            <a:pPr defTabSz="457200"/>
            <a:r>
              <a:rPr lang="en-US" dirty="0" smtClean="0">
                <a:solidFill>
                  <a:srgbClr val="000000"/>
                </a:solidFill>
                <a:latin typeface="Calibri"/>
                <a:ea typeface="ヒラギノ丸ゴ ProN W4"/>
                <a:cs typeface="ヒラギノ丸ゴ ProN W4"/>
              </a:rPr>
              <a:t>Worldwide</a:t>
            </a:r>
            <a:endParaRPr lang="en-US" dirty="0">
              <a:solidFill>
                <a:srgbClr val="000000"/>
              </a:solidFill>
              <a:latin typeface="Calibri"/>
              <a:ea typeface="ヒラギノ丸ゴ ProN W4"/>
              <a:cs typeface="ヒラギノ丸ゴ ProN W4"/>
            </a:endParaRPr>
          </a:p>
        </p:txBody>
      </p:sp>
      <p:sp>
        <p:nvSpPr>
          <p:cNvPr id="28" name="TextBox 27"/>
          <p:cNvSpPr txBox="1"/>
          <p:nvPr/>
        </p:nvSpPr>
        <p:spPr>
          <a:xfrm>
            <a:off x="3274270" y="988000"/>
            <a:ext cx="2146967" cy="369332"/>
          </a:xfrm>
          <a:prstGeom prst="rect">
            <a:avLst/>
          </a:prstGeom>
          <a:noFill/>
        </p:spPr>
        <p:txBody>
          <a:bodyPr wrap="none" rtlCol="0">
            <a:spAutoFit/>
          </a:bodyPr>
          <a:lstStyle/>
          <a:p>
            <a:pPr defTabSz="457200"/>
            <a:r>
              <a:rPr lang="en-US" dirty="0" smtClean="0">
                <a:solidFill>
                  <a:srgbClr val="000000"/>
                </a:solidFill>
                <a:latin typeface="Calibri"/>
                <a:ea typeface="ヒラギノ丸ゴ ProN W4"/>
                <a:cs typeface="ヒラギノ丸ゴ ProN W4"/>
              </a:rPr>
              <a:t>2002- </a:t>
            </a:r>
            <a:r>
              <a:rPr lang="en-US" altLang="ja-JP" dirty="0" err="1" smtClean="0">
                <a:solidFill>
                  <a:srgbClr val="000000"/>
                </a:solidFill>
                <a:latin typeface="Calibri"/>
                <a:ea typeface="ＭＳ Ｐゴシック"/>
                <a:cs typeface="ヒラギノ丸ゴ ProN W4"/>
              </a:rPr>
              <a:t>PlanetLab</a:t>
            </a:r>
            <a:r>
              <a:rPr lang="en-US" altLang="ja-JP" dirty="0" smtClean="0">
                <a:solidFill>
                  <a:srgbClr val="000000"/>
                </a:solidFill>
                <a:latin typeface="Calibri"/>
                <a:ea typeface="ＭＳ Ｐゴシック"/>
                <a:cs typeface="ヒラギノ丸ゴ ProN W4"/>
              </a:rPr>
              <a:t> (US)</a:t>
            </a:r>
            <a:endParaRPr lang="en-US" dirty="0">
              <a:solidFill>
                <a:srgbClr val="000000"/>
              </a:solidFill>
              <a:latin typeface="Calibri"/>
              <a:ea typeface="ヒラギノ丸ゴ ProN W4"/>
              <a:cs typeface="ヒラギノ丸ゴ ProN W4"/>
            </a:endParaRPr>
          </a:p>
        </p:txBody>
      </p:sp>
      <p:sp>
        <p:nvSpPr>
          <p:cNvPr id="29" name="TextBox 28"/>
          <p:cNvSpPr txBox="1"/>
          <p:nvPr/>
        </p:nvSpPr>
        <p:spPr>
          <a:xfrm>
            <a:off x="3869530" y="1513890"/>
            <a:ext cx="1946341" cy="369332"/>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2006- </a:t>
            </a:r>
            <a:r>
              <a:rPr lang="en-US" altLang="ja-JP" dirty="0" err="1" smtClean="0">
                <a:latin typeface="Calibri"/>
                <a:ea typeface="ＭＳ Ｐゴシック"/>
                <a:cs typeface="ヒラギノ丸ゴ ProN W4"/>
              </a:rPr>
              <a:t>OneLab</a:t>
            </a:r>
            <a:r>
              <a:rPr lang="en-US" altLang="ja-JP" dirty="0" smtClean="0">
                <a:latin typeface="Calibri"/>
                <a:ea typeface="ＭＳ Ｐゴシック"/>
                <a:cs typeface="ヒラギノ丸ゴ ProN W4"/>
              </a:rPr>
              <a:t> (EU)</a:t>
            </a:r>
            <a:endParaRPr lang="en-US" dirty="0">
              <a:latin typeface="Calibri"/>
              <a:ea typeface="ヒラギノ丸ゴ ProN W4"/>
              <a:cs typeface="ヒラギノ丸ゴ ProN W4"/>
            </a:endParaRPr>
          </a:p>
        </p:txBody>
      </p:sp>
      <p:sp>
        <p:nvSpPr>
          <p:cNvPr id="30" name="TextBox 29"/>
          <p:cNvSpPr txBox="1"/>
          <p:nvPr/>
        </p:nvSpPr>
        <p:spPr>
          <a:xfrm>
            <a:off x="3869530" y="1707570"/>
            <a:ext cx="2063335" cy="369332"/>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2008- </a:t>
            </a:r>
            <a:r>
              <a:rPr lang="en-US" altLang="ja-JP" dirty="0" smtClean="0">
                <a:latin typeface="Calibri"/>
                <a:ea typeface="ＭＳ Ｐゴシック"/>
                <a:cs typeface="ヒラギノ丸ゴ ProN W4"/>
              </a:rPr>
              <a:t>OneLab2 (EU)</a:t>
            </a:r>
            <a:endParaRPr lang="en-US" dirty="0">
              <a:latin typeface="Calibri"/>
              <a:ea typeface="ヒラギノ丸ゴ ProN W4"/>
              <a:cs typeface="ヒラギノ丸ゴ ProN W4"/>
            </a:endParaRPr>
          </a:p>
        </p:txBody>
      </p:sp>
      <p:sp>
        <p:nvSpPr>
          <p:cNvPr id="31" name="TextBox 30"/>
          <p:cNvSpPr txBox="1"/>
          <p:nvPr/>
        </p:nvSpPr>
        <p:spPr>
          <a:xfrm>
            <a:off x="3843074" y="3067461"/>
            <a:ext cx="2489045" cy="923330"/>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2012 </a:t>
            </a:r>
            <a:r>
              <a:rPr lang="en-US" dirty="0" err="1" smtClean="0">
                <a:latin typeface="Calibri"/>
                <a:ea typeface="ＭＳ Ｐゴシック"/>
                <a:cs typeface="ヒラギノ丸ゴ ProN W4"/>
              </a:rPr>
              <a:t>OpenLab</a:t>
            </a:r>
            <a:r>
              <a:rPr lang="en-US" dirty="0" smtClean="0">
                <a:latin typeface="Calibri"/>
                <a:ea typeface="ＭＳ Ｐゴシック"/>
                <a:cs typeface="ヒラギノ丸ゴ ProN W4"/>
              </a:rPr>
              <a:t>(EU)</a:t>
            </a:r>
          </a:p>
          <a:p>
            <a:pPr defTabSz="457200"/>
            <a:r>
              <a:rPr lang="en-US" dirty="0">
                <a:latin typeface="Calibri"/>
                <a:ea typeface="ＭＳ Ｐゴシック"/>
                <a:cs typeface="ヒラギノ丸ゴ ProN W4"/>
              </a:rPr>
              <a:t>	</a:t>
            </a:r>
            <a:r>
              <a:rPr lang="en-US" dirty="0" smtClean="0">
                <a:latin typeface="Calibri"/>
                <a:ea typeface="ＭＳ Ｐゴシック"/>
                <a:cs typeface="ヒラギノ丸ゴ ProN W4"/>
              </a:rPr>
              <a:t> Fed4Fire (EU)</a:t>
            </a:r>
          </a:p>
          <a:p>
            <a:pPr defTabSz="457200"/>
            <a:r>
              <a:rPr lang="en-US" dirty="0">
                <a:latin typeface="Calibri"/>
                <a:ea typeface="ＭＳ Ｐゴシック"/>
                <a:cs typeface="ヒラギノ丸ゴ ProN W4"/>
              </a:rPr>
              <a:t>	</a:t>
            </a:r>
            <a:r>
              <a:rPr lang="en-US" dirty="0" smtClean="0">
                <a:latin typeface="Calibri"/>
                <a:ea typeface="ＭＳ Ｐゴシック"/>
                <a:cs typeface="ヒラギノ丸ゴ ProN W4"/>
              </a:rPr>
              <a:t>           FIBRE(EU/BR)</a:t>
            </a:r>
            <a:endParaRPr lang="en-US" dirty="0">
              <a:latin typeface="Calibri"/>
              <a:ea typeface="ヒラギノ丸ゴ ProN W4"/>
              <a:cs typeface="ヒラギノ丸ゴ ProN W4"/>
            </a:endParaRPr>
          </a:p>
        </p:txBody>
      </p:sp>
      <p:sp>
        <p:nvSpPr>
          <p:cNvPr id="32" name="TextBox 31"/>
          <p:cNvSpPr txBox="1"/>
          <p:nvPr/>
        </p:nvSpPr>
        <p:spPr>
          <a:xfrm>
            <a:off x="103768" y="1191605"/>
            <a:ext cx="1945665" cy="369332"/>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2005- </a:t>
            </a:r>
            <a:r>
              <a:rPr lang="en-US" altLang="ja-JP" dirty="0" err="1" smtClean="0">
                <a:latin typeface="Calibri"/>
                <a:ea typeface="ＭＳ Ｐゴシック"/>
                <a:cs typeface="ヒラギノ丸ゴ ProN W4"/>
              </a:rPr>
              <a:t>PlanetLab</a:t>
            </a:r>
            <a:r>
              <a:rPr lang="en-US" altLang="ja-JP" dirty="0" smtClean="0">
                <a:latin typeface="Calibri"/>
                <a:ea typeface="ＭＳ Ｐゴシック"/>
                <a:cs typeface="ヒラギノ丸ゴ ProN W4"/>
              </a:rPr>
              <a:t> JP </a:t>
            </a:r>
            <a:endParaRPr lang="en-US" dirty="0">
              <a:latin typeface="Calibri"/>
              <a:ea typeface="ヒラギノ丸ゴ ProN W4"/>
              <a:cs typeface="ヒラギノ丸ゴ ProN W4"/>
            </a:endParaRPr>
          </a:p>
        </p:txBody>
      </p:sp>
      <p:sp>
        <p:nvSpPr>
          <p:cNvPr id="33" name="TextBox 32"/>
          <p:cNvSpPr txBox="1"/>
          <p:nvPr/>
        </p:nvSpPr>
        <p:spPr>
          <a:xfrm>
            <a:off x="3869529" y="1330515"/>
            <a:ext cx="2466616" cy="369332"/>
          </a:xfrm>
          <a:prstGeom prst="rect">
            <a:avLst/>
          </a:prstGeom>
          <a:noFill/>
        </p:spPr>
        <p:txBody>
          <a:bodyPr wrap="none" rtlCol="0">
            <a:spAutoFit/>
          </a:bodyPr>
          <a:lstStyle/>
          <a:p>
            <a:pPr defTabSz="457200"/>
            <a:r>
              <a:rPr lang="en-US" dirty="0" smtClean="0">
                <a:latin typeface="Calibri"/>
                <a:ea typeface="ヒラギノ丸ゴ ProN W4"/>
                <a:cs typeface="ヒラギノ丸ゴ ProN W4"/>
              </a:rPr>
              <a:t>2005- </a:t>
            </a:r>
            <a:r>
              <a:rPr lang="en-US" altLang="ja-JP" dirty="0" err="1" smtClean="0">
                <a:latin typeface="Calibri"/>
                <a:ea typeface="ＭＳ Ｐゴシック"/>
                <a:cs typeface="ヒラギノ丸ゴ ProN W4"/>
              </a:rPr>
              <a:t>PlanetLab</a:t>
            </a:r>
            <a:r>
              <a:rPr lang="en-US" altLang="ja-JP" dirty="0" smtClean="0">
                <a:latin typeface="Calibri"/>
                <a:ea typeface="ＭＳ Ｐゴシック"/>
                <a:cs typeface="ヒラギノ丸ゴ ProN W4"/>
              </a:rPr>
              <a:t> EU (EU)</a:t>
            </a:r>
            <a:endParaRPr lang="en-US" dirty="0">
              <a:latin typeface="Calibri"/>
              <a:ea typeface="ヒラギノ丸ゴ ProN W4"/>
              <a:cs typeface="ヒラギノ丸ゴ ProN W4"/>
            </a:endParaRPr>
          </a:p>
        </p:txBody>
      </p:sp>
      <p:pic>
        <p:nvPicPr>
          <p:cNvPr id="3" name="Picture 2"/>
          <p:cNvPicPr>
            <a:picLocks noChangeAspect="1"/>
          </p:cNvPicPr>
          <p:nvPr/>
        </p:nvPicPr>
        <p:blipFill>
          <a:blip r:embed="rId2"/>
          <a:stretch>
            <a:fillRect/>
          </a:stretch>
        </p:blipFill>
        <p:spPr>
          <a:xfrm>
            <a:off x="1918096" y="4811692"/>
            <a:ext cx="5000263" cy="331808"/>
          </a:xfrm>
          <a:prstGeom prst="rect">
            <a:avLst/>
          </a:prstGeom>
        </p:spPr>
      </p:pic>
      <p:sp>
        <p:nvSpPr>
          <p:cNvPr id="16" name="TextBox 15"/>
          <p:cNvSpPr txBox="1"/>
          <p:nvPr/>
        </p:nvSpPr>
        <p:spPr>
          <a:xfrm>
            <a:off x="158315" y="4774168"/>
            <a:ext cx="652896" cy="307777"/>
          </a:xfrm>
          <a:prstGeom prst="rect">
            <a:avLst/>
          </a:prstGeom>
          <a:noFill/>
        </p:spPr>
        <p:txBody>
          <a:bodyPr wrap="none" rtlCol="0">
            <a:spAutoFit/>
          </a:bodyPr>
          <a:lstStyle/>
          <a:p>
            <a:r>
              <a:rPr lang="en-US" sz="1400" dirty="0" smtClean="0">
                <a:latin typeface="ヒラギノ丸ゴ ProN W4"/>
                <a:ea typeface="ヒラギノ丸ゴ ProN W4"/>
                <a:cs typeface="ヒラギノ丸ゴ ProN W4"/>
              </a:rPr>
              <a:t>2016</a:t>
            </a:r>
            <a:endParaRPr lang="en-US" sz="1400" dirty="0">
              <a:latin typeface="ヒラギノ丸ゴ ProN W4"/>
              <a:ea typeface="ヒラギノ丸ゴ ProN W4"/>
              <a:cs typeface="ヒラギノ丸ゴ ProN W4"/>
            </a:endParaRPr>
          </a:p>
        </p:txBody>
      </p:sp>
      <p:sp>
        <p:nvSpPr>
          <p:cNvPr id="36" name="Explosion 1 35"/>
          <p:cNvSpPr/>
          <p:nvPr/>
        </p:nvSpPr>
        <p:spPr bwMode="auto">
          <a:xfrm>
            <a:off x="1838476" y="2430977"/>
            <a:ext cx="6548209" cy="685800"/>
          </a:xfrm>
          <a:prstGeom prst="irregularSeal1">
            <a:avLst/>
          </a:prstGeom>
          <a:gradFill rotWithShape="0">
            <a:gsLst>
              <a:gs pos="0">
                <a:srgbClr val="074EB3">
                  <a:alpha val="84999"/>
                </a:srgbClr>
              </a:gs>
              <a:gs pos="100000">
                <a:srgbClr val="0B3280">
                  <a:alpha val="84999"/>
                </a:srgbClr>
              </a:gs>
            </a:gsLst>
            <a:lin ang="5400000" scaled="1"/>
          </a:gradFill>
          <a:ln>
            <a:noFill/>
          </a:ln>
          <a:effectLst/>
          <a:extLst>
            <a:ext uri="{91240B29-F687-4f45-9708-019B960494DF}">
              <a14:hiddenLine xmlns:a14="http://schemas.microsoft.com/office/drawing/2010/main" w="12700" cap="flat" cmpd="sng" algn="ctr">
                <a:solidFill>
                  <a:srgbClr val="2F3946">
                    <a:alpha val="84999"/>
                  </a:srgbClr>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kumimoji="0" lang="en-US" dirty="0" smtClean="0">
                <a:solidFill>
                  <a:schemeClr val="bg1"/>
                </a:solidFill>
                <a:latin typeface="ヒラギノ丸ゴ ProN W4"/>
                <a:ea typeface="ヒラギノ角ゴ ProN W3" charset="0"/>
                <a:cs typeface="ヒラギノ角ゴ ProN W3" charset="0"/>
                <a:sym typeface="Gill Sans" charset="0"/>
              </a:rPr>
              <a:t>International Federation</a:t>
            </a:r>
            <a:endParaRPr kumimoji="0" lang="en-US" dirty="0">
              <a:solidFill>
                <a:schemeClr val="bg1"/>
              </a:solidFill>
              <a:latin typeface="ヒラギノ丸ゴ ProN W4"/>
              <a:ea typeface="ヒラギノ角ゴ ProN W3" charset="0"/>
              <a:cs typeface="ヒラギノ角ゴ ProN W3" charset="0"/>
              <a:sym typeface="Gill Sans" charset="0"/>
            </a:endParaRPr>
          </a:p>
        </p:txBody>
      </p:sp>
      <p:sp>
        <p:nvSpPr>
          <p:cNvPr id="38" name="TextBox 37"/>
          <p:cNvSpPr txBox="1"/>
          <p:nvPr/>
        </p:nvSpPr>
        <p:spPr>
          <a:xfrm>
            <a:off x="3902323" y="4127699"/>
            <a:ext cx="1018227" cy="307777"/>
          </a:xfrm>
          <a:prstGeom prst="rect">
            <a:avLst/>
          </a:prstGeom>
          <a:noFill/>
        </p:spPr>
        <p:txBody>
          <a:bodyPr wrap="none" rtlCol="0">
            <a:spAutoFit/>
          </a:bodyPr>
          <a:lstStyle/>
          <a:p>
            <a:r>
              <a:rPr lang="en-US" sz="1400" dirty="0" smtClean="0">
                <a:latin typeface="ヒラギノ丸ゴ ProN W4"/>
                <a:ea typeface="ヒラギノ丸ゴ ProN W4"/>
                <a:cs typeface="ヒラギノ丸ゴ ProN W4"/>
              </a:rPr>
              <a:t>24 GEC’s</a:t>
            </a:r>
            <a:endParaRPr lang="en-US" sz="1400" dirty="0">
              <a:latin typeface="ヒラギノ丸ゴ ProN W4"/>
              <a:ea typeface="ヒラギノ丸ゴ ProN W4"/>
              <a:cs typeface="ヒラギノ丸ゴ ProN W4"/>
            </a:endParaRPr>
          </a:p>
        </p:txBody>
      </p:sp>
    </p:spTree>
    <p:extLst>
      <p:ext uri="{BB962C8B-B14F-4D97-AF65-F5344CB8AC3E}">
        <p14:creationId xmlns:p14="http://schemas.microsoft.com/office/powerpoint/2010/main" val="373460877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dirty="0"/>
              <a:t>End-to-End Slicing and RAN Slicing</a:t>
            </a:r>
          </a:p>
        </p:txBody>
      </p:sp>
      <p:graphicFrame>
        <p:nvGraphicFramePr>
          <p:cNvPr id="4" name="表 1"/>
          <p:cNvGraphicFramePr>
            <a:graphicFrameLocks noGrp="1"/>
          </p:cNvGraphicFramePr>
          <p:nvPr>
            <p:extLst>
              <p:ext uri="{D42A27DB-BD31-4B8C-83A1-F6EECF244321}">
                <p14:modId xmlns:p14="http://schemas.microsoft.com/office/powerpoint/2010/main" val="784688259"/>
              </p:ext>
            </p:extLst>
          </p:nvPr>
        </p:nvGraphicFramePr>
        <p:xfrm>
          <a:off x="2437446" y="1325248"/>
          <a:ext cx="6096000" cy="3245695"/>
        </p:xfrm>
        <a:graphic>
          <a:graphicData uri="http://schemas.openxmlformats.org/drawingml/2006/table">
            <a:tbl>
              <a:tblPr firstRow="1" bandRow="1">
                <a:tableStyleId>{2D5ABB26-0587-4C30-8999-92F81FD0307C}</a:tableStyleId>
              </a:tblPr>
              <a:tblGrid>
                <a:gridCol w="2032000"/>
                <a:gridCol w="2032000"/>
                <a:gridCol w="2032000"/>
              </a:tblGrid>
              <a:tr h="300964">
                <a:tc>
                  <a:txBody>
                    <a:bodyPr/>
                    <a:lstStyle/>
                    <a:p>
                      <a:pPr algn="ctr"/>
                      <a:r>
                        <a:rPr kumimoji="1" lang="en-US" altLang="ja-JP" sz="1400" dirty="0" smtClean="0"/>
                        <a:t>Core</a:t>
                      </a:r>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kumimoji="1" lang="en-US" altLang="ja-JP" sz="1400" dirty="0" smtClean="0"/>
                        <a:t>FH/BH</a:t>
                      </a:r>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kumimoji="1" lang="en-US" altLang="ja-JP" sz="1400" dirty="0" smtClean="0"/>
                        <a:t>UE</a:t>
                      </a:r>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31021">
                <a:tc>
                  <a:txBody>
                    <a:bodyPr/>
                    <a:lstStyle/>
                    <a:p>
                      <a:pPr algn="ctr"/>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043071">
                <a:tc>
                  <a:txBody>
                    <a:bodyPr/>
                    <a:lstStyle/>
                    <a:p>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170639">
                <a:tc>
                  <a:txBody>
                    <a:bodyPr/>
                    <a:lstStyle/>
                    <a:p>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sz="1400" dirty="0"/>
                    </a:p>
                  </a:txBody>
                  <a:tcPr marT="34290" marB="3429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5" name="テキスト ボックス 3"/>
          <p:cNvSpPr txBox="1"/>
          <p:nvPr/>
        </p:nvSpPr>
        <p:spPr>
          <a:xfrm>
            <a:off x="4047070" y="919982"/>
            <a:ext cx="2860384" cy="369332"/>
          </a:xfrm>
          <a:prstGeom prst="rect">
            <a:avLst/>
          </a:prstGeom>
          <a:noFill/>
          <a:ln>
            <a:solidFill>
              <a:schemeClr val="tx1"/>
            </a:solidFill>
          </a:ln>
        </p:spPr>
        <p:txBody>
          <a:bodyPr wrap="square" rtlCol="0">
            <a:spAutoFit/>
          </a:bodyPr>
          <a:lstStyle/>
          <a:p>
            <a:pPr algn="l" fontAlgn="auto">
              <a:spcBef>
                <a:spcPts val="0"/>
              </a:spcBef>
              <a:spcAft>
                <a:spcPts val="0"/>
              </a:spcAft>
            </a:pPr>
            <a:r>
              <a:rPr lang="en-US" altLang="ja-JP" sz="1800" dirty="0" smtClean="0">
                <a:solidFill>
                  <a:srgbClr val="FF0000"/>
                </a:solidFill>
                <a:latin typeface="HG丸ｺﾞｼｯｸM-PRO" panose="020F0600000000000000" pitchFamily="50" charset="-128"/>
                <a:ea typeface="HG丸ｺﾞｼｯｸM-PRO" panose="020F0600000000000000" pitchFamily="50" charset="-128"/>
              </a:rPr>
              <a:t>1. Overall Architecture</a:t>
            </a:r>
            <a:endParaRPr lang="ja-JP" altLang="en-US" sz="1800" dirty="0">
              <a:solidFill>
                <a:srgbClr val="FF0000"/>
              </a:solidFill>
              <a:latin typeface="HG丸ｺﾞｼｯｸM-PRO" panose="020F0600000000000000" pitchFamily="50" charset="-128"/>
              <a:ea typeface="HG丸ｺﾞｼｯｸM-PRO" panose="020F0600000000000000" pitchFamily="50" charset="-128"/>
            </a:endParaRPr>
          </a:p>
        </p:txBody>
      </p:sp>
      <p:sp>
        <p:nvSpPr>
          <p:cNvPr id="6" name="TextBox 5"/>
          <p:cNvSpPr txBox="1"/>
          <p:nvPr/>
        </p:nvSpPr>
        <p:spPr>
          <a:xfrm>
            <a:off x="739171" y="3856580"/>
            <a:ext cx="1544526" cy="369332"/>
          </a:xfrm>
          <a:prstGeom prst="rect">
            <a:avLst/>
          </a:prstGeom>
          <a:noFill/>
        </p:spPr>
        <p:txBody>
          <a:bodyPr wrap="none" rtlCol="0">
            <a:spAutoFit/>
          </a:bodyPr>
          <a:lstStyle/>
          <a:p>
            <a:pPr algn="l" fontAlgn="auto">
              <a:spcBef>
                <a:spcPts val="0"/>
              </a:spcBef>
              <a:spcAft>
                <a:spcPts val="0"/>
              </a:spcAft>
            </a:pPr>
            <a:r>
              <a:rPr lang="en-US" altLang="ja-JP" sz="1800" b="0" dirty="0" smtClean="0">
                <a:solidFill>
                  <a:srgbClr val="000000"/>
                </a:solidFill>
                <a:latin typeface="Arial"/>
                <a:ea typeface="HGP創英角ｺﾞｼｯｸUB"/>
              </a:rPr>
              <a:t>Infrastructure</a:t>
            </a:r>
          </a:p>
        </p:txBody>
      </p:sp>
      <p:sp>
        <p:nvSpPr>
          <p:cNvPr id="7" name="TextBox 6"/>
          <p:cNvSpPr txBox="1"/>
          <p:nvPr/>
        </p:nvSpPr>
        <p:spPr>
          <a:xfrm>
            <a:off x="970004" y="2760541"/>
            <a:ext cx="864652" cy="369332"/>
          </a:xfrm>
          <a:prstGeom prst="rect">
            <a:avLst/>
          </a:prstGeom>
          <a:noFill/>
        </p:spPr>
        <p:txBody>
          <a:bodyPr wrap="none" rtlCol="0">
            <a:spAutoFit/>
          </a:bodyPr>
          <a:lstStyle/>
          <a:p>
            <a:pPr algn="l" fontAlgn="auto">
              <a:spcBef>
                <a:spcPts val="0"/>
              </a:spcBef>
              <a:spcAft>
                <a:spcPts val="0"/>
              </a:spcAft>
            </a:pPr>
            <a:r>
              <a:rPr lang="en-US" altLang="ja-JP" sz="1800" b="0" dirty="0" smtClean="0">
                <a:solidFill>
                  <a:srgbClr val="000000"/>
                </a:solidFill>
                <a:latin typeface="Arial"/>
                <a:ea typeface="HGP創英角ｺﾞｼｯｸUB"/>
              </a:rPr>
              <a:t>Slicing</a:t>
            </a:r>
            <a:endParaRPr lang="en-US" sz="1800" b="0" dirty="0">
              <a:solidFill>
                <a:srgbClr val="000000"/>
              </a:solidFill>
              <a:latin typeface="Arial"/>
              <a:ea typeface="HGP創英角ｺﾞｼｯｸUB"/>
            </a:endParaRPr>
          </a:p>
        </p:txBody>
      </p:sp>
      <p:sp>
        <p:nvSpPr>
          <p:cNvPr id="8" name="TextBox 7"/>
          <p:cNvSpPr txBox="1"/>
          <p:nvPr/>
        </p:nvSpPr>
        <p:spPr>
          <a:xfrm>
            <a:off x="92656" y="1753317"/>
            <a:ext cx="2301356" cy="646331"/>
          </a:xfrm>
          <a:prstGeom prst="rect">
            <a:avLst/>
          </a:prstGeom>
          <a:noFill/>
        </p:spPr>
        <p:txBody>
          <a:bodyPr wrap="none" rtlCol="0">
            <a:spAutoFit/>
          </a:bodyPr>
          <a:lstStyle/>
          <a:p>
            <a:pPr algn="l" fontAlgn="auto">
              <a:spcBef>
                <a:spcPts val="0"/>
              </a:spcBef>
              <a:spcAft>
                <a:spcPts val="0"/>
              </a:spcAft>
            </a:pPr>
            <a:r>
              <a:rPr lang="en-US" altLang="ja-JP" sz="1800" b="0" dirty="0" smtClean="0">
                <a:solidFill>
                  <a:srgbClr val="000000"/>
                </a:solidFill>
                <a:latin typeface="Arial"/>
                <a:ea typeface="HGP創英角ｺﾞｼｯｸUB"/>
              </a:rPr>
              <a:t>Platform/Middleware</a:t>
            </a:r>
          </a:p>
          <a:p>
            <a:pPr algn="l" fontAlgn="auto">
              <a:spcBef>
                <a:spcPts val="0"/>
              </a:spcBef>
              <a:spcAft>
                <a:spcPts val="0"/>
              </a:spcAft>
            </a:pPr>
            <a:r>
              <a:rPr lang="en-US" sz="1800" b="0" dirty="0" smtClean="0">
                <a:solidFill>
                  <a:srgbClr val="000000"/>
                </a:solidFill>
                <a:latin typeface="Arial"/>
                <a:ea typeface="HGP創英角ｺﾞｼｯｸUB"/>
              </a:rPr>
              <a:t>Applications</a:t>
            </a:r>
            <a:endParaRPr lang="en-US" sz="1800" b="0" dirty="0">
              <a:solidFill>
                <a:srgbClr val="000000"/>
              </a:solidFill>
              <a:latin typeface="Arial"/>
              <a:ea typeface="HGP創英角ｺﾞｼｯｸUB"/>
            </a:endParaRPr>
          </a:p>
        </p:txBody>
      </p:sp>
      <p:sp>
        <p:nvSpPr>
          <p:cNvPr id="9" name="角丸四角形 8"/>
          <p:cNvSpPr/>
          <p:nvPr/>
        </p:nvSpPr>
        <p:spPr>
          <a:xfrm>
            <a:off x="2646489" y="1993125"/>
            <a:ext cx="5677973" cy="307879"/>
          </a:xfrm>
          <a:prstGeom prst="roundRect">
            <a:avLst/>
          </a:prstGeom>
          <a:noFill/>
          <a:ln w="38100">
            <a:solidFill>
              <a:srgbClr val="FF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ja-JP" sz="1800" b="0" dirty="0" smtClean="0">
                <a:solidFill>
                  <a:srgbClr val="000000"/>
                </a:solidFill>
                <a:latin typeface="HG丸ｺﾞｼｯｸM-PRO" panose="020F0600000000000000" pitchFamily="50" charset="-128"/>
                <a:ea typeface="HG丸ｺﾞｼｯｸM-PRO" panose="020F0600000000000000" pitchFamily="50" charset="-128"/>
              </a:rPr>
              <a:t>5. </a:t>
            </a:r>
            <a:r>
              <a:rPr lang="en-US" altLang="ja-JP" sz="1800" b="0" dirty="0" err="1" smtClean="0">
                <a:solidFill>
                  <a:srgbClr val="000000"/>
                </a:solidFill>
                <a:latin typeface="HG丸ｺﾞｼｯｸM-PRO" panose="020F0600000000000000" pitchFamily="50" charset="-128"/>
                <a:ea typeface="HG丸ｺﾞｼｯｸM-PRO" panose="020F0600000000000000" pitchFamily="50" charset="-128"/>
              </a:rPr>
              <a:t>Softwarized</a:t>
            </a:r>
            <a:r>
              <a:rPr lang="en-US" altLang="ja-JP" sz="1800" b="0" dirty="0" smtClean="0">
                <a:solidFill>
                  <a:srgbClr val="000000"/>
                </a:solidFill>
                <a:latin typeface="HG丸ｺﾞｼｯｸM-PRO" panose="020F0600000000000000" pitchFamily="50" charset="-128"/>
                <a:ea typeface="HG丸ｺﾞｼｯｸM-PRO" panose="020F0600000000000000" pitchFamily="50" charset="-128"/>
              </a:rPr>
              <a:t> Data Plane (in support of e.g. ICN)</a:t>
            </a:r>
            <a:endParaRPr lang="en-US" altLang="ja-JP" sz="1800" b="0" dirty="0">
              <a:solidFill>
                <a:srgbClr val="000000"/>
              </a:solidFill>
              <a:latin typeface="HG丸ｺﾞｼｯｸM-PRO" panose="020F0600000000000000" pitchFamily="50" charset="-128"/>
              <a:ea typeface="HG丸ｺﾞｼｯｸM-PRO" panose="020F0600000000000000" pitchFamily="50" charset="-128"/>
            </a:endParaRPr>
          </a:p>
        </p:txBody>
      </p:sp>
      <p:sp>
        <p:nvSpPr>
          <p:cNvPr id="10" name="角丸四角形 8"/>
          <p:cNvSpPr/>
          <p:nvPr/>
        </p:nvSpPr>
        <p:spPr>
          <a:xfrm>
            <a:off x="2687609" y="1670260"/>
            <a:ext cx="5845822" cy="307879"/>
          </a:xfrm>
          <a:prstGeom prst="roundRect">
            <a:avLst/>
          </a:prstGeom>
          <a:noFill/>
          <a:ln w="38100">
            <a:solidFill>
              <a:srgbClr val="FF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ja-JP" sz="1800" b="0" dirty="0" smtClean="0">
                <a:solidFill>
                  <a:srgbClr val="000000"/>
                </a:solidFill>
                <a:latin typeface="HG丸ｺﾞｼｯｸM-PRO" panose="020F0600000000000000" pitchFamily="50" charset="-128"/>
                <a:ea typeface="HG丸ｺﾞｼｯｸM-PRO" panose="020F0600000000000000" pitchFamily="50" charset="-128"/>
              </a:rPr>
              <a:t>4.Edge Computing</a:t>
            </a:r>
            <a:endParaRPr lang="en-US" altLang="ja-JP" sz="1800" b="0" dirty="0">
              <a:solidFill>
                <a:srgbClr val="000000"/>
              </a:solidFill>
              <a:latin typeface="HG丸ｺﾞｼｯｸM-PRO" panose="020F0600000000000000" pitchFamily="50" charset="-128"/>
              <a:ea typeface="HG丸ｺﾞｼｯｸM-PRO" panose="020F0600000000000000" pitchFamily="50" charset="-128"/>
            </a:endParaRPr>
          </a:p>
        </p:txBody>
      </p:sp>
      <p:sp>
        <p:nvSpPr>
          <p:cNvPr id="11" name="角丸四角形 7"/>
          <p:cNvSpPr/>
          <p:nvPr/>
        </p:nvSpPr>
        <p:spPr>
          <a:xfrm>
            <a:off x="4584775" y="2503671"/>
            <a:ext cx="1782013" cy="1845208"/>
          </a:xfrm>
          <a:prstGeom prst="roundRect">
            <a:avLst/>
          </a:prstGeom>
          <a:gradFill flip="none" rotWithShape="1">
            <a:gsLst>
              <a:gs pos="0">
                <a:schemeClr val="accent6">
                  <a:tint val="50000"/>
                  <a:satMod val="300000"/>
                  <a:alpha val="13000"/>
                </a:schemeClr>
              </a:gs>
              <a:gs pos="35000">
                <a:schemeClr val="accent6">
                  <a:tint val="37000"/>
                  <a:satMod val="300000"/>
                  <a:alpha val="13000"/>
                </a:schemeClr>
              </a:gs>
              <a:gs pos="100000">
                <a:schemeClr val="accent6">
                  <a:tint val="15000"/>
                  <a:satMod val="350000"/>
                  <a:alpha val="13000"/>
                </a:schemeClr>
              </a:gs>
            </a:gsLst>
            <a:lin ang="16200000" scaled="1"/>
            <a:tileRect/>
          </a:gradFill>
          <a:ln/>
        </p:spPr>
        <p:style>
          <a:lnRef idx="1">
            <a:schemeClr val="accent6"/>
          </a:lnRef>
          <a:fillRef idx="2">
            <a:schemeClr val="accent6"/>
          </a:fillRef>
          <a:effectRef idx="1">
            <a:schemeClr val="accent6"/>
          </a:effectRef>
          <a:fontRef idx="minor">
            <a:schemeClr val="dk1"/>
          </a:fontRef>
        </p:style>
        <p:txBody>
          <a:bodyPr rtlCol="0" anchor="ctr"/>
          <a:lstStyle/>
          <a:p>
            <a:pPr fontAlgn="auto">
              <a:spcBef>
                <a:spcPts val="0"/>
              </a:spcBef>
              <a:spcAft>
                <a:spcPts val="0"/>
              </a:spcAft>
            </a:pPr>
            <a:endParaRPr lang="en-US" altLang="ja-JP" sz="1800" b="0" dirty="0" smtClean="0">
              <a:solidFill>
                <a:srgbClr val="000000"/>
              </a:solidFill>
              <a:latin typeface="HG丸ｺﾞｼｯｸM-PRO" panose="020F0600000000000000" pitchFamily="50" charset="-128"/>
              <a:ea typeface="HG丸ｺﾞｼｯｸM-PRO" panose="020F0600000000000000" pitchFamily="50" charset="-128"/>
            </a:endParaRPr>
          </a:p>
          <a:p>
            <a:pPr fontAlgn="auto">
              <a:spcBef>
                <a:spcPts val="0"/>
              </a:spcBef>
              <a:spcAft>
                <a:spcPts val="0"/>
              </a:spcAft>
            </a:pPr>
            <a:endParaRPr lang="en-US" altLang="ja-JP" sz="1800" b="0" dirty="0">
              <a:solidFill>
                <a:srgbClr val="000000"/>
              </a:solidFill>
              <a:latin typeface="HG丸ｺﾞｼｯｸM-PRO" panose="020F0600000000000000" pitchFamily="50" charset="-128"/>
              <a:ea typeface="HG丸ｺﾞｼｯｸM-PRO" panose="020F0600000000000000" pitchFamily="50" charset="-128"/>
            </a:endParaRPr>
          </a:p>
          <a:p>
            <a:pPr fontAlgn="auto">
              <a:spcBef>
                <a:spcPts val="0"/>
              </a:spcBef>
              <a:spcAft>
                <a:spcPts val="0"/>
              </a:spcAft>
            </a:pPr>
            <a:endParaRPr lang="en-US" altLang="ja-JP" sz="1800" b="0" dirty="0" smtClean="0">
              <a:solidFill>
                <a:srgbClr val="000000"/>
              </a:solidFill>
              <a:latin typeface="HG丸ｺﾞｼｯｸM-PRO" panose="020F0600000000000000" pitchFamily="50" charset="-128"/>
              <a:ea typeface="HG丸ｺﾞｼｯｸM-PRO" panose="020F0600000000000000" pitchFamily="50" charset="-128"/>
            </a:endParaRPr>
          </a:p>
          <a:p>
            <a:pPr fontAlgn="auto">
              <a:spcBef>
                <a:spcPts val="0"/>
              </a:spcBef>
              <a:spcAft>
                <a:spcPts val="0"/>
              </a:spcAft>
            </a:pPr>
            <a:r>
              <a:rPr lang="en-US" altLang="ja-JP" sz="1800" b="0" dirty="0" smtClean="0">
                <a:solidFill>
                  <a:srgbClr val="000000"/>
                </a:solidFill>
                <a:latin typeface="HG丸ｺﾞｼｯｸM-PRO" panose="020F0600000000000000" pitchFamily="50" charset="-128"/>
                <a:ea typeface="HG丸ｺﾞｼｯｸM-PRO" panose="020F0600000000000000" pitchFamily="50" charset="-128"/>
              </a:rPr>
              <a:t>2. Vertical Extension of Slicing</a:t>
            </a:r>
            <a:endParaRPr lang="ja-JP" altLang="en-US" sz="1800" b="0" dirty="0">
              <a:solidFill>
                <a:srgbClr val="000000"/>
              </a:solidFill>
              <a:latin typeface="HG丸ｺﾞｼｯｸM-PRO" panose="020F0600000000000000" pitchFamily="50" charset="-128"/>
              <a:ea typeface="HG丸ｺﾞｼｯｸM-PRO" panose="020F0600000000000000" pitchFamily="50" charset="-128"/>
            </a:endParaRPr>
          </a:p>
        </p:txBody>
      </p:sp>
      <p:sp>
        <p:nvSpPr>
          <p:cNvPr id="12" name="角丸四角形 7"/>
          <p:cNvSpPr/>
          <p:nvPr/>
        </p:nvSpPr>
        <p:spPr>
          <a:xfrm>
            <a:off x="2687608" y="2410858"/>
            <a:ext cx="5814072" cy="922604"/>
          </a:xfrm>
          <a:prstGeom prst="roundRect">
            <a:avLst/>
          </a:prstGeom>
          <a:gradFill flip="none" rotWithShape="1">
            <a:gsLst>
              <a:gs pos="0">
                <a:schemeClr val="accent5">
                  <a:tint val="50000"/>
                  <a:satMod val="300000"/>
                  <a:alpha val="14000"/>
                </a:schemeClr>
              </a:gs>
              <a:gs pos="35000">
                <a:schemeClr val="accent5">
                  <a:tint val="37000"/>
                  <a:satMod val="300000"/>
                  <a:alpha val="14000"/>
                </a:schemeClr>
              </a:gs>
              <a:gs pos="100000">
                <a:schemeClr val="accent5">
                  <a:tint val="15000"/>
                  <a:satMod val="350000"/>
                  <a:alpha val="14000"/>
                </a:schemeClr>
              </a:gs>
            </a:gsLst>
            <a:lin ang="16200000" scaled="1"/>
            <a:tileRect/>
          </a:gradFill>
          <a:ln/>
        </p:spPr>
        <p:style>
          <a:lnRef idx="1">
            <a:schemeClr val="accent5"/>
          </a:lnRef>
          <a:fillRef idx="2">
            <a:schemeClr val="accent5"/>
          </a:fillRef>
          <a:effectRef idx="1">
            <a:schemeClr val="accent5"/>
          </a:effectRef>
          <a:fontRef idx="minor">
            <a:schemeClr val="dk1"/>
          </a:fontRef>
        </p:style>
        <p:txBody>
          <a:bodyPr rtlCol="0" anchor="ctr"/>
          <a:lstStyle/>
          <a:p>
            <a:pPr fontAlgn="auto">
              <a:spcBef>
                <a:spcPts val="0"/>
              </a:spcBef>
              <a:spcAft>
                <a:spcPts val="0"/>
              </a:spcAft>
            </a:pPr>
            <a:r>
              <a:rPr lang="en-US" altLang="ja-JP" sz="1800" b="0" dirty="0" smtClean="0">
                <a:solidFill>
                  <a:srgbClr val="000000"/>
                </a:solidFill>
                <a:latin typeface="HG丸ｺﾞｼｯｸM-PRO" panose="020F0600000000000000" pitchFamily="50" charset="-128"/>
                <a:ea typeface="HG丸ｺﾞｼｯｸM-PRO" panose="020F0600000000000000" pitchFamily="50" charset="-128"/>
              </a:rPr>
              <a:t>3. Horizontal </a:t>
            </a:r>
            <a:r>
              <a:rPr lang="en-US" altLang="ja-JP" sz="1800" b="0" dirty="0">
                <a:solidFill>
                  <a:srgbClr val="000000"/>
                </a:solidFill>
                <a:latin typeface="HG丸ｺﾞｼｯｸM-PRO" panose="020F0600000000000000" pitchFamily="50" charset="-128"/>
                <a:ea typeface="HG丸ｺﾞｼｯｸM-PRO" panose="020F0600000000000000" pitchFamily="50" charset="-128"/>
              </a:rPr>
              <a:t>Extension of Slicing</a:t>
            </a:r>
            <a:endParaRPr lang="ja-JP" altLang="en-US" sz="1800" b="0" dirty="0">
              <a:solidFill>
                <a:srgbClr val="000000"/>
              </a:solidFill>
              <a:latin typeface="HG丸ｺﾞｼｯｸM-PRO" panose="020F0600000000000000" pitchFamily="50" charset="-128"/>
              <a:ea typeface="HG丸ｺﾞｼｯｸM-PRO" panose="020F0600000000000000" pitchFamily="50" charset="-128"/>
            </a:endParaRPr>
          </a:p>
        </p:txBody>
      </p:sp>
      <p:sp>
        <p:nvSpPr>
          <p:cNvPr id="13" name="TextBox 12"/>
          <p:cNvSpPr txBox="1"/>
          <p:nvPr/>
        </p:nvSpPr>
        <p:spPr>
          <a:xfrm>
            <a:off x="3206756" y="3037540"/>
            <a:ext cx="597371" cy="369332"/>
          </a:xfrm>
          <a:prstGeom prst="rect">
            <a:avLst/>
          </a:prstGeom>
          <a:noFill/>
          <a:ln>
            <a:solidFill>
              <a:srgbClr val="008000"/>
            </a:solidFill>
            <a:prstDash val="dash"/>
          </a:ln>
        </p:spPr>
        <p:txBody>
          <a:bodyPr wrap="square" rtlCol="0">
            <a:spAutoFit/>
          </a:bodyPr>
          <a:lstStyle/>
          <a:p>
            <a:pPr algn="l" fontAlgn="auto">
              <a:spcBef>
                <a:spcPts val="0"/>
              </a:spcBef>
              <a:spcAft>
                <a:spcPts val="0"/>
              </a:spcAft>
            </a:pPr>
            <a:r>
              <a:rPr lang="en-US" sz="1800" b="0" dirty="0" smtClean="0">
                <a:solidFill>
                  <a:srgbClr val="000000"/>
                </a:solidFill>
                <a:latin typeface="Arial"/>
                <a:ea typeface="HGP創英角ｺﾞｼｯｸUB"/>
              </a:rPr>
              <a:t> O3</a:t>
            </a:r>
            <a:endParaRPr lang="en-US" sz="1800" b="0" dirty="0">
              <a:solidFill>
                <a:srgbClr val="000000"/>
              </a:solidFill>
              <a:latin typeface="Arial"/>
              <a:ea typeface="HGP創英角ｺﾞｼｯｸUB"/>
            </a:endParaRPr>
          </a:p>
        </p:txBody>
      </p:sp>
      <p:sp>
        <p:nvSpPr>
          <p:cNvPr id="14" name="TextBox 13"/>
          <p:cNvSpPr txBox="1"/>
          <p:nvPr/>
        </p:nvSpPr>
        <p:spPr>
          <a:xfrm>
            <a:off x="3444926" y="4866501"/>
            <a:ext cx="4482905" cy="369332"/>
          </a:xfrm>
          <a:prstGeom prst="rect">
            <a:avLst/>
          </a:prstGeom>
          <a:noFill/>
        </p:spPr>
        <p:txBody>
          <a:bodyPr wrap="none" rtlCol="0">
            <a:spAutoFit/>
          </a:bodyPr>
          <a:lstStyle/>
          <a:p>
            <a:pPr algn="l" fontAlgn="auto">
              <a:spcBef>
                <a:spcPts val="0"/>
              </a:spcBef>
              <a:spcAft>
                <a:spcPts val="0"/>
              </a:spcAft>
            </a:pPr>
            <a:r>
              <a:rPr lang="en-US" sz="1800" b="0" dirty="0" smtClean="0">
                <a:solidFill>
                  <a:srgbClr val="000000"/>
                </a:solidFill>
                <a:latin typeface="Arial"/>
                <a:ea typeface="HGP創英角ｺﾞｼｯｸUB"/>
              </a:rPr>
              <a:t>FG IMT-2020 Phase 2   I-156 Contribution</a:t>
            </a:r>
            <a:endParaRPr lang="en-US" sz="1800" b="0" dirty="0">
              <a:solidFill>
                <a:srgbClr val="000000"/>
              </a:solidFill>
              <a:latin typeface="Arial"/>
              <a:ea typeface="HGP創英角ｺﾞｼｯｸUB"/>
            </a:endParaRPr>
          </a:p>
        </p:txBody>
      </p:sp>
    </p:spTree>
    <p:extLst>
      <p:ext uri="{BB962C8B-B14F-4D97-AF65-F5344CB8AC3E}">
        <p14:creationId xmlns:p14="http://schemas.microsoft.com/office/powerpoint/2010/main" val="353387043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a:t>NFV/SDN</a:t>
            </a:r>
            <a:endParaRPr kumimoji="1" lang="ja-JP" altLang="en-US" dirty="0"/>
          </a:p>
        </p:txBody>
      </p:sp>
      <p:grpSp>
        <p:nvGrpSpPr>
          <p:cNvPr id="11" name="グループ化 10"/>
          <p:cNvGrpSpPr/>
          <p:nvPr/>
        </p:nvGrpSpPr>
        <p:grpSpPr>
          <a:xfrm>
            <a:off x="2662871" y="1209519"/>
            <a:ext cx="2001187" cy="1843790"/>
            <a:chOff x="457200" y="1439055"/>
            <a:chExt cx="2668249" cy="2458387"/>
          </a:xfrm>
        </p:grpSpPr>
        <p:sp>
          <p:nvSpPr>
            <p:cNvPr id="3" name="円/楕円 2"/>
            <p:cNvSpPr/>
            <p:nvPr/>
          </p:nvSpPr>
          <p:spPr>
            <a:xfrm>
              <a:off x="457200" y="1439055"/>
              <a:ext cx="2668249" cy="245838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dirty="0">
                <a:solidFill>
                  <a:schemeClr val="accent5">
                    <a:lumMod val="50000"/>
                  </a:schemeClr>
                </a:solidFill>
                <a:latin typeface="Arial" panose="020B0604020202020204" pitchFamily="34" charset="0"/>
                <a:cs typeface="Arial" panose="020B0604020202020204" pitchFamily="34" charset="0"/>
              </a:endParaRPr>
            </a:p>
          </p:txBody>
        </p:sp>
        <p:sp>
          <p:nvSpPr>
            <p:cNvPr id="6" name="テキスト ボックス 5"/>
            <p:cNvSpPr txBox="1"/>
            <p:nvPr/>
          </p:nvSpPr>
          <p:spPr>
            <a:xfrm>
              <a:off x="821829" y="2206583"/>
              <a:ext cx="1938992" cy="954108"/>
            </a:xfrm>
            <a:prstGeom prst="rect">
              <a:avLst/>
            </a:prstGeom>
            <a:noFill/>
          </p:spPr>
          <p:txBody>
            <a:bodyPr wrap="none" rtlCol="0">
              <a:spAutoFit/>
            </a:bodyPr>
            <a:lstStyle/>
            <a:p>
              <a:pPr algn="ctr"/>
              <a:r>
                <a:rPr lang="en-US" altLang="ja-JP" sz="1350" dirty="0">
                  <a:solidFill>
                    <a:schemeClr val="accent5">
                      <a:lumMod val="50000"/>
                    </a:schemeClr>
                  </a:solidFill>
                  <a:latin typeface="Arial" panose="020B0604020202020204" pitchFamily="34" charset="0"/>
                  <a:cs typeface="Arial" panose="020B0604020202020204" pitchFamily="34" charset="0"/>
                </a:rPr>
                <a:t>Open Innovation</a:t>
              </a:r>
            </a:p>
            <a:p>
              <a:pPr algn="ctr"/>
              <a:r>
                <a:rPr lang="en-US" altLang="ja-JP" sz="1350" dirty="0">
                  <a:solidFill>
                    <a:schemeClr val="accent5">
                      <a:lumMod val="50000"/>
                    </a:schemeClr>
                  </a:solidFill>
                  <a:latin typeface="Arial" panose="020B0604020202020204" pitchFamily="34" charset="0"/>
                  <a:cs typeface="Arial" panose="020B0604020202020204" pitchFamily="34" charset="0"/>
                </a:rPr>
                <a:t>Open Source</a:t>
              </a:r>
            </a:p>
            <a:p>
              <a:pPr algn="ctr"/>
              <a:r>
                <a:rPr lang="en-US" altLang="ja-JP" sz="1350" dirty="0">
                  <a:solidFill>
                    <a:schemeClr val="accent5">
                      <a:lumMod val="50000"/>
                    </a:schemeClr>
                  </a:solidFill>
                  <a:latin typeface="Arial" panose="020B0604020202020204" pitchFamily="34" charset="0"/>
                  <a:cs typeface="Arial" panose="020B0604020202020204" pitchFamily="34" charset="0"/>
                </a:rPr>
                <a:t>Initiatives</a:t>
              </a:r>
              <a:endParaRPr lang="ja-JP" altLang="en-US" sz="1350" dirty="0">
                <a:solidFill>
                  <a:schemeClr val="accent5">
                    <a:lumMod val="50000"/>
                  </a:schemeClr>
                </a:solidFill>
                <a:latin typeface="Arial" panose="020B0604020202020204" pitchFamily="34" charset="0"/>
                <a:cs typeface="Arial" panose="020B0604020202020204" pitchFamily="34" charset="0"/>
              </a:endParaRPr>
            </a:p>
          </p:txBody>
        </p:sp>
      </p:grpSp>
      <p:grpSp>
        <p:nvGrpSpPr>
          <p:cNvPr id="12" name="グループ化 11"/>
          <p:cNvGrpSpPr/>
          <p:nvPr/>
        </p:nvGrpSpPr>
        <p:grpSpPr>
          <a:xfrm>
            <a:off x="4264230" y="1209518"/>
            <a:ext cx="2001187" cy="1843790"/>
            <a:chOff x="4640055" y="1752648"/>
            <a:chExt cx="2668249" cy="2458387"/>
          </a:xfrm>
        </p:grpSpPr>
        <p:sp>
          <p:nvSpPr>
            <p:cNvPr id="7" name="テキスト ボックス 6"/>
            <p:cNvSpPr txBox="1"/>
            <p:nvPr/>
          </p:nvSpPr>
          <p:spPr>
            <a:xfrm>
              <a:off x="5370168" y="2520176"/>
              <a:ext cx="1208024" cy="954108"/>
            </a:xfrm>
            <a:prstGeom prst="rect">
              <a:avLst/>
            </a:prstGeom>
            <a:noFill/>
          </p:spPr>
          <p:txBody>
            <a:bodyPr wrap="none" rtlCol="0">
              <a:spAutoFit/>
            </a:bodyPr>
            <a:lstStyle/>
            <a:p>
              <a:pPr algn="ctr"/>
              <a:r>
                <a:rPr lang="en-US" altLang="ja-JP" sz="1350" dirty="0">
                  <a:solidFill>
                    <a:schemeClr val="accent5">
                      <a:lumMod val="50000"/>
                    </a:schemeClr>
                  </a:solidFill>
                  <a:latin typeface="Arial" panose="020B0604020202020204" pitchFamily="34" charset="0"/>
                  <a:cs typeface="Arial" panose="020B0604020202020204" pitchFamily="34" charset="0"/>
                </a:rPr>
                <a:t>Software</a:t>
              </a:r>
            </a:p>
            <a:p>
              <a:pPr algn="ctr"/>
              <a:r>
                <a:rPr lang="en-US" altLang="ja-JP" sz="1350" dirty="0">
                  <a:solidFill>
                    <a:schemeClr val="accent5">
                      <a:lumMod val="50000"/>
                    </a:schemeClr>
                  </a:solidFill>
                  <a:latin typeface="Arial" panose="020B0604020202020204" pitchFamily="34" charset="0"/>
                  <a:cs typeface="Arial" panose="020B0604020202020204" pitchFamily="34" charset="0"/>
                </a:rPr>
                <a:t>Defined</a:t>
              </a:r>
            </a:p>
            <a:p>
              <a:pPr algn="ctr"/>
              <a:r>
                <a:rPr lang="en-US" altLang="ja-JP" sz="1350" dirty="0">
                  <a:solidFill>
                    <a:schemeClr val="accent5">
                      <a:lumMod val="50000"/>
                    </a:schemeClr>
                  </a:solidFill>
                  <a:latin typeface="Arial" panose="020B0604020202020204" pitchFamily="34" charset="0"/>
                  <a:cs typeface="Arial" panose="020B0604020202020204" pitchFamily="34" charset="0"/>
                </a:rPr>
                <a:t>Networks</a:t>
              </a:r>
              <a:endParaRPr lang="ja-JP" altLang="en-US" sz="1350" dirty="0">
                <a:solidFill>
                  <a:schemeClr val="accent5">
                    <a:lumMod val="50000"/>
                  </a:schemeClr>
                </a:solidFill>
                <a:latin typeface="Arial" panose="020B0604020202020204" pitchFamily="34" charset="0"/>
                <a:cs typeface="Arial" panose="020B0604020202020204" pitchFamily="34" charset="0"/>
              </a:endParaRPr>
            </a:p>
          </p:txBody>
        </p:sp>
        <p:sp>
          <p:nvSpPr>
            <p:cNvPr id="8" name="円/楕円 7"/>
            <p:cNvSpPr/>
            <p:nvPr/>
          </p:nvSpPr>
          <p:spPr>
            <a:xfrm>
              <a:off x="4640055" y="1752648"/>
              <a:ext cx="2668249" cy="245838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dirty="0">
                <a:solidFill>
                  <a:schemeClr val="accent5">
                    <a:lumMod val="50000"/>
                  </a:schemeClr>
                </a:solidFill>
                <a:latin typeface="Arial" panose="020B0604020202020204" pitchFamily="34" charset="0"/>
                <a:cs typeface="Arial" panose="020B0604020202020204" pitchFamily="34" charset="0"/>
              </a:endParaRPr>
            </a:p>
          </p:txBody>
        </p:sp>
      </p:grpSp>
      <p:grpSp>
        <p:nvGrpSpPr>
          <p:cNvPr id="13" name="グループ化 12"/>
          <p:cNvGrpSpPr/>
          <p:nvPr/>
        </p:nvGrpSpPr>
        <p:grpSpPr>
          <a:xfrm>
            <a:off x="3463551" y="2419237"/>
            <a:ext cx="2001187" cy="1843790"/>
            <a:chOff x="2415302" y="3749369"/>
            <a:chExt cx="2668249" cy="2458387"/>
          </a:xfrm>
        </p:grpSpPr>
        <p:sp>
          <p:nvSpPr>
            <p:cNvPr id="9" name="円/楕円 8"/>
            <p:cNvSpPr/>
            <p:nvPr/>
          </p:nvSpPr>
          <p:spPr>
            <a:xfrm>
              <a:off x="2415302" y="3749369"/>
              <a:ext cx="2668249" cy="245838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dirty="0">
                <a:solidFill>
                  <a:schemeClr val="accent5">
                    <a:lumMod val="50000"/>
                  </a:schemeClr>
                </a:solidFill>
                <a:latin typeface="Arial" panose="020B0604020202020204" pitchFamily="34" charset="0"/>
                <a:cs typeface="Arial" panose="020B0604020202020204" pitchFamily="34" charset="0"/>
              </a:endParaRPr>
            </a:p>
          </p:txBody>
        </p:sp>
        <p:sp>
          <p:nvSpPr>
            <p:cNvPr id="10" name="テキスト ボックス 9"/>
            <p:cNvSpPr txBox="1"/>
            <p:nvPr/>
          </p:nvSpPr>
          <p:spPr>
            <a:xfrm>
              <a:off x="2967974" y="4516897"/>
              <a:ext cx="1562906" cy="954108"/>
            </a:xfrm>
            <a:prstGeom prst="rect">
              <a:avLst/>
            </a:prstGeom>
            <a:noFill/>
          </p:spPr>
          <p:txBody>
            <a:bodyPr wrap="none" rtlCol="0">
              <a:spAutoFit/>
            </a:bodyPr>
            <a:lstStyle/>
            <a:p>
              <a:pPr algn="ctr"/>
              <a:r>
                <a:rPr lang="en-US" altLang="ja-JP" sz="1350" dirty="0">
                  <a:solidFill>
                    <a:schemeClr val="accent5">
                      <a:lumMod val="50000"/>
                    </a:schemeClr>
                  </a:solidFill>
                  <a:latin typeface="Arial" panose="020B0604020202020204" pitchFamily="34" charset="0"/>
                  <a:cs typeface="Arial" panose="020B0604020202020204" pitchFamily="34" charset="0"/>
                </a:rPr>
                <a:t>Network</a:t>
              </a:r>
            </a:p>
            <a:p>
              <a:pPr algn="ctr"/>
              <a:r>
                <a:rPr lang="en-US" altLang="ja-JP" sz="1350" dirty="0">
                  <a:solidFill>
                    <a:schemeClr val="accent5">
                      <a:lumMod val="50000"/>
                    </a:schemeClr>
                  </a:solidFill>
                  <a:latin typeface="Arial" panose="020B0604020202020204" pitchFamily="34" charset="0"/>
                  <a:cs typeface="Arial" panose="020B0604020202020204" pitchFamily="34" charset="0"/>
                </a:rPr>
                <a:t>Functions</a:t>
              </a:r>
            </a:p>
            <a:p>
              <a:pPr algn="ctr"/>
              <a:r>
                <a:rPr lang="en-US" altLang="ja-JP" sz="1350" dirty="0">
                  <a:solidFill>
                    <a:schemeClr val="accent5">
                      <a:lumMod val="50000"/>
                    </a:schemeClr>
                  </a:solidFill>
                  <a:latin typeface="Arial" panose="020B0604020202020204" pitchFamily="34" charset="0"/>
                  <a:cs typeface="Arial" panose="020B0604020202020204" pitchFamily="34" charset="0"/>
                </a:rPr>
                <a:t>Virtualisation</a:t>
              </a:r>
              <a:endParaRPr lang="ja-JP" altLang="en-US" sz="1350" dirty="0">
                <a:solidFill>
                  <a:schemeClr val="accent5">
                    <a:lumMod val="50000"/>
                  </a:schemeClr>
                </a:solidFill>
                <a:latin typeface="Arial" panose="020B0604020202020204" pitchFamily="34" charset="0"/>
                <a:cs typeface="Arial" panose="020B0604020202020204" pitchFamily="34" charset="0"/>
              </a:endParaRPr>
            </a:p>
          </p:txBody>
        </p:sp>
      </p:grpSp>
      <p:grpSp>
        <p:nvGrpSpPr>
          <p:cNvPr id="25" name="グループ化 24"/>
          <p:cNvGrpSpPr/>
          <p:nvPr/>
        </p:nvGrpSpPr>
        <p:grpSpPr>
          <a:xfrm>
            <a:off x="1201075" y="253224"/>
            <a:ext cx="6609566" cy="4543160"/>
            <a:chOff x="77433" y="337632"/>
            <a:chExt cx="8812755" cy="6057546"/>
          </a:xfrm>
        </p:grpSpPr>
        <p:sp>
          <p:nvSpPr>
            <p:cNvPr id="14" name="円/楕円 13"/>
            <p:cNvSpPr/>
            <p:nvPr/>
          </p:nvSpPr>
          <p:spPr>
            <a:xfrm>
              <a:off x="768153" y="1312888"/>
              <a:ext cx="7345180" cy="4557010"/>
            </a:xfrm>
            <a:prstGeom prst="ellipse">
              <a:avLst/>
            </a:prstGeom>
            <a:solidFill>
              <a:srgbClr val="F2DCDB">
                <a:alpha val="40000"/>
              </a:srgb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350" dirty="0"/>
            </a:p>
          </p:txBody>
        </p:sp>
        <p:sp>
          <p:nvSpPr>
            <p:cNvPr id="15" name="テキスト ボックス 14"/>
            <p:cNvSpPr txBox="1"/>
            <p:nvPr/>
          </p:nvSpPr>
          <p:spPr>
            <a:xfrm>
              <a:off x="77433" y="5902735"/>
              <a:ext cx="8812755" cy="492443"/>
            </a:xfrm>
            <a:prstGeom prst="rect">
              <a:avLst/>
            </a:prstGeom>
            <a:solidFill>
              <a:srgbClr val="FFFFCC"/>
            </a:solidFill>
          </p:spPr>
          <p:txBody>
            <a:bodyPr wrap="none" rtlCol="0">
              <a:spAutoFit/>
            </a:bodyPr>
            <a:lstStyle/>
            <a:p>
              <a:r>
                <a:rPr lang="en-US" altLang="ja-JP" dirty="0">
                  <a:solidFill>
                    <a:schemeClr val="accent2">
                      <a:lumMod val="50000"/>
                    </a:schemeClr>
                  </a:solidFill>
                  <a:latin typeface="Arial" panose="020B0604020202020204" pitchFamily="34" charset="0"/>
                  <a:cs typeface="Arial" panose="020B0604020202020204" pitchFamily="34" charset="0"/>
                </a:rPr>
                <a:t>To be harmonized under the concept of Network Softwarization</a:t>
              </a:r>
              <a:endParaRPr lang="ja-JP" altLang="en-US" dirty="0">
                <a:solidFill>
                  <a:schemeClr val="accent2">
                    <a:lumMod val="50000"/>
                  </a:schemeClr>
                </a:solidFill>
                <a:latin typeface="Arial" panose="020B0604020202020204" pitchFamily="34" charset="0"/>
                <a:cs typeface="Arial" panose="020B0604020202020204" pitchFamily="34" charset="0"/>
              </a:endParaRPr>
            </a:p>
          </p:txBody>
        </p:sp>
        <p:sp>
          <p:nvSpPr>
            <p:cNvPr id="18" name="タイトル 1"/>
            <p:cNvSpPr txBox="1">
              <a:spLocks/>
            </p:cNvSpPr>
            <p:nvPr/>
          </p:nvSpPr>
          <p:spPr>
            <a:xfrm>
              <a:off x="2972388" y="337632"/>
              <a:ext cx="5796120" cy="418059"/>
            </a:xfrm>
            <a:prstGeom prst="rect">
              <a:avLst/>
            </a:prstGeom>
          </p:spPr>
          <p:txBody>
            <a:bodyPr vert="horz" lIns="68580" tIns="34290" rIns="68580" bIns="34290" rtlCol="0" anchor="ctr">
              <a:noAutofit/>
            </a:bodyPr>
            <a:lstStyle>
              <a:lvl1pPr algn="l" defTabSz="914400" rtl="0" eaLnBrk="1" latinLnBrk="0" hangingPunct="1">
                <a:spcBef>
                  <a:spcPct val="0"/>
                </a:spcBef>
                <a:buNone/>
                <a:defRPr kumimoji="1" sz="3200" kern="1200">
                  <a:solidFill>
                    <a:schemeClr val="tx1"/>
                  </a:solidFill>
                  <a:latin typeface="+mj-lt"/>
                  <a:ea typeface="+mj-ea"/>
                  <a:cs typeface="+mj-cs"/>
                </a:defRPr>
              </a:lvl1pPr>
            </a:lstStyle>
            <a:p>
              <a:r>
                <a:rPr lang="en-US" altLang="ja-JP" sz="2000" b="1" dirty="0">
                  <a:latin typeface="+mn-ea"/>
                  <a:ea typeface="+mn-ea"/>
                </a:rPr>
                <a:t>and Network Softwarization</a:t>
              </a:r>
              <a:endParaRPr lang="ja-JP" altLang="en-US" sz="2000" b="1" dirty="0">
                <a:latin typeface="+mn-ea"/>
                <a:ea typeface="+mn-ea"/>
              </a:endParaRPr>
            </a:p>
          </p:txBody>
        </p:sp>
      </p:grpSp>
      <p:pic>
        <p:nvPicPr>
          <p:cNvPr id="20" name="図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07275" y="2509530"/>
            <a:ext cx="1037723" cy="184015"/>
          </a:xfrm>
          <a:prstGeom prst="rect">
            <a:avLst/>
          </a:prstGeom>
          <a:solidFill>
            <a:schemeClr val="bg1"/>
          </a:solidFill>
          <a:ln>
            <a:noFill/>
          </a:ln>
        </p:spPr>
      </p:pic>
      <p:pic>
        <p:nvPicPr>
          <p:cNvPr id="21" name="コンテンツ プレースホルダー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65518" y="3646006"/>
            <a:ext cx="665909" cy="457813"/>
          </a:xfrm>
        </p:spPr>
      </p:pic>
      <p:pic>
        <p:nvPicPr>
          <p:cNvPr id="22" name="図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5782" y="2601789"/>
            <a:ext cx="1064795" cy="249952"/>
          </a:xfrm>
          <a:prstGeom prst="rect">
            <a:avLst/>
          </a:prstGeom>
        </p:spPr>
      </p:pic>
      <p:pic>
        <p:nvPicPr>
          <p:cNvPr id="23" name="図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10736" y="2259934"/>
            <a:ext cx="642254" cy="642254"/>
          </a:xfrm>
          <a:prstGeom prst="rect">
            <a:avLst/>
          </a:prstGeom>
        </p:spPr>
      </p:pic>
      <p:pic>
        <p:nvPicPr>
          <p:cNvPr id="24" name="Picture 49" descr="Home">
            <a:hlinkClick r:id="rId6" tooltip="Hom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7870" y="1460839"/>
            <a:ext cx="1006606" cy="29293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547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1-06 at 7.55.0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05432"/>
            <a:ext cx="9144000" cy="3569333"/>
          </a:xfrm>
          <a:prstGeom prst="rect">
            <a:avLst/>
          </a:prstGeom>
        </p:spPr>
      </p:pic>
      <p:sp>
        <p:nvSpPr>
          <p:cNvPr id="5" name="Rectangle 4"/>
          <p:cNvSpPr/>
          <p:nvPr/>
        </p:nvSpPr>
        <p:spPr bwMode="auto">
          <a:xfrm>
            <a:off x="3849214" y="3824855"/>
            <a:ext cx="3219221" cy="371513"/>
          </a:xfrm>
          <a:prstGeom prst="rect">
            <a:avLst/>
          </a:prstGeom>
          <a:noFill/>
          <a:ln w="28575" cap="flat" cmpd="sng" algn="ctr">
            <a:solidFill>
              <a:srgbClr val="FF0000"/>
            </a:solidFill>
            <a:prstDash val="solid"/>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fontAlgn="base">
              <a:spcBef>
                <a:spcPct val="0"/>
              </a:spcBef>
              <a:spcAft>
                <a:spcPct val="0"/>
              </a:spcAft>
            </a:pPr>
            <a:endParaRPr lang="en-US" smtClean="0">
              <a:solidFill>
                <a:srgbClr val="000000"/>
              </a:solidFill>
              <a:latin typeface="Arial" charset="0"/>
              <a:ea typeface="ＭＳ Ｐゴシック" pitchFamily="50" charset="-128"/>
            </a:endParaRPr>
          </a:p>
        </p:txBody>
      </p:sp>
      <p:sp>
        <p:nvSpPr>
          <p:cNvPr id="6" name="TextBox 5"/>
          <p:cNvSpPr txBox="1"/>
          <p:nvPr/>
        </p:nvSpPr>
        <p:spPr>
          <a:xfrm>
            <a:off x="1990003" y="327858"/>
            <a:ext cx="5590042" cy="400110"/>
          </a:xfrm>
          <a:prstGeom prst="rect">
            <a:avLst/>
          </a:prstGeom>
          <a:noFill/>
        </p:spPr>
        <p:txBody>
          <a:bodyPr wrap="none" rtlCol="0">
            <a:spAutoFit/>
          </a:bodyPr>
          <a:lstStyle/>
          <a:p>
            <a:pPr fontAlgn="base">
              <a:spcBef>
                <a:spcPct val="0"/>
              </a:spcBef>
              <a:spcAft>
                <a:spcPct val="0"/>
              </a:spcAft>
            </a:pPr>
            <a:r>
              <a:rPr lang="en-US" sz="2000" b="1" dirty="0">
                <a:latin typeface="メイリオ" panose="020B0604030504040204" pitchFamily="50" charset="-128"/>
                <a:ea typeface="メイリオ" panose="020B0604030504040204" pitchFamily="50" charset="-128"/>
                <a:cs typeface="メイリオ" panose="020B0604030504040204" pitchFamily="50" charset="-128"/>
              </a:rPr>
              <a:t>Gap : Deep Data Plane Programmability</a:t>
            </a:r>
          </a:p>
        </p:txBody>
      </p:sp>
      <p:sp>
        <p:nvSpPr>
          <p:cNvPr id="7" name="Rectangle 6"/>
          <p:cNvSpPr/>
          <p:nvPr/>
        </p:nvSpPr>
        <p:spPr bwMode="auto">
          <a:xfrm>
            <a:off x="4396937" y="3112420"/>
            <a:ext cx="3558017" cy="371513"/>
          </a:xfrm>
          <a:prstGeom prst="rect">
            <a:avLst/>
          </a:prstGeom>
          <a:noFill/>
          <a:ln w="28575" cap="flat" cmpd="sng" algn="ctr">
            <a:solidFill>
              <a:srgbClr val="FF0000"/>
            </a:solidFill>
            <a:prstDash val="solid"/>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fontAlgn="base">
              <a:spcBef>
                <a:spcPct val="0"/>
              </a:spcBef>
              <a:spcAft>
                <a:spcPct val="0"/>
              </a:spcAft>
            </a:pPr>
            <a:endParaRPr lang="en-US" smtClean="0">
              <a:solidFill>
                <a:srgbClr val="000000"/>
              </a:solidFill>
              <a:latin typeface="Arial" charset="0"/>
              <a:ea typeface="ＭＳ Ｐゴシック" pitchFamily="50" charset="-128"/>
            </a:endParaRPr>
          </a:p>
        </p:txBody>
      </p:sp>
      <p:sp>
        <p:nvSpPr>
          <p:cNvPr id="8" name="Rectangle 7"/>
          <p:cNvSpPr/>
          <p:nvPr/>
        </p:nvSpPr>
        <p:spPr bwMode="auto">
          <a:xfrm>
            <a:off x="7379894" y="1070022"/>
            <a:ext cx="1661924" cy="371513"/>
          </a:xfrm>
          <a:prstGeom prst="rect">
            <a:avLst/>
          </a:prstGeom>
          <a:noFill/>
          <a:ln w="28575" cap="flat" cmpd="sng" algn="ctr">
            <a:solidFill>
              <a:srgbClr val="FF0000"/>
            </a:solidFill>
            <a:prstDash val="solid"/>
            <a:round/>
            <a:headEnd type="none" w="med" len="med"/>
            <a:tailEnd type="none" w="med" len="med"/>
          </a:ln>
          <a:effectLst/>
        </p:spPr>
        <p:txBody>
          <a:bodyPr vert="horz" wrap="square" lIns="90000" tIns="46800" rIns="90000" bIns="46800" numCol="1" rtlCol="0" anchor="t" anchorCtr="0" compatLnSpc="1">
            <a:prstTxWarp prst="textNoShape">
              <a:avLst/>
            </a:prstTxWarp>
            <a:spAutoFit/>
          </a:bodyPr>
          <a:lstStyle/>
          <a:p>
            <a:pPr fontAlgn="base">
              <a:spcBef>
                <a:spcPct val="0"/>
              </a:spcBef>
              <a:spcAft>
                <a:spcPct val="0"/>
              </a:spcAft>
            </a:pPr>
            <a:endParaRPr lang="en-US" smtClean="0">
              <a:solidFill>
                <a:srgbClr val="000000"/>
              </a:solidFill>
              <a:latin typeface="Arial" charset="0"/>
              <a:ea typeface="ＭＳ Ｐゴシック" pitchFamily="50" charset="-128"/>
            </a:endParaRPr>
          </a:p>
        </p:txBody>
      </p:sp>
      <p:sp>
        <p:nvSpPr>
          <p:cNvPr id="9" name="Rectangle 8"/>
          <p:cNvSpPr/>
          <p:nvPr/>
        </p:nvSpPr>
        <p:spPr>
          <a:xfrm>
            <a:off x="263573" y="4935796"/>
            <a:ext cx="7787225" cy="276999"/>
          </a:xfrm>
          <a:prstGeom prst="rect">
            <a:avLst/>
          </a:prstGeom>
        </p:spPr>
        <p:txBody>
          <a:bodyPr wrap="square">
            <a:spAutoFit/>
          </a:bodyPr>
          <a:lstStyle/>
          <a:p>
            <a:r>
              <a:rPr lang="en-US" sz="1200" dirty="0"/>
              <a:t>http://</a:t>
            </a:r>
            <a:r>
              <a:rPr lang="en-US" sz="1200" dirty="0" err="1"/>
              <a:t>www.itu.int</a:t>
            </a:r>
            <a:r>
              <a:rPr lang="en-US" sz="1200" dirty="0"/>
              <a:t>/en/ITU-T/</a:t>
            </a:r>
            <a:r>
              <a:rPr lang="en-US" sz="1200" dirty="0" err="1"/>
              <a:t>focusgroups</a:t>
            </a:r>
            <a:r>
              <a:rPr lang="en-US" sz="1200" dirty="0"/>
              <a:t>/imt-2020/Documents/T13-SG13-151130-TD-PLEN-0208!!MSW-</a:t>
            </a:r>
            <a:r>
              <a:rPr lang="en-US" sz="1200" dirty="0" err="1"/>
              <a:t>E.docx</a:t>
            </a:r>
            <a:endParaRPr lang="en-US" sz="1200" dirty="0"/>
          </a:p>
        </p:txBody>
      </p:sp>
    </p:spTree>
    <p:extLst>
      <p:ext uri="{BB962C8B-B14F-4D97-AF65-F5344CB8AC3E}">
        <p14:creationId xmlns:p14="http://schemas.microsoft.com/office/powerpoint/2010/main" val="21362227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タイトル 1"/>
          <p:cNvSpPr>
            <a:spLocks noGrp="1"/>
          </p:cNvSpPr>
          <p:nvPr>
            <p:ph type="title"/>
          </p:nvPr>
        </p:nvSpPr>
        <p:spPr/>
        <p:txBody>
          <a:bodyPr>
            <a:normAutofit/>
          </a:bodyPr>
          <a:lstStyle/>
          <a:p>
            <a:pPr>
              <a:lnSpc>
                <a:spcPts val="2000"/>
              </a:lnSpc>
            </a:pPr>
            <a:r>
              <a:rPr lang="en-US" altLang="ja-JP" sz="2400" dirty="0">
                <a:latin typeface="+mj-ea"/>
                <a:ea typeface="+mj-ea"/>
              </a:rPr>
              <a:t>Looking Towards the future</a:t>
            </a:r>
            <a:endParaRPr lang="ja-JP" altLang="en-US" sz="2400" dirty="0">
              <a:latin typeface="+mj-ea"/>
              <a:ea typeface="+mj-ea"/>
            </a:endParaRPr>
          </a:p>
        </p:txBody>
      </p:sp>
      <p:sp>
        <p:nvSpPr>
          <p:cNvPr id="2" name="テキスト ボックス 1"/>
          <p:cNvSpPr txBox="1"/>
          <p:nvPr/>
        </p:nvSpPr>
        <p:spPr>
          <a:xfrm>
            <a:off x="304800" y="828675"/>
            <a:ext cx="8429625" cy="3862596"/>
          </a:xfrm>
          <a:prstGeom prst="rect">
            <a:avLst/>
          </a:prstGeom>
          <a:noFill/>
        </p:spPr>
        <p:txBody>
          <a:bodyPr wrap="square" rtlCol="0">
            <a:spAutoFit/>
          </a:bodyPr>
          <a:lstStyle/>
          <a:p>
            <a:pPr marL="285750" indent="-285750">
              <a:lnSpc>
                <a:spcPts val="2000"/>
              </a:lnSpc>
              <a:buFont typeface="Wingdings" panose="05000000000000000000" pitchFamily="2" charset="2"/>
              <a:buChar char="n"/>
            </a:pPr>
            <a:r>
              <a:rPr lang="en-US" altLang="ja-JP" sz="2000" dirty="0">
                <a:solidFill>
                  <a:srgbClr val="0070C0"/>
                </a:solidFill>
              </a:rPr>
              <a:t>5GMF will continue the following activities going forward</a:t>
            </a:r>
          </a:p>
          <a:p>
            <a:pPr marL="540000" indent="-342900">
              <a:lnSpc>
                <a:spcPts val="1800"/>
              </a:lnSpc>
              <a:buFont typeface="Wingdings" panose="05000000000000000000" pitchFamily="2" charset="2"/>
              <a:buChar char="Ø"/>
            </a:pPr>
            <a:r>
              <a:rPr lang="en-US" altLang="ja-JP" dirty="0">
                <a:solidFill>
                  <a:srgbClr val="0070C0"/>
                </a:solidFill>
              </a:rPr>
              <a:t>Contributing to the </a:t>
            </a:r>
            <a:r>
              <a:rPr lang="en-US" altLang="ja-JP" b="1" u="sng" dirty="0">
                <a:solidFill>
                  <a:srgbClr val="0070C0"/>
                </a:solidFill>
              </a:rPr>
              <a:t>ITU and 3GPP </a:t>
            </a:r>
            <a:r>
              <a:rPr lang="en-US" altLang="ja-JP" dirty="0">
                <a:solidFill>
                  <a:srgbClr val="0070C0"/>
                </a:solidFill>
              </a:rPr>
              <a:t>on </a:t>
            </a:r>
            <a:r>
              <a:rPr lang="en-US" altLang="ja-JP" b="1" u="sng" dirty="0">
                <a:solidFill>
                  <a:srgbClr val="0070C0"/>
                </a:solidFill>
              </a:rPr>
              <a:t>frequency allotment </a:t>
            </a:r>
            <a:r>
              <a:rPr lang="en-US" altLang="ja-JP" dirty="0">
                <a:solidFill>
                  <a:srgbClr val="0070C0"/>
                </a:solidFill>
              </a:rPr>
              <a:t>and the </a:t>
            </a:r>
            <a:r>
              <a:rPr lang="en-US" altLang="ja-JP" b="1" u="sng" dirty="0">
                <a:solidFill>
                  <a:srgbClr val="0070C0"/>
                </a:solidFill>
              </a:rPr>
              <a:t>development of standards</a:t>
            </a:r>
            <a:r>
              <a:rPr lang="en-US" altLang="ja-JP" dirty="0">
                <a:solidFill>
                  <a:srgbClr val="0070C0"/>
                </a:solidFill>
              </a:rPr>
              <a:t>;</a:t>
            </a:r>
          </a:p>
          <a:p>
            <a:pPr marL="540000" indent="-342900">
              <a:lnSpc>
                <a:spcPts val="1800"/>
              </a:lnSpc>
              <a:buFont typeface="Wingdings" panose="05000000000000000000" pitchFamily="2" charset="2"/>
              <a:buChar char="Ø"/>
            </a:pPr>
            <a:r>
              <a:rPr lang="en-US" altLang="ja-JP" dirty="0">
                <a:solidFill>
                  <a:srgbClr val="0070C0"/>
                </a:solidFill>
              </a:rPr>
              <a:t>Building </a:t>
            </a:r>
            <a:r>
              <a:rPr lang="en-US" altLang="ja-JP" b="1" u="sng" dirty="0">
                <a:solidFill>
                  <a:srgbClr val="0070C0"/>
                </a:solidFill>
              </a:rPr>
              <a:t>relationships with 5G related organizations internationally</a:t>
            </a:r>
            <a:r>
              <a:rPr lang="en-US" altLang="ja-JP" dirty="0">
                <a:solidFill>
                  <a:srgbClr val="0070C0"/>
                </a:solidFill>
              </a:rPr>
              <a:t>;</a:t>
            </a:r>
          </a:p>
          <a:p>
            <a:pPr marL="540000" indent="-342900">
              <a:lnSpc>
                <a:spcPts val="1800"/>
              </a:lnSpc>
              <a:buFont typeface="Wingdings" panose="05000000000000000000" pitchFamily="2" charset="2"/>
              <a:buChar char="Ø"/>
            </a:pPr>
            <a:r>
              <a:rPr lang="en-US" altLang="ja-JP" b="1" u="sng" dirty="0">
                <a:solidFill>
                  <a:srgbClr val="0070C0"/>
                </a:solidFill>
              </a:rPr>
              <a:t>Promoting</a:t>
            </a:r>
            <a:r>
              <a:rPr lang="en-US" altLang="ja-JP" dirty="0">
                <a:solidFill>
                  <a:srgbClr val="0070C0"/>
                </a:solidFill>
              </a:rPr>
              <a:t> 5G for </a:t>
            </a:r>
            <a:r>
              <a:rPr lang="en-US" altLang="ja-JP" b="1" u="sng" dirty="0">
                <a:solidFill>
                  <a:srgbClr val="0070C0"/>
                </a:solidFill>
              </a:rPr>
              <a:t>potential users in industry</a:t>
            </a:r>
            <a:r>
              <a:rPr lang="en-US" altLang="ja-JP" i="1" dirty="0">
                <a:solidFill>
                  <a:srgbClr val="0070C0"/>
                </a:solidFill>
              </a:rPr>
              <a:t>.</a:t>
            </a:r>
          </a:p>
          <a:p>
            <a:pPr marL="540000" indent="-342900">
              <a:lnSpc>
                <a:spcPts val="1800"/>
              </a:lnSpc>
              <a:buFont typeface="Wingdings" panose="05000000000000000000" pitchFamily="2" charset="2"/>
              <a:buChar char="Ø"/>
            </a:pPr>
            <a:endParaRPr lang="en-US" altLang="ja-JP" sz="1100" dirty="0">
              <a:solidFill>
                <a:srgbClr val="0070C0"/>
              </a:solidFill>
            </a:endParaRPr>
          </a:p>
          <a:p>
            <a:pPr marL="285750" indent="-285750">
              <a:lnSpc>
                <a:spcPts val="2000"/>
              </a:lnSpc>
              <a:buFont typeface="Wingdings" panose="05000000000000000000" pitchFamily="2" charset="2"/>
              <a:buChar char="n"/>
            </a:pPr>
            <a:r>
              <a:rPr lang="en-US" altLang="ja-JP" sz="2000" dirty="0">
                <a:solidFill>
                  <a:srgbClr val="0070C0"/>
                </a:solidFill>
              </a:rPr>
              <a:t>5GMF hopes discussions on following actions are successful in order to speed up the introduction of the necessary standards and requirements:</a:t>
            </a:r>
          </a:p>
          <a:p>
            <a:pPr marL="540000" indent="-342900">
              <a:lnSpc>
                <a:spcPts val="1800"/>
              </a:lnSpc>
              <a:buFont typeface="Wingdings" panose="05000000000000000000" pitchFamily="2" charset="2"/>
              <a:buChar char="Ø"/>
            </a:pPr>
            <a:r>
              <a:rPr lang="en-US" altLang="ja-JP" b="1" u="sng" dirty="0" smtClean="0">
                <a:solidFill>
                  <a:srgbClr val="0070C0"/>
                </a:solidFill>
              </a:rPr>
              <a:t>Hold </a:t>
            </a:r>
            <a:r>
              <a:rPr lang="en-US" altLang="ja-JP" b="1" u="sng" dirty="0">
                <a:solidFill>
                  <a:srgbClr val="0070C0"/>
                </a:solidFill>
              </a:rPr>
              <a:t>5G Verification Trials</a:t>
            </a:r>
            <a:r>
              <a:rPr lang="en-US" altLang="ja-JP" b="1" dirty="0">
                <a:solidFill>
                  <a:srgbClr val="0070C0"/>
                </a:solidFill>
              </a:rPr>
              <a:t> </a:t>
            </a:r>
            <a:r>
              <a:rPr lang="en-US" altLang="ja-JP" dirty="0">
                <a:solidFill>
                  <a:srgbClr val="0070C0"/>
                </a:solidFill>
              </a:rPr>
              <a:t>under actual conditions in order to </a:t>
            </a:r>
            <a:r>
              <a:rPr lang="en-US" altLang="ja-JP" b="1" u="sng" dirty="0">
                <a:solidFill>
                  <a:srgbClr val="0070C0"/>
                </a:solidFill>
              </a:rPr>
              <a:t>attract relevant industries to utilize 5G</a:t>
            </a:r>
            <a:r>
              <a:rPr lang="en-US" altLang="ja-JP" u="sng" dirty="0">
                <a:solidFill>
                  <a:srgbClr val="0070C0"/>
                </a:solidFill>
              </a:rPr>
              <a:t>;</a:t>
            </a:r>
            <a:endParaRPr lang="en-US" altLang="ja-JP" dirty="0">
              <a:solidFill>
                <a:srgbClr val="0070C0"/>
              </a:solidFill>
            </a:endParaRPr>
          </a:p>
          <a:p>
            <a:pPr marL="540000" indent="-342900">
              <a:lnSpc>
                <a:spcPts val="1800"/>
              </a:lnSpc>
              <a:buFont typeface="Wingdings" panose="05000000000000000000" pitchFamily="2" charset="2"/>
              <a:buChar char="Ø"/>
            </a:pPr>
            <a:r>
              <a:rPr lang="en-US" altLang="ja-JP" b="1" u="sng" dirty="0">
                <a:solidFill>
                  <a:srgbClr val="0070C0"/>
                </a:solidFill>
              </a:rPr>
              <a:t>Give demonstrations of 5G characteristics</a:t>
            </a:r>
            <a:r>
              <a:rPr lang="en-US" altLang="ja-JP" dirty="0">
                <a:solidFill>
                  <a:srgbClr val="0070C0"/>
                </a:solidFill>
              </a:rPr>
              <a:t>  collaborating </a:t>
            </a:r>
            <a:r>
              <a:rPr lang="en-US" altLang="ja-JP" b="1" u="sng" dirty="0">
                <a:solidFill>
                  <a:srgbClr val="0070C0"/>
                </a:solidFill>
              </a:rPr>
              <a:t>with domestic and international partners</a:t>
            </a:r>
            <a:r>
              <a:rPr lang="en-US" altLang="ja-JP" dirty="0">
                <a:solidFill>
                  <a:srgbClr val="0070C0"/>
                </a:solidFill>
              </a:rPr>
              <a:t>;</a:t>
            </a:r>
          </a:p>
          <a:p>
            <a:pPr marL="540000" indent="-342900">
              <a:lnSpc>
                <a:spcPts val="1800"/>
              </a:lnSpc>
              <a:buFont typeface="Wingdings" panose="05000000000000000000" pitchFamily="2" charset="2"/>
              <a:buChar char="Ø"/>
            </a:pPr>
            <a:r>
              <a:rPr lang="en-US" altLang="ja-JP" b="1" u="sng" dirty="0">
                <a:solidFill>
                  <a:srgbClr val="0070C0"/>
                </a:solidFill>
              </a:rPr>
              <a:t>Consider a platform </a:t>
            </a:r>
            <a:r>
              <a:rPr lang="en-US" altLang="ja-JP" dirty="0">
                <a:solidFill>
                  <a:srgbClr val="0070C0"/>
                </a:solidFill>
              </a:rPr>
              <a:t>where </a:t>
            </a:r>
            <a:r>
              <a:rPr lang="en-US" altLang="ja-JP" b="1" u="sng" dirty="0">
                <a:solidFill>
                  <a:srgbClr val="0070C0"/>
                </a:solidFill>
              </a:rPr>
              <a:t>service providers</a:t>
            </a:r>
            <a:r>
              <a:rPr lang="en-US" altLang="ja-JP" b="1" dirty="0">
                <a:solidFill>
                  <a:srgbClr val="0070C0"/>
                </a:solidFill>
              </a:rPr>
              <a:t> </a:t>
            </a:r>
            <a:r>
              <a:rPr lang="en-US" altLang="ja-JP" dirty="0">
                <a:solidFill>
                  <a:srgbClr val="0070C0"/>
                </a:solidFill>
              </a:rPr>
              <a:t>will be able to </a:t>
            </a:r>
            <a:r>
              <a:rPr lang="en-US" altLang="ja-JP" b="1" u="sng" dirty="0">
                <a:solidFill>
                  <a:srgbClr val="0070C0"/>
                </a:solidFill>
              </a:rPr>
              <a:t>easily offer 5G related services to their customers</a:t>
            </a:r>
            <a:r>
              <a:rPr lang="en-US" altLang="ja-JP" dirty="0">
                <a:solidFill>
                  <a:srgbClr val="0070C0"/>
                </a:solidFill>
              </a:rPr>
              <a:t>;</a:t>
            </a:r>
          </a:p>
          <a:p>
            <a:pPr marL="540000" indent="-342900">
              <a:lnSpc>
                <a:spcPts val="1800"/>
              </a:lnSpc>
              <a:buFont typeface="Wingdings" panose="05000000000000000000" pitchFamily="2" charset="2"/>
              <a:buChar char="Ø"/>
            </a:pPr>
            <a:r>
              <a:rPr lang="en-US" altLang="ja-JP" b="1" u="sng" dirty="0">
                <a:solidFill>
                  <a:srgbClr val="0070C0"/>
                </a:solidFill>
              </a:rPr>
              <a:t>Consider the necessary frequency bands for 5G</a:t>
            </a:r>
            <a:r>
              <a:rPr lang="en-US" altLang="ja-JP" b="1" dirty="0">
                <a:solidFill>
                  <a:srgbClr val="0070C0"/>
                </a:solidFill>
              </a:rPr>
              <a:t> </a:t>
            </a:r>
            <a:r>
              <a:rPr lang="en-US" altLang="ja-JP" dirty="0">
                <a:solidFill>
                  <a:srgbClr val="0070C0"/>
                </a:solidFill>
              </a:rPr>
              <a:t>both </a:t>
            </a:r>
            <a:r>
              <a:rPr lang="en-US" altLang="ja-JP" b="1" u="sng" dirty="0">
                <a:solidFill>
                  <a:srgbClr val="0070C0"/>
                </a:solidFill>
              </a:rPr>
              <a:t>domestically and internationally</a:t>
            </a:r>
            <a:r>
              <a:rPr lang="en-US" altLang="ja-JP" dirty="0">
                <a:solidFill>
                  <a:srgbClr val="0070C0"/>
                </a:solidFill>
              </a:rPr>
              <a:t>, on which 5G’s success depends.</a:t>
            </a:r>
            <a:endParaRPr lang="ja-JP" altLang="ja-JP" dirty="0">
              <a:solidFill>
                <a:srgbClr val="0070C0"/>
              </a:solidFill>
            </a:endParaRPr>
          </a:p>
        </p:txBody>
      </p:sp>
    </p:spTree>
    <p:extLst>
      <p:ext uri="{BB962C8B-B14F-4D97-AF65-F5344CB8AC3E}">
        <p14:creationId xmlns:p14="http://schemas.microsoft.com/office/powerpoint/2010/main" val="3818515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1947672" y="-2179"/>
            <a:ext cx="7196328" cy="857250"/>
          </a:xfrm>
        </p:spPr>
        <p:txBody>
          <a:bodyPr>
            <a:normAutofit/>
          </a:bodyPr>
          <a:lstStyle/>
          <a:p>
            <a:r>
              <a:rPr lang="en-US" altLang="ja-JP" sz="2400" dirty="0" smtClean="0">
                <a:latin typeface="Arial Black" panose="020B0A04020102020204" pitchFamily="34" charset="0"/>
                <a:ea typeface="+mj-ea"/>
              </a:rPr>
              <a:t>Organizational Structure of 5GMF</a:t>
            </a:r>
            <a:endParaRPr lang="ja-JP" altLang="en-US" sz="2400" dirty="0">
              <a:latin typeface="Arial Black" panose="020B0A04020102020204" pitchFamily="34" charset="0"/>
              <a:ea typeface="+mj-ea"/>
            </a:endParaRPr>
          </a:p>
        </p:txBody>
      </p:sp>
      <p:grpSp>
        <p:nvGrpSpPr>
          <p:cNvPr id="3" name="グループ化 2"/>
          <p:cNvGrpSpPr/>
          <p:nvPr/>
        </p:nvGrpSpPr>
        <p:grpSpPr>
          <a:xfrm>
            <a:off x="779061" y="919650"/>
            <a:ext cx="7345764" cy="3808765"/>
            <a:chOff x="1124712" y="804672"/>
            <a:chExt cx="6867144" cy="3880558"/>
          </a:xfrm>
        </p:grpSpPr>
        <p:sp>
          <p:nvSpPr>
            <p:cNvPr id="4" name="フリーフォーム 3"/>
            <p:cNvSpPr/>
            <p:nvPr/>
          </p:nvSpPr>
          <p:spPr>
            <a:xfrm rot="5400000" flipH="1">
              <a:off x="4312830" y="2199214"/>
              <a:ext cx="58437" cy="426561"/>
            </a:xfrm>
            <a:custGeom>
              <a:avLst/>
              <a:gdLst>
                <a:gd name="connsiteX0" fmla="*/ 0 w 0"/>
                <a:gd name="connsiteY0" fmla="*/ 0 h 1236291"/>
                <a:gd name="connsiteX1" fmla="*/ 0 w 0"/>
                <a:gd name="connsiteY1" fmla="*/ 1236291 h 1236291"/>
              </a:gdLst>
              <a:ahLst/>
              <a:cxnLst>
                <a:cxn ang="0">
                  <a:pos x="connsiteX0" y="connsiteY0"/>
                </a:cxn>
                <a:cxn ang="0">
                  <a:pos x="connsiteX1" y="connsiteY1"/>
                </a:cxn>
              </a:cxnLst>
              <a:rect l="l" t="t" r="r" b="b"/>
              <a:pathLst>
                <a:path h="1236291">
                  <a:moveTo>
                    <a:pt x="0" y="0"/>
                  </a:moveTo>
                  <a:lnTo>
                    <a:pt x="0" y="1236291"/>
                  </a:lnTo>
                </a:path>
              </a:pathLst>
            </a:custGeom>
            <a:noFill/>
            <a:ln w="127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grpSp>
          <p:nvGrpSpPr>
            <p:cNvPr id="5" name="グループ化 4"/>
            <p:cNvGrpSpPr/>
            <p:nvPr/>
          </p:nvGrpSpPr>
          <p:grpSpPr>
            <a:xfrm>
              <a:off x="1820779" y="836579"/>
              <a:ext cx="3838074" cy="784273"/>
              <a:chOff x="2582779" y="836579"/>
              <a:chExt cx="3838074" cy="784273"/>
            </a:xfrm>
          </p:grpSpPr>
          <p:sp>
            <p:nvSpPr>
              <p:cNvPr id="49" name="角丸四角形 48"/>
              <p:cNvSpPr/>
              <p:nvPr/>
            </p:nvSpPr>
            <p:spPr>
              <a:xfrm>
                <a:off x="2583679" y="836579"/>
                <a:ext cx="3833163" cy="784273"/>
              </a:xfrm>
              <a:prstGeom prst="roundRect">
                <a:avLst>
                  <a:gd name="adj" fmla="val 5556"/>
                </a:avLst>
              </a:prstGeom>
              <a:noFill/>
              <a:ln w="381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sp>
            <p:nvSpPr>
              <p:cNvPr id="50" name="正方形/長方形 49"/>
              <p:cNvSpPr/>
              <p:nvPr/>
            </p:nvSpPr>
            <p:spPr>
              <a:xfrm>
                <a:off x="2582779" y="838200"/>
                <a:ext cx="3838074" cy="244642"/>
              </a:xfrm>
              <a:prstGeom prst="rect">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grpSp>
        <p:sp>
          <p:nvSpPr>
            <p:cNvPr id="7" name="フリーフォーム 6"/>
            <p:cNvSpPr/>
            <p:nvPr/>
          </p:nvSpPr>
          <p:spPr>
            <a:xfrm>
              <a:off x="1938528" y="2843784"/>
              <a:ext cx="5212080" cy="237744"/>
            </a:xfrm>
            <a:custGeom>
              <a:avLst/>
              <a:gdLst>
                <a:gd name="connsiteX0" fmla="*/ 0 w 5212080"/>
                <a:gd name="connsiteY0" fmla="*/ 237744 h 237744"/>
                <a:gd name="connsiteX1" fmla="*/ 0 w 5212080"/>
                <a:gd name="connsiteY1" fmla="*/ 0 h 237744"/>
                <a:gd name="connsiteX2" fmla="*/ 5212080 w 5212080"/>
                <a:gd name="connsiteY2" fmla="*/ 0 h 237744"/>
                <a:gd name="connsiteX3" fmla="*/ 5212080 w 5212080"/>
                <a:gd name="connsiteY3" fmla="*/ 237744 h 237744"/>
              </a:gdLst>
              <a:ahLst/>
              <a:cxnLst>
                <a:cxn ang="0">
                  <a:pos x="connsiteX0" y="connsiteY0"/>
                </a:cxn>
                <a:cxn ang="0">
                  <a:pos x="connsiteX1" y="connsiteY1"/>
                </a:cxn>
                <a:cxn ang="0">
                  <a:pos x="connsiteX2" y="connsiteY2"/>
                </a:cxn>
                <a:cxn ang="0">
                  <a:pos x="connsiteX3" y="connsiteY3"/>
                </a:cxn>
              </a:cxnLst>
              <a:rect l="l" t="t" r="r" b="b"/>
              <a:pathLst>
                <a:path w="5212080" h="237744">
                  <a:moveTo>
                    <a:pt x="0" y="237744"/>
                  </a:moveTo>
                  <a:lnTo>
                    <a:pt x="0" y="0"/>
                  </a:lnTo>
                  <a:lnTo>
                    <a:pt x="5212080" y="0"/>
                  </a:lnTo>
                  <a:lnTo>
                    <a:pt x="5212080" y="237744"/>
                  </a:lnTo>
                </a:path>
              </a:pathLst>
            </a:custGeom>
            <a:noFill/>
            <a:ln w="127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sp>
          <p:nvSpPr>
            <p:cNvPr id="8" name="フリーフォーム 7"/>
            <p:cNvSpPr/>
            <p:nvPr/>
          </p:nvSpPr>
          <p:spPr>
            <a:xfrm>
              <a:off x="3675888" y="2843784"/>
              <a:ext cx="0" cy="237744"/>
            </a:xfrm>
            <a:custGeom>
              <a:avLst/>
              <a:gdLst>
                <a:gd name="connsiteX0" fmla="*/ 0 w 0"/>
                <a:gd name="connsiteY0" fmla="*/ 0 h 237744"/>
                <a:gd name="connsiteX1" fmla="*/ 0 w 0"/>
                <a:gd name="connsiteY1" fmla="*/ 237744 h 237744"/>
              </a:gdLst>
              <a:ahLst/>
              <a:cxnLst>
                <a:cxn ang="0">
                  <a:pos x="connsiteX0" y="connsiteY0"/>
                </a:cxn>
                <a:cxn ang="0">
                  <a:pos x="connsiteX1" y="connsiteY1"/>
                </a:cxn>
              </a:cxnLst>
              <a:rect l="l" t="t" r="r" b="b"/>
              <a:pathLst>
                <a:path h="237744">
                  <a:moveTo>
                    <a:pt x="0" y="0"/>
                  </a:moveTo>
                  <a:lnTo>
                    <a:pt x="0" y="237744"/>
                  </a:lnTo>
                </a:path>
              </a:pathLst>
            </a:custGeom>
            <a:noFill/>
            <a:ln w="127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sp>
          <p:nvSpPr>
            <p:cNvPr id="9" name="フリーフォーム 8"/>
            <p:cNvSpPr/>
            <p:nvPr/>
          </p:nvSpPr>
          <p:spPr>
            <a:xfrm>
              <a:off x="5416382" y="2843784"/>
              <a:ext cx="0" cy="237744"/>
            </a:xfrm>
            <a:custGeom>
              <a:avLst/>
              <a:gdLst>
                <a:gd name="connsiteX0" fmla="*/ 0 w 0"/>
                <a:gd name="connsiteY0" fmla="*/ 0 h 237744"/>
                <a:gd name="connsiteX1" fmla="*/ 0 w 0"/>
                <a:gd name="connsiteY1" fmla="*/ 237744 h 237744"/>
              </a:gdLst>
              <a:ahLst/>
              <a:cxnLst>
                <a:cxn ang="0">
                  <a:pos x="connsiteX0" y="connsiteY0"/>
                </a:cxn>
                <a:cxn ang="0">
                  <a:pos x="connsiteX1" y="connsiteY1"/>
                </a:cxn>
              </a:cxnLst>
              <a:rect l="l" t="t" r="r" b="b"/>
              <a:pathLst>
                <a:path h="237744">
                  <a:moveTo>
                    <a:pt x="0" y="0"/>
                  </a:moveTo>
                  <a:lnTo>
                    <a:pt x="0" y="237744"/>
                  </a:lnTo>
                </a:path>
              </a:pathLst>
            </a:custGeom>
            <a:noFill/>
            <a:ln w="127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sp>
          <p:nvSpPr>
            <p:cNvPr id="10" name="フリーフォーム 9"/>
            <p:cNvSpPr/>
            <p:nvPr/>
          </p:nvSpPr>
          <p:spPr>
            <a:xfrm>
              <a:off x="4552060" y="1618004"/>
              <a:ext cx="0" cy="1236291"/>
            </a:xfrm>
            <a:custGeom>
              <a:avLst/>
              <a:gdLst>
                <a:gd name="connsiteX0" fmla="*/ 0 w 0"/>
                <a:gd name="connsiteY0" fmla="*/ 0 h 1236291"/>
                <a:gd name="connsiteX1" fmla="*/ 0 w 0"/>
                <a:gd name="connsiteY1" fmla="*/ 1236291 h 1236291"/>
              </a:gdLst>
              <a:ahLst/>
              <a:cxnLst>
                <a:cxn ang="0">
                  <a:pos x="connsiteX0" y="connsiteY0"/>
                </a:cxn>
                <a:cxn ang="0">
                  <a:pos x="connsiteX1" y="connsiteY1"/>
                </a:cxn>
              </a:cxnLst>
              <a:rect l="l" t="t" r="r" b="b"/>
              <a:pathLst>
                <a:path h="1236291">
                  <a:moveTo>
                    <a:pt x="0" y="0"/>
                  </a:moveTo>
                  <a:lnTo>
                    <a:pt x="0" y="1236291"/>
                  </a:lnTo>
                </a:path>
              </a:pathLst>
            </a:custGeom>
            <a:noFill/>
            <a:ln w="127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grpSp>
          <p:nvGrpSpPr>
            <p:cNvPr id="11" name="グループ化 10"/>
            <p:cNvGrpSpPr/>
            <p:nvPr/>
          </p:nvGrpSpPr>
          <p:grpSpPr>
            <a:xfrm>
              <a:off x="1143000" y="3040283"/>
              <a:ext cx="1600200" cy="1614013"/>
              <a:chOff x="1143000" y="3040283"/>
              <a:chExt cx="1600200" cy="1614013"/>
            </a:xfrm>
          </p:grpSpPr>
          <p:sp>
            <p:nvSpPr>
              <p:cNvPr id="47" name="角丸四角形 46"/>
              <p:cNvSpPr/>
              <p:nvPr/>
            </p:nvSpPr>
            <p:spPr>
              <a:xfrm>
                <a:off x="1143000" y="3040283"/>
                <a:ext cx="1600200" cy="1614013"/>
              </a:xfrm>
              <a:prstGeom prst="roundRect">
                <a:avLst>
                  <a:gd name="adj" fmla="val 5556"/>
                </a:avLst>
              </a:prstGeom>
              <a:noFill/>
              <a:ln w="381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sp>
            <p:nvSpPr>
              <p:cNvPr id="48" name="正方形/長方形 47"/>
              <p:cNvSpPr/>
              <p:nvPr/>
            </p:nvSpPr>
            <p:spPr>
              <a:xfrm>
                <a:off x="1158801" y="3055024"/>
                <a:ext cx="1570325" cy="469266"/>
              </a:xfrm>
              <a:prstGeom prst="rect">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grpSp>
        <p:grpSp>
          <p:nvGrpSpPr>
            <p:cNvPr id="12" name="グループ化 11"/>
            <p:cNvGrpSpPr/>
            <p:nvPr/>
          </p:nvGrpSpPr>
          <p:grpSpPr>
            <a:xfrm>
              <a:off x="2888928" y="3040283"/>
              <a:ext cx="1600200" cy="1614013"/>
              <a:chOff x="1143000" y="3040283"/>
              <a:chExt cx="1600200" cy="1614013"/>
            </a:xfrm>
          </p:grpSpPr>
          <p:sp>
            <p:nvSpPr>
              <p:cNvPr id="45" name="角丸四角形 44"/>
              <p:cNvSpPr/>
              <p:nvPr/>
            </p:nvSpPr>
            <p:spPr>
              <a:xfrm>
                <a:off x="1143000" y="3040283"/>
                <a:ext cx="1600200" cy="1614013"/>
              </a:xfrm>
              <a:prstGeom prst="roundRect">
                <a:avLst>
                  <a:gd name="adj" fmla="val 5556"/>
                </a:avLst>
              </a:prstGeom>
              <a:noFill/>
              <a:ln w="381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sp>
            <p:nvSpPr>
              <p:cNvPr id="46" name="正方形/長方形 45"/>
              <p:cNvSpPr/>
              <p:nvPr/>
            </p:nvSpPr>
            <p:spPr>
              <a:xfrm>
                <a:off x="1158801" y="3055024"/>
                <a:ext cx="1570325" cy="469266"/>
              </a:xfrm>
              <a:prstGeom prst="rect">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grpSp>
        <p:grpSp>
          <p:nvGrpSpPr>
            <p:cNvPr id="13" name="グループ化 12"/>
            <p:cNvGrpSpPr/>
            <p:nvPr/>
          </p:nvGrpSpPr>
          <p:grpSpPr>
            <a:xfrm>
              <a:off x="4634856" y="3040283"/>
              <a:ext cx="1600200" cy="1614013"/>
              <a:chOff x="1143000" y="3040283"/>
              <a:chExt cx="1600200" cy="1614013"/>
            </a:xfrm>
          </p:grpSpPr>
          <p:sp>
            <p:nvSpPr>
              <p:cNvPr id="43" name="角丸四角形 42"/>
              <p:cNvSpPr/>
              <p:nvPr/>
            </p:nvSpPr>
            <p:spPr>
              <a:xfrm>
                <a:off x="1143000" y="3040283"/>
                <a:ext cx="1600200" cy="1614013"/>
              </a:xfrm>
              <a:prstGeom prst="roundRect">
                <a:avLst>
                  <a:gd name="adj" fmla="val 5556"/>
                </a:avLst>
              </a:prstGeom>
              <a:noFill/>
              <a:ln w="381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sp>
            <p:nvSpPr>
              <p:cNvPr id="44" name="正方形/長方形 43"/>
              <p:cNvSpPr/>
              <p:nvPr/>
            </p:nvSpPr>
            <p:spPr>
              <a:xfrm>
                <a:off x="1158801" y="3055024"/>
                <a:ext cx="1570325" cy="469266"/>
              </a:xfrm>
              <a:prstGeom prst="rect">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grpSp>
        <p:grpSp>
          <p:nvGrpSpPr>
            <p:cNvPr id="14" name="グループ化 13"/>
            <p:cNvGrpSpPr/>
            <p:nvPr/>
          </p:nvGrpSpPr>
          <p:grpSpPr>
            <a:xfrm>
              <a:off x="6380785" y="3040283"/>
              <a:ext cx="1600200" cy="1614013"/>
              <a:chOff x="1143000" y="3040283"/>
              <a:chExt cx="1600200" cy="1614013"/>
            </a:xfrm>
          </p:grpSpPr>
          <p:sp>
            <p:nvSpPr>
              <p:cNvPr id="41" name="角丸四角形 40"/>
              <p:cNvSpPr/>
              <p:nvPr/>
            </p:nvSpPr>
            <p:spPr>
              <a:xfrm>
                <a:off x="1143000" y="3040283"/>
                <a:ext cx="1600200" cy="1614013"/>
              </a:xfrm>
              <a:prstGeom prst="roundRect">
                <a:avLst>
                  <a:gd name="adj" fmla="val 5556"/>
                </a:avLst>
              </a:prstGeom>
              <a:noFill/>
              <a:ln w="381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sp>
            <p:nvSpPr>
              <p:cNvPr id="42" name="正方形/長方形 41"/>
              <p:cNvSpPr/>
              <p:nvPr/>
            </p:nvSpPr>
            <p:spPr>
              <a:xfrm>
                <a:off x="1158801" y="3055024"/>
                <a:ext cx="1570325" cy="469266"/>
              </a:xfrm>
              <a:prstGeom prst="rect">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grpSp>
        <p:sp>
          <p:nvSpPr>
            <p:cNvPr id="15" name="テキスト ボックス 14"/>
            <p:cNvSpPr txBox="1"/>
            <p:nvPr/>
          </p:nvSpPr>
          <p:spPr>
            <a:xfrm>
              <a:off x="1825752" y="804672"/>
              <a:ext cx="3849624" cy="329256"/>
            </a:xfrm>
            <a:prstGeom prst="rect">
              <a:avLst/>
            </a:prstGeom>
            <a:noFill/>
          </p:spPr>
          <p:txBody>
            <a:bodyPr wrap="square" rtlCol="0">
              <a:spAutoFit/>
            </a:bodyPr>
            <a:lstStyle/>
            <a:p>
              <a:pPr algn="ctr"/>
              <a:r>
                <a:rPr lang="en-US" altLang="ja-JP" sz="1500" b="1" dirty="0">
                  <a:solidFill>
                    <a:schemeClr val="bg1"/>
                  </a:solidFill>
                  <a:latin typeface="Calibri" panose="020F0502020204030204" pitchFamily="34" charset="0"/>
                  <a:cs typeface="Calibri" panose="020F0502020204030204" pitchFamily="34" charset="0"/>
                </a:rPr>
                <a:t>General Assembly</a:t>
              </a:r>
              <a:endParaRPr kumimoji="1" lang="ja-JP" altLang="en-US" sz="1500" b="1" dirty="0">
                <a:solidFill>
                  <a:schemeClr val="bg1"/>
                </a:solidFill>
                <a:latin typeface="Calibri" panose="020F0502020204030204" pitchFamily="34" charset="0"/>
                <a:cs typeface="Calibri" panose="020F0502020204030204" pitchFamily="34" charset="0"/>
              </a:endParaRPr>
            </a:p>
          </p:txBody>
        </p:sp>
        <p:grpSp>
          <p:nvGrpSpPr>
            <p:cNvPr id="16" name="グループ化 15"/>
            <p:cNvGrpSpPr/>
            <p:nvPr/>
          </p:nvGrpSpPr>
          <p:grpSpPr>
            <a:xfrm>
              <a:off x="4777359" y="2311578"/>
              <a:ext cx="1628794" cy="329257"/>
              <a:chOff x="6501384" y="892353"/>
              <a:chExt cx="1628794" cy="329257"/>
            </a:xfrm>
          </p:grpSpPr>
          <p:sp>
            <p:nvSpPr>
              <p:cNvPr id="39" name="角丸四角形 38"/>
              <p:cNvSpPr/>
              <p:nvPr/>
            </p:nvSpPr>
            <p:spPr>
              <a:xfrm>
                <a:off x="6501384" y="893967"/>
                <a:ext cx="1618488" cy="290257"/>
              </a:xfrm>
              <a:prstGeom prst="roundRect">
                <a:avLst>
                  <a:gd name="adj" fmla="val 5556"/>
                </a:avLst>
              </a:prstGeom>
              <a:solidFill>
                <a:srgbClr val="65AAD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dirty="0"/>
              </a:p>
            </p:txBody>
          </p:sp>
          <p:sp>
            <p:nvSpPr>
              <p:cNvPr id="40" name="テキスト ボックス 39"/>
              <p:cNvSpPr txBox="1"/>
              <p:nvPr/>
            </p:nvSpPr>
            <p:spPr>
              <a:xfrm>
                <a:off x="6502546" y="892353"/>
                <a:ext cx="1627632" cy="329257"/>
              </a:xfrm>
              <a:prstGeom prst="rect">
                <a:avLst/>
              </a:prstGeom>
              <a:noFill/>
            </p:spPr>
            <p:txBody>
              <a:bodyPr wrap="square" rtlCol="0">
                <a:spAutoFit/>
              </a:bodyPr>
              <a:lstStyle/>
              <a:p>
                <a:pPr algn="ctr"/>
                <a:r>
                  <a:rPr lang="en-US" altLang="ja-JP" sz="1500" b="1" dirty="0">
                    <a:solidFill>
                      <a:schemeClr val="bg1"/>
                    </a:solidFill>
                    <a:latin typeface="Calibri" panose="020F0502020204030204" pitchFamily="34" charset="0"/>
                    <a:cs typeface="Calibri" panose="020F0502020204030204" pitchFamily="34" charset="0"/>
                  </a:rPr>
                  <a:t>Advisory Board</a:t>
                </a:r>
                <a:endParaRPr kumimoji="1" lang="ja-JP" altLang="en-US" sz="1500" b="1" dirty="0">
                  <a:solidFill>
                    <a:schemeClr val="bg1"/>
                  </a:solidFill>
                  <a:latin typeface="Calibri" panose="020F0502020204030204" pitchFamily="34" charset="0"/>
                  <a:cs typeface="Calibri" panose="020F0502020204030204" pitchFamily="34" charset="0"/>
                </a:endParaRPr>
              </a:p>
            </p:txBody>
          </p:sp>
        </p:grpSp>
        <p:sp>
          <p:nvSpPr>
            <p:cNvPr id="17" name="テキスト ボックス 16"/>
            <p:cNvSpPr txBox="1"/>
            <p:nvPr/>
          </p:nvSpPr>
          <p:spPr>
            <a:xfrm>
              <a:off x="1124712" y="3040576"/>
              <a:ext cx="1627632" cy="537591"/>
            </a:xfrm>
            <a:prstGeom prst="rect">
              <a:avLst/>
            </a:prstGeom>
            <a:noFill/>
          </p:spPr>
          <p:txBody>
            <a:bodyPr wrap="square" rtlCol="0">
              <a:spAutoFit/>
            </a:bodyPr>
            <a:lstStyle/>
            <a:p>
              <a:pPr algn="ctr">
                <a:lnSpc>
                  <a:spcPts val="1100"/>
                </a:lnSpc>
              </a:pPr>
              <a:r>
                <a:rPr lang="en-US" altLang="ja-JP" sz="1400" b="1" dirty="0">
                  <a:solidFill>
                    <a:schemeClr val="bg1"/>
                  </a:solidFill>
                  <a:latin typeface="Calibri" panose="020F0502020204030204" pitchFamily="34" charset="0"/>
                  <a:cs typeface="Calibri" panose="020F0502020204030204" pitchFamily="34" charset="0"/>
                </a:rPr>
                <a:t>Strategy &amp;</a:t>
              </a:r>
            </a:p>
            <a:p>
              <a:pPr algn="ctr">
                <a:lnSpc>
                  <a:spcPts val="1100"/>
                </a:lnSpc>
              </a:pPr>
              <a:r>
                <a:rPr lang="en-US" altLang="ja-JP" sz="1400" b="1" dirty="0">
                  <a:solidFill>
                    <a:schemeClr val="bg1"/>
                  </a:solidFill>
                  <a:latin typeface="Calibri" panose="020F0502020204030204" pitchFamily="34" charset="0"/>
                  <a:cs typeface="Calibri" panose="020F0502020204030204" pitchFamily="34" charset="0"/>
                </a:rPr>
                <a:t>Planning</a:t>
              </a:r>
            </a:p>
            <a:p>
              <a:pPr algn="ctr">
                <a:lnSpc>
                  <a:spcPts val="1100"/>
                </a:lnSpc>
              </a:pPr>
              <a:r>
                <a:rPr lang="en-US" altLang="ja-JP" sz="1400" b="1" dirty="0">
                  <a:solidFill>
                    <a:schemeClr val="bg1"/>
                  </a:solidFill>
                  <a:latin typeface="Calibri" panose="020F0502020204030204" pitchFamily="34" charset="0"/>
                  <a:cs typeface="Calibri" panose="020F0502020204030204" pitchFamily="34" charset="0"/>
                </a:rPr>
                <a:t>Committee</a:t>
              </a:r>
              <a:endParaRPr kumimoji="1" lang="ja-JP" altLang="en-US" sz="1400" b="1" dirty="0">
                <a:solidFill>
                  <a:schemeClr val="bg1"/>
                </a:solidFill>
                <a:latin typeface="Calibri" panose="020F0502020204030204" pitchFamily="34" charset="0"/>
                <a:cs typeface="Calibri" panose="020F0502020204030204" pitchFamily="34" charset="0"/>
              </a:endParaRPr>
            </a:p>
          </p:txBody>
        </p:sp>
        <p:sp>
          <p:nvSpPr>
            <p:cNvPr id="18" name="テキスト ボックス 17"/>
            <p:cNvSpPr txBox="1"/>
            <p:nvPr/>
          </p:nvSpPr>
          <p:spPr>
            <a:xfrm>
              <a:off x="2880360" y="3125106"/>
              <a:ext cx="1627632" cy="407652"/>
            </a:xfrm>
            <a:prstGeom prst="rect">
              <a:avLst/>
            </a:prstGeom>
            <a:noFill/>
          </p:spPr>
          <p:txBody>
            <a:bodyPr wrap="square" rtlCol="0">
              <a:spAutoFit/>
            </a:bodyPr>
            <a:lstStyle/>
            <a:p>
              <a:pPr algn="ctr">
                <a:lnSpc>
                  <a:spcPts val="1100"/>
                </a:lnSpc>
              </a:pPr>
              <a:r>
                <a:rPr lang="en-US" altLang="ja-JP" sz="1400" b="1" dirty="0">
                  <a:solidFill>
                    <a:schemeClr val="bg1"/>
                  </a:solidFill>
                  <a:latin typeface="Calibri" panose="020F0502020204030204" pitchFamily="34" charset="0"/>
                  <a:cs typeface="Calibri" panose="020F0502020204030204" pitchFamily="34" charset="0"/>
                </a:rPr>
                <a:t>Technical</a:t>
              </a:r>
            </a:p>
            <a:p>
              <a:pPr algn="ctr">
                <a:lnSpc>
                  <a:spcPts val="1100"/>
                </a:lnSpc>
              </a:pPr>
              <a:r>
                <a:rPr lang="en-US" altLang="ja-JP" sz="1400" b="1" dirty="0">
                  <a:solidFill>
                    <a:schemeClr val="bg1"/>
                  </a:solidFill>
                  <a:latin typeface="Calibri" panose="020F0502020204030204" pitchFamily="34" charset="0"/>
                  <a:cs typeface="Calibri" panose="020F0502020204030204" pitchFamily="34" charset="0"/>
                </a:rPr>
                <a:t>Committee</a:t>
              </a:r>
              <a:endParaRPr kumimoji="1" lang="ja-JP" altLang="en-US" sz="1400" b="1" dirty="0">
                <a:solidFill>
                  <a:schemeClr val="bg1"/>
                </a:solidFill>
                <a:latin typeface="Calibri" panose="020F0502020204030204" pitchFamily="34" charset="0"/>
                <a:cs typeface="Calibri" panose="020F0502020204030204" pitchFamily="34" charset="0"/>
              </a:endParaRPr>
            </a:p>
          </p:txBody>
        </p:sp>
        <p:sp>
          <p:nvSpPr>
            <p:cNvPr id="19" name="テキスト ボックス 18"/>
            <p:cNvSpPr txBox="1"/>
            <p:nvPr/>
          </p:nvSpPr>
          <p:spPr>
            <a:xfrm>
              <a:off x="4617720" y="3040576"/>
              <a:ext cx="1627632" cy="537591"/>
            </a:xfrm>
            <a:prstGeom prst="rect">
              <a:avLst/>
            </a:prstGeom>
            <a:noFill/>
          </p:spPr>
          <p:txBody>
            <a:bodyPr wrap="square" rtlCol="0">
              <a:spAutoFit/>
            </a:bodyPr>
            <a:lstStyle/>
            <a:p>
              <a:pPr algn="ctr">
                <a:lnSpc>
                  <a:spcPts val="1100"/>
                </a:lnSpc>
              </a:pPr>
              <a:r>
                <a:rPr lang="en-US" altLang="ja-JP" sz="1400" b="1" dirty="0">
                  <a:solidFill>
                    <a:schemeClr val="bg1"/>
                  </a:solidFill>
                  <a:latin typeface="Calibri" panose="020F0502020204030204" pitchFamily="34" charset="0"/>
                  <a:cs typeface="Calibri" panose="020F0502020204030204" pitchFamily="34" charset="0"/>
                </a:rPr>
                <a:t>Service &amp;</a:t>
              </a:r>
            </a:p>
            <a:p>
              <a:pPr algn="ctr">
                <a:lnSpc>
                  <a:spcPts val="1100"/>
                </a:lnSpc>
              </a:pPr>
              <a:r>
                <a:rPr lang="en-US" altLang="ja-JP" sz="1400" b="1" dirty="0">
                  <a:solidFill>
                    <a:schemeClr val="bg1"/>
                  </a:solidFill>
                  <a:latin typeface="Calibri" panose="020F0502020204030204" pitchFamily="34" charset="0"/>
                  <a:cs typeface="Calibri" panose="020F0502020204030204" pitchFamily="34" charset="0"/>
                </a:rPr>
                <a:t>Application</a:t>
              </a:r>
            </a:p>
            <a:p>
              <a:pPr algn="ctr">
                <a:lnSpc>
                  <a:spcPts val="1100"/>
                </a:lnSpc>
              </a:pPr>
              <a:r>
                <a:rPr lang="en-US" altLang="ja-JP" sz="1400" b="1" dirty="0">
                  <a:solidFill>
                    <a:schemeClr val="bg1"/>
                  </a:solidFill>
                  <a:latin typeface="Calibri" panose="020F0502020204030204" pitchFamily="34" charset="0"/>
                  <a:cs typeface="Calibri" panose="020F0502020204030204" pitchFamily="34" charset="0"/>
                </a:rPr>
                <a:t>Committee</a:t>
              </a:r>
              <a:endParaRPr kumimoji="1" lang="ja-JP" altLang="en-US" sz="1400" b="1" dirty="0">
                <a:solidFill>
                  <a:schemeClr val="bg1"/>
                </a:solidFill>
                <a:latin typeface="Calibri" panose="020F0502020204030204" pitchFamily="34" charset="0"/>
                <a:cs typeface="Calibri" panose="020F0502020204030204" pitchFamily="34" charset="0"/>
              </a:endParaRPr>
            </a:p>
          </p:txBody>
        </p:sp>
        <p:sp>
          <p:nvSpPr>
            <p:cNvPr id="20" name="テキスト ボックス 19"/>
            <p:cNvSpPr txBox="1"/>
            <p:nvPr/>
          </p:nvSpPr>
          <p:spPr>
            <a:xfrm>
              <a:off x="6364224" y="3040576"/>
              <a:ext cx="1627632" cy="537591"/>
            </a:xfrm>
            <a:prstGeom prst="rect">
              <a:avLst/>
            </a:prstGeom>
            <a:noFill/>
          </p:spPr>
          <p:txBody>
            <a:bodyPr wrap="square" rtlCol="0">
              <a:spAutoFit/>
            </a:bodyPr>
            <a:lstStyle/>
            <a:p>
              <a:pPr algn="ctr">
                <a:lnSpc>
                  <a:spcPts val="1100"/>
                </a:lnSpc>
              </a:pPr>
              <a:r>
                <a:rPr lang="en-US" altLang="ja-JP" sz="1400" b="1" dirty="0">
                  <a:solidFill>
                    <a:schemeClr val="bg1"/>
                  </a:solidFill>
                  <a:latin typeface="Calibri" panose="020F0502020204030204" pitchFamily="34" charset="0"/>
                  <a:cs typeface="Calibri" panose="020F0502020204030204" pitchFamily="34" charset="0"/>
                </a:rPr>
                <a:t>Network</a:t>
              </a:r>
            </a:p>
            <a:p>
              <a:pPr algn="ctr">
                <a:lnSpc>
                  <a:spcPts val="1100"/>
                </a:lnSpc>
              </a:pPr>
              <a:r>
                <a:rPr lang="en-US" altLang="ja-JP" sz="1400" b="1" dirty="0">
                  <a:solidFill>
                    <a:schemeClr val="bg1"/>
                  </a:solidFill>
                  <a:latin typeface="Calibri" panose="020F0502020204030204" pitchFamily="34" charset="0"/>
                  <a:cs typeface="Calibri" panose="020F0502020204030204" pitchFamily="34" charset="0"/>
                </a:rPr>
                <a:t>Architecture</a:t>
              </a:r>
            </a:p>
            <a:p>
              <a:pPr algn="ctr">
                <a:lnSpc>
                  <a:spcPts val="1100"/>
                </a:lnSpc>
              </a:pPr>
              <a:r>
                <a:rPr lang="en-US" altLang="ja-JP" sz="1400" b="1" dirty="0">
                  <a:solidFill>
                    <a:schemeClr val="bg1"/>
                  </a:solidFill>
                  <a:latin typeface="Calibri" panose="020F0502020204030204" pitchFamily="34" charset="0"/>
                  <a:cs typeface="Calibri" panose="020F0502020204030204" pitchFamily="34" charset="0"/>
                </a:rPr>
                <a:t>Committee</a:t>
              </a:r>
              <a:endParaRPr kumimoji="1" lang="ja-JP" altLang="en-US" sz="1400" b="1" dirty="0">
                <a:solidFill>
                  <a:schemeClr val="bg1"/>
                </a:solidFill>
                <a:latin typeface="Calibri" panose="020F0502020204030204" pitchFamily="34" charset="0"/>
                <a:cs typeface="Calibri" panose="020F0502020204030204" pitchFamily="34" charset="0"/>
              </a:endParaRPr>
            </a:p>
          </p:txBody>
        </p:sp>
        <p:sp>
          <p:nvSpPr>
            <p:cNvPr id="21" name="テキスト ボックス 20"/>
            <p:cNvSpPr txBox="1"/>
            <p:nvPr/>
          </p:nvSpPr>
          <p:spPr>
            <a:xfrm>
              <a:off x="1853184" y="1114627"/>
              <a:ext cx="3785616" cy="564441"/>
            </a:xfrm>
            <a:prstGeom prst="rect">
              <a:avLst/>
            </a:prstGeom>
            <a:noFill/>
          </p:spPr>
          <p:txBody>
            <a:bodyPr wrap="square" rtlCol="0">
              <a:spAutoFit/>
            </a:bodyPr>
            <a:lstStyle/>
            <a:p>
              <a:pPr algn="l">
                <a:lnSpc>
                  <a:spcPts val="1200"/>
                </a:lnSpc>
              </a:pPr>
              <a:r>
                <a:rPr lang="en-US" altLang="ja-JP" sz="1200" b="1" i="1" dirty="0">
                  <a:latin typeface="Calibri" panose="020F0502020204030204" pitchFamily="34" charset="0"/>
                  <a:cs typeface="Calibri" panose="020F0502020204030204" pitchFamily="34" charset="0"/>
                </a:rPr>
                <a:t>Chair</a:t>
              </a:r>
              <a:r>
                <a:rPr lang="en-US" altLang="ja-JP" sz="1200" dirty="0">
                  <a:latin typeface="Calibri" panose="020F0502020204030204" pitchFamily="34" charset="0"/>
                  <a:cs typeface="Calibri" panose="020F0502020204030204" pitchFamily="34" charset="0"/>
                </a:rPr>
                <a:t> :	</a:t>
              </a:r>
              <a:r>
                <a:rPr lang="en-US" altLang="ja-JP" sz="1200" b="0" dirty="0">
                  <a:latin typeface="Calibri" panose="020F0502020204030204" pitchFamily="34" charset="0"/>
                  <a:cs typeface="Calibri" panose="020F0502020204030204" pitchFamily="34" charset="0"/>
                </a:rPr>
                <a:t>Prof. </a:t>
              </a:r>
              <a:r>
                <a:rPr lang="en-US" altLang="ja-JP" sz="1200" b="0" dirty="0" smtClean="0">
                  <a:latin typeface="Calibri" panose="020F0502020204030204" pitchFamily="34" charset="0"/>
                  <a:cs typeface="Calibri" panose="020F0502020204030204" pitchFamily="34" charset="0"/>
                </a:rPr>
                <a:t>Emeritus </a:t>
              </a:r>
              <a:r>
                <a:rPr lang="en-US" altLang="ja-JP" sz="1200" b="0" dirty="0">
                  <a:latin typeface="Calibri" panose="020F0502020204030204" pitchFamily="34" charset="0"/>
                  <a:cs typeface="Calibri" panose="020F0502020204030204" pitchFamily="34" charset="0"/>
                </a:rPr>
                <a:t>YOSHIDA. Susumu (Kyoto Univ.)</a:t>
              </a:r>
            </a:p>
            <a:p>
              <a:pPr algn="l">
                <a:lnSpc>
                  <a:spcPts val="1200"/>
                </a:lnSpc>
              </a:pPr>
              <a:r>
                <a:rPr lang="en-US" altLang="ja-JP" sz="1200" b="1" i="1" dirty="0">
                  <a:latin typeface="Calibri" panose="020F0502020204030204" pitchFamily="34" charset="0"/>
                  <a:cs typeface="Calibri" panose="020F0502020204030204" pitchFamily="34" charset="0"/>
                </a:rPr>
                <a:t>Vice-chair</a:t>
              </a:r>
              <a:r>
                <a:rPr lang="en-US" altLang="ja-JP" sz="1200" dirty="0">
                  <a:latin typeface="Calibri" panose="020F0502020204030204" pitchFamily="34" charset="0"/>
                  <a:cs typeface="Calibri" panose="020F0502020204030204" pitchFamily="34" charset="0"/>
                </a:rPr>
                <a:t> :	</a:t>
              </a:r>
              <a:r>
                <a:rPr lang="en-US" altLang="ja-JP" sz="1200" b="0" dirty="0">
                  <a:latin typeface="Calibri" panose="020F0502020204030204" pitchFamily="34" charset="0"/>
                  <a:cs typeface="Calibri" panose="020F0502020204030204" pitchFamily="34" charset="0"/>
                </a:rPr>
                <a:t>Dr</a:t>
              </a:r>
              <a:r>
                <a:rPr lang="en-US" altLang="ja-JP" sz="1200" b="0" dirty="0" smtClean="0">
                  <a:latin typeface="Calibri" panose="020F0502020204030204" pitchFamily="34" charset="0"/>
                  <a:cs typeface="Calibri" panose="020F0502020204030204" pitchFamily="34" charset="0"/>
                </a:rPr>
                <a:t>. SAKAUCHI</a:t>
              </a:r>
              <a:r>
                <a:rPr lang="en-US" altLang="ja-JP" sz="1200" b="0" dirty="0">
                  <a:latin typeface="Calibri" panose="020F0502020204030204" pitchFamily="34" charset="0"/>
                  <a:cs typeface="Calibri" panose="020F0502020204030204" pitchFamily="34" charset="0"/>
                </a:rPr>
                <a:t>. Masao (NICT)</a:t>
              </a:r>
            </a:p>
            <a:p>
              <a:pPr algn="l">
                <a:lnSpc>
                  <a:spcPts val="1200"/>
                </a:lnSpc>
              </a:pPr>
              <a:r>
                <a:rPr lang="en-US" altLang="ja-JP" sz="1200" dirty="0">
                  <a:latin typeface="Calibri" panose="020F0502020204030204" pitchFamily="34" charset="0"/>
                  <a:cs typeface="Calibri" panose="020F0502020204030204" pitchFamily="34" charset="0"/>
                </a:rPr>
                <a:t>	</a:t>
              </a:r>
              <a:r>
                <a:rPr lang="en-US" altLang="ja-JP" sz="1200" b="0" dirty="0">
                  <a:latin typeface="Calibri" panose="020F0502020204030204" pitchFamily="34" charset="0"/>
                  <a:cs typeface="Calibri" panose="020F0502020204030204" pitchFamily="34" charset="0"/>
                </a:rPr>
                <a:t>Mr. SHINOHARA. </a:t>
              </a:r>
              <a:r>
                <a:rPr lang="en-US" altLang="ja-JP" sz="1200" b="0" dirty="0" err="1">
                  <a:latin typeface="Calibri" panose="020F0502020204030204" pitchFamily="34" charset="0"/>
                  <a:cs typeface="Calibri" panose="020F0502020204030204" pitchFamily="34" charset="0"/>
                </a:rPr>
                <a:t>Hiromichi</a:t>
              </a:r>
              <a:r>
                <a:rPr lang="en-US" altLang="ja-JP" sz="1200" b="0" dirty="0">
                  <a:latin typeface="Calibri" panose="020F0502020204030204" pitchFamily="34" charset="0"/>
                  <a:cs typeface="Calibri" panose="020F0502020204030204" pitchFamily="34" charset="0"/>
                </a:rPr>
                <a:t> (NTT)</a:t>
              </a:r>
              <a:endParaRPr kumimoji="1" lang="ja-JP" altLang="en-US" sz="1200" b="0" dirty="0">
                <a:latin typeface="Calibri" panose="020F0502020204030204" pitchFamily="34" charset="0"/>
                <a:cs typeface="Calibri" panose="020F0502020204030204" pitchFamily="34" charset="0"/>
              </a:endParaRPr>
            </a:p>
          </p:txBody>
        </p:sp>
        <p:grpSp>
          <p:nvGrpSpPr>
            <p:cNvPr id="22" name="グループ化 21"/>
            <p:cNvGrpSpPr/>
            <p:nvPr/>
          </p:nvGrpSpPr>
          <p:grpSpPr>
            <a:xfrm>
              <a:off x="5847588" y="1083183"/>
              <a:ext cx="2139696" cy="1133341"/>
              <a:chOff x="5276088" y="1664208"/>
              <a:chExt cx="2139696" cy="1133341"/>
            </a:xfrm>
          </p:grpSpPr>
          <p:grpSp>
            <p:nvGrpSpPr>
              <p:cNvPr id="34" name="グループ化 33"/>
              <p:cNvGrpSpPr/>
              <p:nvPr/>
            </p:nvGrpSpPr>
            <p:grpSpPr>
              <a:xfrm>
                <a:off x="5294376" y="1686971"/>
                <a:ext cx="2114375" cy="1047085"/>
                <a:chOff x="5294376" y="1686971"/>
                <a:chExt cx="2114375" cy="1047085"/>
              </a:xfrm>
            </p:grpSpPr>
            <p:sp>
              <p:nvSpPr>
                <p:cNvPr id="37" name="角丸四角形 36"/>
                <p:cNvSpPr/>
                <p:nvPr/>
              </p:nvSpPr>
              <p:spPr>
                <a:xfrm>
                  <a:off x="5294376" y="1686971"/>
                  <a:ext cx="2110018" cy="1047085"/>
                </a:xfrm>
                <a:prstGeom prst="roundRect">
                  <a:avLst>
                    <a:gd name="adj" fmla="val 5556"/>
                  </a:avLst>
                </a:prstGeom>
                <a:noFill/>
                <a:ln w="381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a:p>
              </p:txBody>
            </p:sp>
            <p:sp>
              <p:nvSpPr>
                <p:cNvPr id="38" name="正方形/長方形 37"/>
                <p:cNvSpPr/>
                <p:nvPr/>
              </p:nvSpPr>
              <p:spPr>
                <a:xfrm>
                  <a:off x="5302313" y="1699034"/>
                  <a:ext cx="2106438" cy="266926"/>
                </a:xfrm>
                <a:prstGeom prst="rect">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a:p>
              </p:txBody>
            </p:sp>
          </p:grpSp>
          <p:sp>
            <p:nvSpPr>
              <p:cNvPr id="35" name="テキスト ボックス 34"/>
              <p:cNvSpPr txBox="1"/>
              <p:nvPr/>
            </p:nvSpPr>
            <p:spPr>
              <a:xfrm>
                <a:off x="5276088" y="1664208"/>
                <a:ext cx="2130552" cy="329256"/>
              </a:xfrm>
              <a:prstGeom prst="rect">
                <a:avLst/>
              </a:prstGeom>
              <a:noFill/>
            </p:spPr>
            <p:txBody>
              <a:bodyPr wrap="square" rtlCol="0">
                <a:spAutoFit/>
              </a:bodyPr>
              <a:lstStyle/>
              <a:p>
                <a:pPr algn="ctr"/>
                <a:r>
                  <a:rPr lang="en-US" altLang="ja-JP" sz="1500" b="1" dirty="0" smtClean="0">
                    <a:solidFill>
                      <a:schemeClr val="bg1"/>
                    </a:solidFill>
                    <a:latin typeface="Calibri" panose="020F0502020204030204" pitchFamily="34" charset="0"/>
                    <a:cs typeface="Calibri" panose="020F0502020204030204" pitchFamily="34" charset="0"/>
                  </a:rPr>
                  <a:t>Secretariat </a:t>
                </a:r>
                <a:r>
                  <a:rPr lang="en-US" altLang="ja-JP" sz="1500" b="1" dirty="0">
                    <a:solidFill>
                      <a:schemeClr val="bg1"/>
                    </a:solidFill>
                    <a:latin typeface="Calibri" panose="020F0502020204030204" pitchFamily="34" charset="0"/>
                    <a:cs typeface="Calibri" panose="020F0502020204030204" pitchFamily="34" charset="0"/>
                  </a:rPr>
                  <a:t>(ARIB, TTC)</a:t>
                </a:r>
                <a:endParaRPr kumimoji="1" lang="ja-JP" altLang="en-US" sz="1500" b="1" dirty="0">
                  <a:solidFill>
                    <a:schemeClr val="bg1"/>
                  </a:solidFill>
                  <a:latin typeface="Calibri" panose="020F0502020204030204" pitchFamily="34" charset="0"/>
                  <a:cs typeface="Calibri" panose="020F0502020204030204" pitchFamily="34" charset="0"/>
                </a:endParaRPr>
              </a:p>
            </p:txBody>
          </p:sp>
          <p:sp>
            <p:nvSpPr>
              <p:cNvPr id="36" name="テキスト ボックス 35"/>
              <p:cNvSpPr txBox="1"/>
              <p:nvPr/>
            </p:nvSpPr>
            <p:spPr>
              <a:xfrm>
                <a:off x="5294376" y="1919531"/>
                <a:ext cx="2121408" cy="878018"/>
              </a:xfrm>
              <a:prstGeom prst="rect">
                <a:avLst/>
              </a:prstGeom>
              <a:noFill/>
            </p:spPr>
            <p:txBody>
              <a:bodyPr wrap="square" rtlCol="0">
                <a:spAutoFit/>
              </a:bodyPr>
              <a:lstStyle/>
              <a:p>
                <a:pPr algn="l">
                  <a:lnSpc>
                    <a:spcPts val="1200"/>
                  </a:lnSpc>
                </a:pPr>
                <a:r>
                  <a:rPr lang="en-US" altLang="ja-JP" sz="1200" b="1" i="1" dirty="0">
                    <a:latin typeface="Calibri" panose="020F0502020204030204" pitchFamily="34" charset="0"/>
                    <a:cs typeface="Calibri" panose="020F0502020204030204" pitchFamily="34" charset="0"/>
                  </a:rPr>
                  <a:t>Secretary General </a:t>
                </a:r>
                <a:r>
                  <a:rPr lang="en-US" altLang="ja-JP" sz="1200" dirty="0">
                    <a:latin typeface="Calibri" panose="020F0502020204030204" pitchFamily="34" charset="0"/>
                    <a:cs typeface="Calibri" panose="020F0502020204030204" pitchFamily="34" charset="0"/>
                  </a:rPr>
                  <a:t>:</a:t>
                </a:r>
              </a:p>
              <a:p>
                <a:pPr algn="l">
                  <a:lnSpc>
                    <a:spcPts val="1200"/>
                  </a:lnSpc>
                </a:pPr>
                <a:r>
                  <a:rPr lang="en-US" altLang="ja-JP" sz="1200" b="0" dirty="0">
                    <a:latin typeface="Calibri" panose="020F0502020204030204" pitchFamily="34" charset="0"/>
                    <a:cs typeface="Calibri" panose="020F0502020204030204" pitchFamily="34" charset="0"/>
                  </a:rPr>
                  <a:t>Dr. </a:t>
                </a:r>
                <a:r>
                  <a:rPr lang="en-US" altLang="ja-JP" sz="1200" b="0" dirty="0" smtClean="0">
                    <a:latin typeface="Calibri" panose="020F0502020204030204" pitchFamily="34" charset="0"/>
                    <a:cs typeface="Calibri" panose="020F0502020204030204" pitchFamily="34" charset="0"/>
                  </a:rPr>
                  <a:t>SATOH. </a:t>
                </a:r>
                <a:r>
                  <a:rPr lang="en-US" altLang="ja-JP" sz="1200" b="0" dirty="0" err="1">
                    <a:latin typeface="Calibri" panose="020F0502020204030204" pitchFamily="34" charset="0"/>
                    <a:cs typeface="Calibri" panose="020F0502020204030204" pitchFamily="34" charset="0"/>
                  </a:rPr>
                  <a:t>Kohei</a:t>
                </a:r>
                <a:r>
                  <a:rPr lang="en-US" altLang="ja-JP" sz="1200" b="0" dirty="0">
                    <a:latin typeface="Calibri" panose="020F0502020204030204" pitchFamily="34" charset="0"/>
                    <a:cs typeface="Calibri" panose="020F0502020204030204" pitchFamily="34" charset="0"/>
                  </a:rPr>
                  <a:t> (ARIB)</a:t>
                </a:r>
              </a:p>
              <a:p>
                <a:pPr algn="l">
                  <a:lnSpc>
                    <a:spcPts val="1200"/>
                  </a:lnSpc>
                </a:pPr>
                <a:r>
                  <a:rPr lang="en-US" altLang="ja-JP" sz="1200" b="1" i="1" dirty="0">
                    <a:latin typeface="Calibri" panose="020F0502020204030204" pitchFamily="34" charset="0"/>
                    <a:cs typeface="Calibri" panose="020F0502020204030204" pitchFamily="34" charset="0"/>
                  </a:rPr>
                  <a:t>Deputy Secretary General </a:t>
                </a:r>
                <a:r>
                  <a:rPr lang="en-US" altLang="ja-JP" sz="1200" dirty="0">
                    <a:latin typeface="Calibri" panose="020F0502020204030204" pitchFamily="34" charset="0"/>
                    <a:cs typeface="Calibri" panose="020F0502020204030204" pitchFamily="34" charset="0"/>
                  </a:rPr>
                  <a:t>:</a:t>
                </a:r>
              </a:p>
              <a:p>
                <a:pPr algn="l">
                  <a:lnSpc>
                    <a:spcPts val="1200"/>
                  </a:lnSpc>
                </a:pPr>
                <a:r>
                  <a:rPr lang="en-US" altLang="ja-JP" sz="1200" b="0" dirty="0">
                    <a:latin typeface="Calibri" panose="020F0502020204030204" pitchFamily="34" charset="0"/>
                    <a:cs typeface="Calibri" panose="020F0502020204030204" pitchFamily="34" charset="0"/>
                  </a:rPr>
                  <a:t>Mr. OKAMOTO. Yasushi (TTC)</a:t>
                </a:r>
              </a:p>
              <a:p>
                <a:pPr algn="l">
                  <a:lnSpc>
                    <a:spcPts val="1200"/>
                  </a:lnSpc>
                </a:pPr>
                <a:r>
                  <a:rPr lang="en-US" altLang="ja-JP" sz="1200" b="0" dirty="0">
                    <a:latin typeface="Calibri" panose="020F0502020204030204" pitchFamily="34" charset="0"/>
                    <a:cs typeface="Calibri" panose="020F0502020204030204" pitchFamily="34" charset="0"/>
                  </a:rPr>
                  <a:t>Mr. OHMURA. </a:t>
                </a:r>
                <a:r>
                  <a:rPr lang="en-US" altLang="ja-JP" sz="1200" b="0" dirty="0" smtClean="0">
                    <a:latin typeface="Calibri" panose="020F0502020204030204" pitchFamily="34" charset="0"/>
                    <a:cs typeface="Calibri" panose="020F0502020204030204" pitchFamily="34" charset="0"/>
                  </a:rPr>
                  <a:t>Yoshinori </a:t>
                </a:r>
                <a:r>
                  <a:rPr lang="en-US" altLang="ja-JP" sz="1200" b="0" dirty="0">
                    <a:latin typeface="Calibri" panose="020F0502020204030204" pitchFamily="34" charset="0"/>
                    <a:cs typeface="Calibri" panose="020F0502020204030204" pitchFamily="34" charset="0"/>
                  </a:rPr>
                  <a:t>(ARIB)</a:t>
                </a:r>
                <a:endParaRPr kumimoji="1" lang="ja-JP" altLang="en-US" sz="1200" b="0" dirty="0">
                  <a:latin typeface="Calibri" panose="020F0502020204030204" pitchFamily="34" charset="0"/>
                  <a:cs typeface="Calibri" panose="020F0502020204030204" pitchFamily="34" charset="0"/>
                </a:endParaRPr>
              </a:p>
            </p:txBody>
          </p:sp>
        </p:grpSp>
        <p:sp>
          <p:nvSpPr>
            <p:cNvPr id="23" name="テキスト ボックス 22"/>
            <p:cNvSpPr txBox="1"/>
            <p:nvPr/>
          </p:nvSpPr>
          <p:spPr>
            <a:xfrm>
              <a:off x="1143000" y="3534740"/>
              <a:ext cx="1673352" cy="1034808"/>
            </a:xfrm>
            <a:prstGeom prst="rect">
              <a:avLst/>
            </a:prstGeom>
            <a:noFill/>
          </p:spPr>
          <p:txBody>
            <a:bodyPr wrap="square" rtlCol="0">
              <a:spAutoFit/>
            </a:bodyPr>
            <a:lstStyle/>
            <a:p>
              <a:pPr algn="l">
                <a:lnSpc>
                  <a:spcPts val="1200"/>
                </a:lnSpc>
              </a:pPr>
              <a:r>
                <a:rPr lang="en-US" altLang="ja-JP" sz="1200" b="1" i="1" dirty="0">
                  <a:latin typeface="Calibri" panose="020F0502020204030204" pitchFamily="34" charset="0"/>
                  <a:cs typeface="Calibri" panose="020F0502020204030204" pitchFamily="34" charset="0"/>
                </a:rPr>
                <a:t>Chair</a:t>
              </a:r>
              <a:r>
                <a:rPr lang="en-US" altLang="ja-JP" sz="1200" dirty="0">
                  <a:latin typeface="Calibri" panose="020F0502020204030204" pitchFamily="34" charset="0"/>
                  <a:cs typeface="Calibri" panose="020F0502020204030204" pitchFamily="34" charset="0"/>
                </a:rPr>
                <a:t> :</a:t>
              </a:r>
            </a:p>
            <a:p>
              <a:pPr algn="l">
                <a:lnSpc>
                  <a:spcPts val="1200"/>
                </a:lnSpc>
              </a:pPr>
              <a:r>
                <a:rPr lang="en-US" altLang="ja-JP" sz="1200" b="0" dirty="0">
                  <a:latin typeface="Calibri" panose="020F0502020204030204" pitchFamily="34" charset="0"/>
                  <a:cs typeface="Calibri" panose="020F0502020204030204" pitchFamily="34" charset="0"/>
                </a:rPr>
                <a:t>Prof. MORIKAWA.</a:t>
              </a:r>
            </a:p>
            <a:p>
              <a:pPr algn="l">
                <a:lnSpc>
                  <a:spcPts val="1200"/>
                </a:lnSpc>
              </a:pPr>
              <a:r>
                <a:rPr lang="en-US" altLang="ja-JP" sz="1200" b="0" dirty="0">
                  <a:latin typeface="Calibri" panose="020F0502020204030204" pitchFamily="34" charset="0"/>
                  <a:cs typeface="Calibri" panose="020F0502020204030204" pitchFamily="34" charset="0"/>
                </a:rPr>
                <a:t>Hiroyuki (Tokyo Univ.)</a:t>
              </a:r>
            </a:p>
            <a:p>
              <a:pPr algn="l">
                <a:lnSpc>
                  <a:spcPts val="1200"/>
                </a:lnSpc>
              </a:pPr>
              <a:r>
                <a:rPr lang="en-US" altLang="ja-JP" sz="1200" b="1" i="1" dirty="0">
                  <a:latin typeface="Calibri" panose="020F0502020204030204" pitchFamily="34" charset="0"/>
                  <a:cs typeface="Calibri" panose="020F0502020204030204" pitchFamily="34" charset="0"/>
                </a:rPr>
                <a:t>Acting Chair </a:t>
              </a:r>
              <a:r>
                <a:rPr lang="en-US" altLang="ja-JP" sz="1200" dirty="0">
                  <a:latin typeface="Calibri" panose="020F0502020204030204" pitchFamily="34" charset="0"/>
                  <a:cs typeface="Calibri" panose="020F0502020204030204" pitchFamily="34" charset="0"/>
                </a:rPr>
                <a:t>:</a:t>
              </a:r>
            </a:p>
            <a:p>
              <a:pPr algn="l">
                <a:lnSpc>
                  <a:spcPts val="1200"/>
                </a:lnSpc>
              </a:pPr>
              <a:r>
                <a:rPr lang="en-US" altLang="ja-JP" sz="1200" b="0" dirty="0">
                  <a:latin typeface="Calibri" panose="020F0502020204030204" pitchFamily="34" charset="0"/>
                  <a:cs typeface="Calibri" panose="020F0502020204030204" pitchFamily="34" charset="0"/>
                </a:rPr>
                <a:t>Mr. NAKAMURA.</a:t>
              </a:r>
            </a:p>
            <a:p>
              <a:pPr algn="l">
                <a:lnSpc>
                  <a:spcPts val="1200"/>
                </a:lnSpc>
              </a:pPr>
              <a:r>
                <a:rPr lang="en-US" altLang="ja-JP" sz="1200" b="0" dirty="0" err="1">
                  <a:latin typeface="Calibri" panose="020F0502020204030204" pitchFamily="34" charset="0"/>
                  <a:cs typeface="Calibri" panose="020F0502020204030204" pitchFamily="34" charset="0"/>
                </a:rPr>
                <a:t>Takehiro</a:t>
              </a:r>
              <a:r>
                <a:rPr lang="en-US" altLang="ja-JP" sz="1200" b="0" dirty="0">
                  <a:latin typeface="Calibri" panose="020F0502020204030204" pitchFamily="34" charset="0"/>
                  <a:cs typeface="Calibri" panose="020F0502020204030204" pitchFamily="34" charset="0"/>
                </a:rPr>
                <a:t> (</a:t>
              </a:r>
              <a:r>
                <a:rPr lang="en-US" altLang="ja-JP" sz="1200" b="0" dirty="0" smtClean="0">
                  <a:latin typeface="Calibri" panose="020F0502020204030204" pitchFamily="34" charset="0"/>
                  <a:cs typeface="Calibri" panose="020F0502020204030204" pitchFamily="34" charset="0"/>
                </a:rPr>
                <a:t>NTT DOCOMO</a:t>
              </a:r>
              <a:r>
                <a:rPr lang="en-US" altLang="ja-JP" sz="1200" b="0" dirty="0">
                  <a:latin typeface="Calibri" panose="020F0502020204030204" pitchFamily="34" charset="0"/>
                  <a:cs typeface="Calibri" panose="020F0502020204030204" pitchFamily="34" charset="0"/>
                </a:rPr>
                <a:t>)</a:t>
              </a:r>
            </a:p>
          </p:txBody>
        </p:sp>
        <p:sp>
          <p:nvSpPr>
            <p:cNvPr id="24" name="テキスト ボックス 23"/>
            <p:cNvSpPr txBox="1"/>
            <p:nvPr/>
          </p:nvSpPr>
          <p:spPr>
            <a:xfrm>
              <a:off x="2880360" y="3545896"/>
              <a:ext cx="1609344" cy="1139334"/>
            </a:xfrm>
            <a:prstGeom prst="rect">
              <a:avLst/>
            </a:prstGeom>
            <a:noFill/>
          </p:spPr>
          <p:txBody>
            <a:bodyPr wrap="square" rtlCol="0">
              <a:spAutoFit/>
            </a:bodyPr>
            <a:lstStyle/>
            <a:p>
              <a:pPr algn="l">
                <a:lnSpc>
                  <a:spcPts val="1000"/>
                </a:lnSpc>
              </a:pPr>
              <a:r>
                <a:rPr lang="en-US" altLang="ja-JP" sz="1200" b="1" i="1" dirty="0">
                  <a:latin typeface="Calibri" panose="020F0502020204030204" pitchFamily="34" charset="0"/>
                  <a:cs typeface="Calibri" panose="020F0502020204030204" pitchFamily="34" charset="0"/>
                </a:rPr>
                <a:t>Chair</a:t>
              </a:r>
              <a:r>
                <a:rPr lang="en-US" altLang="ja-JP" sz="1200" dirty="0">
                  <a:latin typeface="Calibri" panose="020F0502020204030204" pitchFamily="34" charset="0"/>
                  <a:cs typeface="Calibri" panose="020F0502020204030204" pitchFamily="34" charset="0"/>
                </a:rPr>
                <a:t> :</a:t>
              </a:r>
            </a:p>
            <a:p>
              <a:pPr algn="l">
                <a:lnSpc>
                  <a:spcPts val="1000"/>
                </a:lnSpc>
              </a:pPr>
              <a:r>
                <a:rPr lang="en-US" altLang="ja-JP" sz="1200" b="0" dirty="0">
                  <a:latin typeface="Calibri" panose="020F0502020204030204" pitchFamily="34" charset="0"/>
                  <a:cs typeface="Calibri" panose="020F0502020204030204" pitchFamily="34" charset="0"/>
                </a:rPr>
                <a:t>Prof. SAMPEI. Seiichi</a:t>
              </a:r>
            </a:p>
            <a:p>
              <a:pPr algn="l">
                <a:lnSpc>
                  <a:spcPts val="1000"/>
                </a:lnSpc>
              </a:pPr>
              <a:r>
                <a:rPr lang="en-US" altLang="ja-JP" sz="1200" b="0" dirty="0">
                  <a:latin typeface="Calibri" panose="020F0502020204030204" pitchFamily="34" charset="0"/>
                  <a:cs typeface="Calibri" panose="020F0502020204030204" pitchFamily="34" charset="0"/>
                </a:rPr>
                <a:t>(Osaka Univ.)</a:t>
              </a:r>
            </a:p>
            <a:p>
              <a:pPr algn="l">
                <a:lnSpc>
                  <a:spcPts val="1000"/>
                </a:lnSpc>
              </a:pPr>
              <a:r>
                <a:rPr lang="en-US" altLang="ja-JP" sz="1200" b="1" i="1" dirty="0">
                  <a:latin typeface="Calibri" panose="020F0502020204030204" pitchFamily="34" charset="0"/>
                  <a:cs typeface="Calibri" panose="020F0502020204030204" pitchFamily="34" charset="0"/>
                </a:rPr>
                <a:t>Acting Chair </a:t>
              </a:r>
              <a:r>
                <a:rPr lang="en-US" altLang="ja-JP" sz="1200" dirty="0">
                  <a:latin typeface="Calibri" panose="020F0502020204030204" pitchFamily="34" charset="0"/>
                  <a:cs typeface="Calibri" panose="020F0502020204030204" pitchFamily="34" charset="0"/>
                </a:rPr>
                <a:t>:</a:t>
              </a:r>
            </a:p>
            <a:p>
              <a:pPr algn="l">
                <a:lnSpc>
                  <a:spcPts val="1000"/>
                </a:lnSpc>
              </a:pPr>
              <a:r>
                <a:rPr lang="en-US" altLang="ja-JP" sz="1200" b="0" dirty="0">
                  <a:latin typeface="Calibri" panose="020F0502020204030204" pitchFamily="34" charset="0"/>
                  <a:cs typeface="Calibri" panose="020F0502020204030204" pitchFamily="34" charset="0"/>
                </a:rPr>
                <a:t>Mr. MATSUNAGA. Akira</a:t>
              </a:r>
            </a:p>
            <a:p>
              <a:pPr algn="l">
                <a:lnSpc>
                  <a:spcPts val="1000"/>
                </a:lnSpc>
              </a:pPr>
              <a:r>
                <a:rPr lang="en-US" altLang="ja-JP" sz="1200" b="0" dirty="0">
                  <a:latin typeface="Calibri" panose="020F0502020204030204" pitchFamily="34" charset="0"/>
                  <a:cs typeface="Calibri" panose="020F0502020204030204" pitchFamily="34" charset="0"/>
                </a:rPr>
                <a:t>(KDDI),</a:t>
              </a:r>
            </a:p>
            <a:p>
              <a:pPr algn="l">
                <a:lnSpc>
                  <a:spcPts val="1000"/>
                </a:lnSpc>
              </a:pPr>
              <a:r>
                <a:rPr lang="en-US" altLang="ja-JP" sz="1200" b="0" dirty="0">
                  <a:latin typeface="Calibri" panose="020F0502020204030204" pitchFamily="34" charset="0"/>
                  <a:cs typeface="Calibri" panose="020F0502020204030204" pitchFamily="34" charset="0"/>
                </a:rPr>
                <a:t>Mr. NAKAMURA.</a:t>
              </a:r>
            </a:p>
            <a:p>
              <a:pPr algn="l">
                <a:lnSpc>
                  <a:spcPts val="1000"/>
                </a:lnSpc>
              </a:pPr>
              <a:r>
                <a:rPr lang="en-US" altLang="ja-JP" sz="1200" b="0" dirty="0" err="1">
                  <a:latin typeface="Calibri" panose="020F0502020204030204" pitchFamily="34" charset="0"/>
                  <a:cs typeface="Calibri" panose="020F0502020204030204" pitchFamily="34" charset="0"/>
                </a:rPr>
                <a:t>Takaharu</a:t>
              </a:r>
              <a:r>
                <a:rPr lang="en-US" altLang="ja-JP" sz="1200" b="0" dirty="0">
                  <a:latin typeface="Calibri" panose="020F0502020204030204" pitchFamily="34" charset="0"/>
                  <a:cs typeface="Calibri" panose="020F0502020204030204" pitchFamily="34" charset="0"/>
                </a:rPr>
                <a:t> (FUJITSU)</a:t>
              </a:r>
            </a:p>
          </p:txBody>
        </p:sp>
        <p:sp>
          <p:nvSpPr>
            <p:cNvPr id="25" name="テキスト ボックス 24"/>
            <p:cNvSpPr txBox="1"/>
            <p:nvPr/>
          </p:nvSpPr>
          <p:spPr>
            <a:xfrm>
              <a:off x="4636008" y="3527608"/>
              <a:ext cx="1609344" cy="1034808"/>
            </a:xfrm>
            <a:prstGeom prst="rect">
              <a:avLst/>
            </a:prstGeom>
            <a:noFill/>
          </p:spPr>
          <p:txBody>
            <a:bodyPr wrap="square" rtlCol="0">
              <a:spAutoFit/>
            </a:bodyPr>
            <a:lstStyle/>
            <a:p>
              <a:pPr algn="l">
                <a:lnSpc>
                  <a:spcPts val="1200"/>
                </a:lnSpc>
              </a:pPr>
              <a:r>
                <a:rPr lang="en-US" altLang="ja-JP" sz="1200" b="1" i="1" dirty="0">
                  <a:latin typeface="Calibri" panose="020F0502020204030204" pitchFamily="34" charset="0"/>
                  <a:cs typeface="Calibri" panose="020F0502020204030204" pitchFamily="34" charset="0"/>
                </a:rPr>
                <a:t>Chair</a:t>
              </a:r>
              <a:r>
                <a:rPr lang="en-US" altLang="ja-JP" sz="1200" dirty="0">
                  <a:latin typeface="Calibri" panose="020F0502020204030204" pitchFamily="34" charset="0"/>
                  <a:cs typeface="Calibri" panose="020F0502020204030204" pitchFamily="34" charset="0"/>
                </a:rPr>
                <a:t> :</a:t>
              </a:r>
            </a:p>
            <a:p>
              <a:pPr algn="l">
                <a:lnSpc>
                  <a:spcPts val="1200"/>
                </a:lnSpc>
              </a:pPr>
              <a:r>
                <a:rPr lang="en-US" altLang="ja-JP" sz="1200" b="0" dirty="0">
                  <a:latin typeface="Calibri" panose="020F0502020204030204" pitchFamily="34" charset="0"/>
                  <a:cs typeface="Calibri" panose="020F0502020204030204" pitchFamily="34" charset="0"/>
                </a:rPr>
                <a:t>Mr. IWANAMI. </a:t>
              </a:r>
              <a:r>
                <a:rPr lang="en-US" altLang="ja-JP" sz="1200" b="0" dirty="0" err="1">
                  <a:latin typeface="Calibri" panose="020F0502020204030204" pitchFamily="34" charset="0"/>
                  <a:cs typeface="Calibri" panose="020F0502020204030204" pitchFamily="34" charset="0"/>
                </a:rPr>
                <a:t>Gota</a:t>
              </a:r>
              <a:endParaRPr lang="en-US" altLang="ja-JP" sz="1200" b="0" dirty="0">
                <a:latin typeface="Calibri" panose="020F0502020204030204" pitchFamily="34" charset="0"/>
                <a:cs typeface="Calibri" panose="020F0502020204030204" pitchFamily="34" charset="0"/>
              </a:endParaRPr>
            </a:p>
            <a:p>
              <a:pPr algn="l">
                <a:lnSpc>
                  <a:spcPts val="1200"/>
                </a:lnSpc>
              </a:pPr>
              <a:r>
                <a:rPr lang="en-US" altLang="ja-JP" sz="1200" b="0" dirty="0">
                  <a:latin typeface="Calibri" panose="020F0502020204030204" pitchFamily="34" charset="0"/>
                  <a:cs typeface="Calibri" panose="020F0502020204030204" pitchFamily="34" charset="0"/>
                </a:rPr>
                <a:t>(INFOCITY)</a:t>
              </a:r>
            </a:p>
            <a:p>
              <a:pPr algn="l">
                <a:lnSpc>
                  <a:spcPts val="1200"/>
                </a:lnSpc>
              </a:pPr>
              <a:r>
                <a:rPr lang="en-US" altLang="ja-JP" sz="1200" b="1" i="1" dirty="0">
                  <a:latin typeface="Calibri" panose="020F0502020204030204" pitchFamily="34" charset="0"/>
                  <a:cs typeface="Calibri" panose="020F0502020204030204" pitchFamily="34" charset="0"/>
                </a:rPr>
                <a:t>Acting Chair </a:t>
              </a:r>
              <a:r>
                <a:rPr lang="en-US" altLang="ja-JP" sz="1200" dirty="0">
                  <a:latin typeface="Calibri" panose="020F0502020204030204" pitchFamily="34" charset="0"/>
                  <a:cs typeface="Calibri" panose="020F0502020204030204" pitchFamily="34" charset="0"/>
                </a:rPr>
                <a:t>:</a:t>
              </a:r>
            </a:p>
            <a:p>
              <a:pPr algn="l">
                <a:lnSpc>
                  <a:spcPts val="1200"/>
                </a:lnSpc>
              </a:pPr>
              <a:r>
                <a:rPr lang="en-US" altLang="ja-JP" sz="1200" b="0" dirty="0">
                  <a:latin typeface="Calibri" panose="020F0502020204030204" pitchFamily="34" charset="0"/>
                  <a:cs typeface="Calibri" panose="020F0502020204030204" pitchFamily="34" charset="0"/>
                </a:rPr>
                <a:t>Mr. HAYASHI. </a:t>
              </a:r>
              <a:r>
                <a:rPr lang="en-US" altLang="ja-JP" sz="1200" b="0" dirty="0" err="1">
                  <a:latin typeface="Calibri" panose="020F0502020204030204" pitchFamily="34" charset="0"/>
                  <a:cs typeface="Calibri" panose="020F0502020204030204" pitchFamily="34" charset="0"/>
                </a:rPr>
                <a:t>Toshiki</a:t>
              </a:r>
              <a:endParaRPr lang="en-US" altLang="ja-JP" sz="1200" b="0" dirty="0">
                <a:latin typeface="Calibri" panose="020F0502020204030204" pitchFamily="34" charset="0"/>
                <a:cs typeface="Calibri" panose="020F0502020204030204" pitchFamily="34" charset="0"/>
              </a:endParaRPr>
            </a:p>
            <a:p>
              <a:pPr algn="l">
                <a:lnSpc>
                  <a:spcPts val="1200"/>
                </a:lnSpc>
              </a:pPr>
              <a:r>
                <a:rPr lang="en-US" altLang="ja-JP" sz="1200" b="0" dirty="0">
                  <a:latin typeface="Calibri" panose="020F0502020204030204" pitchFamily="34" charset="0"/>
                  <a:cs typeface="Calibri" panose="020F0502020204030204" pitchFamily="34" charset="0"/>
                </a:rPr>
                <a:t>(GEO NETWORKS)</a:t>
              </a:r>
            </a:p>
          </p:txBody>
        </p:sp>
        <p:sp>
          <p:nvSpPr>
            <p:cNvPr id="26" name="テキスト ボックス 25"/>
            <p:cNvSpPr txBox="1"/>
            <p:nvPr/>
          </p:nvSpPr>
          <p:spPr>
            <a:xfrm>
              <a:off x="6382512" y="3534740"/>
              <a:ext cx="1609344" cy="1034808"/>
            </a:xfrm>
            <a:prstGeom prst="rect">
              <a:avLst/>
            </a:prstGeom>
            <a:noFill/>
          </p:spPr>
          <p:txBody>
            <a:bodyPr wrap="square" rtlCol="0">
              <a:spAutoFit/>
            </a:bodyPr>
            <a:lstStyle/>
            <a:p>
              <a:pPr algn="l">
                <a:lnSpc>
                  <a:spcPts val="1200"/>
                </a:lnSpc>
              </a:pPr>
              <a:r>
                <a:rPr lang="en-US" altLang="ja-JP" sz="1200" b="1" i="1" dirty="0">
                  <a:latin typeface="Calibri" panose="020F0502020204030204" pitchFamily="34" charset="0"/>
                  <a:cs typeface="Calibri" panose="020F0502020204030204" pitchFamily="34" charset="0"/>
                </a:rPr>
                <a:t>Chair </a:t>
              </a:r>
              <a:r>
                <a:rPr lang="en-US" altLang="ja-JP" sz="1200" dirty="0">
                  <a:latin typeface="Calibri" panose="020F0502020204030204" pitchFamily="34" charset="0"/>
                  <a:cs typeface="Calibri" panose="020F0502020204030204" pitchFamily="34" charset="0"/>
                </a:rPr>
                <a:t>:</a:t>
              </a:r>
            </a:p>
            <a:p>
              <a:pPr algn="l">
                <a:lnSpc>
                  <a:spcPts val="1200"/>
                </a:lnSpc>
              </a:pPr>
              <a:r>
                <a:rPr lang="en-US" altLang="ja-JP" sz="1200" b="1" dirty="0">
                  <a:latin typeface="Calibri" panose="020F0502020204030204" pitchFamily="34" charset="0"/>
                  <a:cs typeface="Calibri" panose="020F0502020204030204" pitchFamily="34" charset="0"/>
                </a:rPr>
                <a:t>Prof. NAKAO. Akihiro</a:t>
              </a:r>
            </a:p>
            <a:p>
              <a:pPr algn="l">
                <a:lnSpc>
                  <a:spcPts val="1200"/>
                </a:lnSpc>
              </a:pPr>
              <a:r>
                <a:rPr lang="en-US" altLang="ja-JP" sz="1200" b="0" dirty="0">
                  <a:latin typeface="Calibri" panose="020F0502020204030204" pitchFamily="34" charset="0"/>
                  <a:cs typeface="Calibri" panose="020F0502020204030204" pitchFamily="34" charset="0"/>
                </a:rPr>
                <a:t>(Tokyo Univ.)</a:t>
              </a:r>
            </a:p>
            <a:p>
              <a:pPr algn="l">
                <a:lnSpc>
                  <a:spcPts val="1200"/>
                </a:lnSpc>
              </a:pPr>
              <a:r>
                <a:rPr lang="en-US" altLang="ja-JP" sz="1200" b="1" i="1" dirty="0">
                  <a:latin typeface="Calibri" panose="020F0502020204030204" pitchFamily="34" charset="0"/>
                  <a:cs typeface="Calibri" panose="020F0502020204030204" pitchFamily="34" charset="0"/>
                </a:rPr>
                <a:t>Acting Chair </a:t>
              </a:r>
              <a:r>
                <a:rPr lang="en-US" altLang="ja-JP" sz="1200" dirty="0">
                  <a:latin typeface="Calibri" panose="020F0502020204030204" pitchFamily="34" charset="0"/>
                  <a:cs typeface="Calibri" panose="020F0502020204030204" pitchFamily="34" charset="0"/>
                </a:rPr>
                <a:t>:</a:t>
              </a:r>
            </a:p>
            <a:p>
              <a:pPr algn="l">
                <a:lnSpc>
                  <a:spcPts val="1200"/>
                </a:lnSpc>
              </a:pPr>
              <a:r>
                <a:rPr lang="en-US" altLang="ja-JP" sz="1200" b="0" dirty="0">
                  <a:latin typeface="Calibri" panose="020F0502020204030204" pitchFamily="34" charset="0"/>
                  <a:cs typeface="Calibri" panose="020F0502020204030204" pitchFamily="34" charset="0"/>
                </a:rPr>
                <a:t>Dr. KAWAMURA.</a:t>
              </a:r>
            </a:p>
            <a:p>
              <a:pPr algn="l">
                <a:lnSpc>
                  <a:spcPts val="1200"/>
                </a:lnSpc>
              </a:pPr>
              <a:r>
                <a:rPr lang="en-US" altLang="ja-JP" sz="1200" b="0" dirty="0">
                  <a:latin typeface="Calibri" panose="020F0502020204030204" pitchFamily="34" charset="0"/>
                  <a:cs typeface="Calibri" panose="020F0502020204030204" pitchFamily="34" charset="0"/>
                </a:rPr>
                <a:t>Ryutaro (NTT)</a:t>
              </a:r>
            </a:p>
          </p:txBody>
        </p:sp>
        <p:grpSp>
          <p:nvGrpSpPr>
            <p:cNvPr id="27" name="グループ化 26"/>
            <p:cNvGrpSpPr/>
            <p:nvPr/>
          </p:nvGrpSpPr>
          <p:grpSpPr>
            <a:xfrm>
              <a:off x="1583761" y="2049683"/>
              <a:ext cx="2600184" cy="712132"/>
              <a:chOff x="1183711" y="1971108"/>
              <a:chExt cx="2600184" cy="712132"/>
            </a:xfrm>
          </p:grpSpPr>
          <p:grpSp>
            <p:nvGrpSpPr>
              <p:cNvPr id="29" name="グループ化 28"/>
              <p:cNvGrpSpPr/>
              <p:nvPr/>
            </p:nvGrpSpPr>
            <p:grpSpPr>
              <a:xfrm>
                <a:off x="1183711" y="2037706"/>
                <a:ext cx="2540390" cy="645534"/>
                <a:chOff x="5294376" y="1686973"/>
                <a:chExt cx="2114375" cy="1047085"/>
              </a:xfrm>
            </p:grpSpPr>
            <p:sp>
              <p:nvSpPr>
                <p:cNvPr id="32" name="角丸四角形 31"/>
                <p:cNvSpPr/>
                <p:nvPr/>
              </p:nvSpPr>
              <p:spPr>
                <a:xfrm>
                  <a:off x="5294376" y="1686973"/>
                  <a:ext cx="2110018" cy="1047085"/>
                </a:xfrm>
                <a:prstGeom prst="roundRect">
                  <a:avLst>
                    <a:gd name="adj" fmla="val 5556"/>
                  </a:avLst>
                </a:prstGeom>
                <a:noFill/>
                <a:ln w="381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a:p>
              </p:txBody>
            </p:sp>
            <p:sp>
              <p:nvSpPr>
                <p:cNvPr id="33" name="正方形/長方形 32"/>
                <p:cNvSpPr/>
                <p:nvPr/>
              </p:nvSpPr>
              <p:spPr>
                <a:xfrm>
                  <a:off x="5302313" y="1699034"/>
                  <a:ext cx="2106438" cy="372570"/>
                </a:xfrm>
                <a:prstGeom prst="rect">
                  <a:avLst/>
                </a:prstGeom>
                <a:solidFill>
                  <a:srgbClr val="65A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a:p>
              </p:txBody>
            </p:sp>
          </p:grpSp>
          <p:sp>
            <p:nvSpPr>
              <p:cNvPr id="30" name="テキスト ボックス 29"/>
              <p:cNvSpPr txBox="1"/>
              <p:nvPr/>
            </p:nvSpPr>
            <p:spPr>
              <a:xfrm>
                <a:off x="1224068" y="1971108"/>
                <a:ext cx="2559827" cy="329258"/>
              </a:xfrm>
              <a:prstGeom prst="rect">
                <a:avLst/>
              </a:prstGeom>
              <a:noFill/>
            </p:spPr>
            <p:txBody>
              <a:bodyPr wrap="square" rtlCol="0">
                <a:spAutoFit/>
              </a:bodyPr>
              <a:lstStyle/>
              <a:p>
                <a:pPr algn="ctr"/>
                <a:r>
                  <a:rPr lang="en-US" altLang="ja-JP" sz="1500" b="1" dirty="0" smtClean="0">
                    <a:solidFill>
                      <a:schemeClr val="bg1"/>
                    </a:solidFill>
                    <a:latin typeface="Calibri" panose="020F0502020204030204" pitchFamily="34" charset="0"/>
                    <a:cs typeface="Calibri" panose="020F0502020204030204" pitchFamily="34" charset="0"/>
                  </a:rPr>
                  <a:t>5G </a:t>
                </a:r>
                <a:r>
                  <a:rPr lang="en-US" altLang="ja-JP" sz="1500" b="1" dirty="0">
                    <a:solidFill>
                      <a:schemeClr val="bg1"/>
                    </a:solidFill>
                    <a:latin typeface="Calibri" panose="020F0502020204030204" pitchFamily="34" charset="0"/>
                    <a:cs typeface="Calibri" panose="020F0502020204030204" pitchFamily="34" charset="0"/>
                  </a:rPr>
                  <a:t>Trial Promotion </a:t>
                </a:r>
                <a:r>
                  <a:rPr lang="en-US" altLang="ja-JP" sz="1500" b="1" dirty="0" smtClean="0">
                    <a:solidFill>
                      <a:schemeClr val="bg1"/>
                    </a:solidFill>
                    <a:latin typeface="Calibri" panose="020F0502020204030204" pitchFamily="34" charset="0"/>
                    <a:cs typeface="Calibri" panose="020F0502020204030204" pitchFamily="34" charset="0"/>
                  </a:rPr>
                  <a:t>Group</a:t>
                </a:r>
                <a:endParaRPr kumimoji="1" lang="ja-JP" altLang="en-US" sz="1500" b="1" dirty="0">
                  <a:solidFill>
                    <a:schemeClr val="bg1"/>
                  </a:solidFill>
                  <a:latin typeface="Calibri" panose="020F0502020204030204" pitchFamily="34" charset="0"/>
                  <a:cs typeface="Calibri" panose="020F0502020204030204" pitchFamily="34" charset="0"/>
                </a:endParaRPr>
              </a:p>
            </p:txBody>
          </p:sp>
          <p:sp>
            <p:nvSpPr>
              <p:cNvPr id="31" name="テキスト ボックス 30"/>
              <p:cNvSpPr txBox="1"/>
              <p:nvPr/>
            </p:nvSpPr>
            <p:spPr>
              <a:xfrm>
                <a:off x="1183711" y="2274833"/>
                <a:ext cx="2548840" cy="381519"/>
              </a:xfrm>
              <a:prstGeom prst="rect">
                <a:avLst/>
              </a:prstGeom>
              <a:noFill/>
            </p:spPr>
            <p:txBody>
              <a:bodyPr wrap="square" rtlCol="0">
                <a:spAutoFit/>
              </a:bodyPr>
              <a:lstStyle/>
              <a:p>
                <a:pPr algn="l">
                  <a:lnSpc>
                    <a:spcPts val="1100"/>
                  </a:lnSpc>
                </a:pPr>
                <a:r>
                  <a:rPr lang="en-US" altLang="ja-JP" sz="1200" b="1" i="1" dirty="0" smtClean="0">
                    <a:latin typeface="Calibri" panose="020F0502020204030204" pitchFamily="34" charset="0"/>
                    <a:cs typeface="Calibri" panose="020F0502020204030204" pitchFamily="34" charset="0"/>
                  </a:rPr>
                  <a:t>Leader </a:t>
                </a:r>
                <a:r>
                  <a:rPr lang="en-US" altLang="ja-JP" sz="1200" dirty="0">
                    <a:latin typeface="Calibri" panose="020F0502020204030204" pitchFamily="34" charset="0"/>
                    <a:cs typeface="Calibri" panose="020F0502020204030204" pitchFamily="34" charset="0"/>
                  </a:rPr>
                  <a:t>:</a:t>
                </a:r>
              </a:p>
              <a:p>
                <a:pPr algn="l">
                  <a:lnSpc>
                    <a:spcPts val="1100"/>
                  </a:lnSpc>
                </a:pPr>
                <a:r>
                  <a:rPr lang="en-US" altLang="ja-JP" sz="1200" b="0" dirty="0">
                    <a:latin typeface="Calibri" panose="020F0502020204030204" pitchFamily="34" charset="0"/>
                    <a:cs typeface="Calibri" panose="020F0502020204030204" pitchFamily="34" charset="0"/>
                  </a:rPr>
                  <a:t>Mr. </a:t>
                </a:r>
                <a:r>
                  <a:rPr lang="en-US" altLang="ja-JP" sz="1200" b="0" dirty="0" smtClean="0">
                    <a:latin typeface="Calibri" panose="020F0502020204030204" pitchFamily="34" charset="0"/>
                    <a:cs typeface="Calibri" panose="020F0502020204030204" pitchFamily="34" charset="0"/>
                  </a:rPr>
                  <a:t>OKUMURA</a:t>
                </a:r>
                <a:r>
                  <a:rPr lang="en-US" altLang="ja-JP" sz="1200" b="0" dirty="0">
                    <a:latin typeface="Calibri" panose="020F0502020204030204" pitchFamily="34" charset="0"/>
                    <a:cs typeface="Calibri" panose="020F0502020204030204" pitchFamily="34" charset="0"/>
                  </a:rPr>
                  <a:t>. </a:t>
                </a:r>
                <a:r>
                  <a:rPr lang="en-US" altLang="ja-JP" sz="1200" b="0" dirty="0" err="1" smtClean="0">
                    <a:latin typeface="Calibri" panose="020F0502020204030204" pitchFamily="34" charset="0"/>
                    <a:cs typeface="Calibri" panose="020F0502020204030204" pitchFamily="34" charset="0"/>
                  </a:rPr>
                  <a:t>Yukihiko</a:t>
                </a:r>
                <a:r>
                  <a:rPr lang="en-US" altLang="ja-JP" sz="1200" b="0" dirty="0" smtClean="0">
                    <a:latin typeface="Calibri" panose="020F0502020204030204" pitchFamily="34" charset="0"/>
                    <a:cs typeface="Calibri" panose="020F0502020204030204" pitchFamily="34" charset="0"/>
                  </a:rPr>
                  <a:t> (NTT DOCOMO)</a:t>
                </a:r>
                <a:endParaRPr kumimoji="1" lang="ja-JP" altLang="en-US" sz="1200" b="0" dirty="0">
                  <a:latin typeface="Calibri" panose="020F0502020204030204" pitchFamily="34" charset="0"/>
                  <a:cs typeface="Calibri" panose="020F0502020204030204" pitchFamily="34" charset="0"/>
                </a:endParaRPr>
              </a:p>
            </p:txBody>
          </p:sp>
        </p:grpSp>
        <p:sp>
          <p:nvSpPr>
            <p:cNvPr id="28" name="フリーフォーム 27"/>
            <p:cNvSpPr/>
            <p:nvPr/>
          </p:nvSpPr>
          <p:spPr>
            <a:xfrm rot="5400000" flipH="1">
              <a:off x="4655380" y="2266999"/>
              <a:ext cx="64649" cy="282940"/>
            </a:xfrm>
            <a:custGeom>
              <a:avLst/>
              <a:gdLst>
                <a:gd name="connsiteX0" fmla="*/ 0 w 0"/>
                <a:gd name="connsiteY0" fmla="*/ 0 h 1236291"/>
                <a:gd name="connsiteX1" fmla="*/ 0 w 0"/>
                <a:gd name="connsiteY1" fmla="*/ 1236291 h 1236291"/>
              </a:gdLst>
              <a:ahLst/>
              <a:cxnLst>
                <a:cxn ang="0">
                  <a:pos x="connsiteX0" y="connsiteY0"/>
                </a:cxn>
                <a:cxn ang="0">
                  <a:pos x="connsiteX1" y="connsiteY1"/>
                </a:cxn>
              </a:cxnLst>
              <a:rect l="l" t="t" r="r" b="b"/>
              <a:pathLst>
                <a:path h="1236291">
                  <a:moveTo>
                    <a:pt x="0" y="0"/>
                  </a:moveTo>
                  <a:lnTo>
                    <a:pt x="0" y="1236291"/>
                  </a:lnTo>
                </a:path>
              </a:pathLst>
            </a:custGeom>
            <a:noFill/>
            <a:ln w="12700">
              <a:solidFill>
                <a:srgbClr val="65AA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3200"/>
            </a:p>
          </p:txBody>
        </p:sp>
      </p:grpSp>
      <p:sp>
        <p:nvSpPr>
          <p:cNvPr id="51" name="テキスト ボックス 50"/>
          <p:cNvSpPr txBox="1"/>
          <p:nvPr/>
        </p:nvSpPr>
        <p:spPr bwMode="auto">
          <a:xfrm>
            <a:off x="511296" y="1617319"/>
            <a:ext cx="1039025" cy="324908"/>
          </a:xfrm>
          <a:prstGeom prst="rect">
            <a:avLst/>
          </a:prstGeom>
          <a:noFill/>
          <a:ln w="19050">
            <a:noFill/>
            <a:miter lim="800000"/>
            <a:headEnd/>
            <a:tailEnd/>
          </a:ln>
        </p:spPr>
        <p:txBody>
          <a:bodyPr wrap="none" lIns="77925" tIns="38963" rIns="77925" bIns="38963">
            <a:spAutoFit/>
          </a:bodyPr>
          <a:lstStyle/>
          <a:p>
            <a:pPr algn="ctr">
              <a:defRPr/>
            </a:pPr>
            <a:r>
              <a:rPr lang="en-US" altLang="ja-JP" sz="1600" kern="0" dirty="0" smtClean="0">
                <a:solidFill>
                  <a:srgbClr val="FF0000"/>
                </a:solidFill>
                <a:latin typeface="Tahoma" panose="020B0604030504040204" pitchFamily="34" charset="0"/>
                <a:cs typeface="Tahoma" panose="020B0604030504040204" pitchFamily="34" charset="0"/>
              </a:rPr>
              <a:t>Jan. 2016</a:t>
            </a:r>
            <a:endParaRPr lang="ja-JP" altLang="en-US" sz="1600" kern="0" dirty="0">
              <a:solidFill>
                <a:srgbClr val="FF0000"/>
              </a:solidFill>
              <a:latin typeface="Tahoma" panose="020B0604030504040204" pitchFamily="34" charset="0"/>
              <a:cs typeface="Tahoma" panose="020B0604030504040204" pitchFamily="34" charset="0"/>
            </a:endParaRPr>
          </a:p>
        </p:txBody>
      </p:sp>
      <p:cxnSp>
        <p:nvCxnSpPr>
          <p:cNvPr id="53" name="直線矢印コネクタ 52"/>
          <p:cNvCxnSpPr>
            <a:stCxn id="51" idx="2"/>
          </p:cNvCxnSpPr>
          <p:nvPr/>
        </p:nvCxnSpPr>
        <p:spPr>
          <a:xfrm>
            <a:off x="1030809" y="1942227"/>
            <a:ext cx="298014" cy="255241"/>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3203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タイトル 1"/>
          <p:cNvSpPr>
            <a:spLocks noGrp="1"/>
          </p:cNvSpPr>
          <p:nvPr>
            <p:ph type="title"/>
          </p:nvPr>
        </p:nvSpPr>
        <p:spPr/>
        <p:txBody>
          <a:bodyPr>
            <a:normAutofit/>
          </a:bodyPr>
          <a:lstStyle/>
          <a:p>
            <a:r>
              <a:rPr lang="en-US" altLang="ja-JP" sz="2800" dirty="0">
                <a:latin typeface="Arial Black" panose="020B0A04020102020204" pitchFamily="34" charset="0"/>
                <a:ea typeface="+mj-ea"/>
              </a:rPr>
              <a:t>5GMF </a:t>
            </a:r>
            <a:r>
              <a:rPr lang="en-US" altLang="ja-JP" sz="2800" dirty="0" smtClean="0">
                <a:latin typeface="Arial Black" panose="020B0A04020102020204" pitchFamily="34" charset="0"/>
                <a:ea typeface="+mj-ea"/>
              </a:rPr>
              <a:t>members</a:t>
            </a:r>
            <a:endParaRPr lang="ja-JP" altLang="en-US" sz="2800" dirty="0">
              <a:latin typeface="Arial Black" panose="020B0A04020102020204" pitchFamily="34" charset="0"/>
              <a:ea typeface="+mj-ea"/>
            </a:endParaRPr>
          </a:p>
        </p:txBody>
      </p:sp>
      <p:sp>
        <p:nvSpPr>
          <p:cNvPr id="40" name="コンテンツ プレースホルダー 2"/>
          <p:cNvSpPr txBox="1">
            <a:spLocks/>
          </p:cNvSpPr>
          <p:nvPr/>
        </p:nvSpPr>
        <p:spPr>
          <a:xfrm>
            <a:off x="790575" y="4444048"/>
            <a:ext cx="8151587" cy="398087"/>
          </a:xfrm>
          <a:prstGeom prst="rect">
            <a:avLst/>
          </a:prstGeom>
        </p:spPr>
        <p:txBody>
          <a:bodyPr lIns="77925" tIns="38963" rIns="77925" bIns="38963"/>
          <a:lstStyle>
            <a:lvl1pPr marL="381000" indent="-381000" algn="l" rtl="0" eaLnBrk="0" fontAlgn="base" hangingPunct="0">
              <a:spcBef>
                <a:spcPct val="40000"/>
              </a:spcBef>
              <a:spcAft>
                <a:spcPct val="0"/>
              </a:spcAft>
              <a:buClr>
                <a:srgbClr val="0000CC"/>
              </a:buClr>
              <a:buSzPct val="90000"/>
              <a:buFont typeface="Wingdings" pitchFamily="2" charset="2"/>
              <a:buChar char="n"/>
              <a:defRPr kumimoji="1" sz="2800">
                <a:solidFill>
                  <a:schemeClr val="tx1"/>
                </a:solidFill>
                <a:latin typeface="Arial" charset="0"/>
                <a:ea typeface="ＭＳ Ｐゴシック" pitchFamily="50" charset="-128"/>
                <a:cs typeface="+mn-cs"/>
              </a:defRPr>
            </a:lvl1pPr>
            <a:lvl2pPr marL="857250" indent="-285750" algn="l" rtl="0" eaLnBrk="0" fontAlgn="base" hangingPunct="0">
              <a:spcBef>
                <a:spcPct val="20000"/>
              </a:spcBef>
              <a:spcAft>
                <a:spcPct val="0"/>
              </a:spcAft>
              <a:buClr>
                <a:srgbClr val="0000CC"/>
              </a:buClr>
              <a:buSzPct val="70000"/>
              <a:buFont typeface="Wingdings" pitchFamily="2" charset="2"/>
              <a:buChar char="u"/>
              <a:defRPr kumimoji="1" sz="2400">
                <a:solidFill>
                  <a:schemeClr val="tx1"/>
                </a:solidFill>
                <a:latin typeface="Arial" charset="0"/>
                <a:ea typeface="ＭＳ Ｐゴシック" pitchFamily="50" charset="-128"/>
              </a:defRPr>
            </a:lvl2pPr>
            <a:lvl3pPr marL="1276350" indent="-228600" algn="l" rtl="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3pPr>
            <a:lvl4pPr marL="1695450" indent="-228600" algn="l" rtl="0" eaLnBrk="0" fontAlgn="base" hangingPunct="0">
              <a:spcBef>
                <a:spcPct val="20000"/>
              </a:spcBef>
              <a:spcAft>
                <a:spcPct val="0"/>
              </a:spcAft>
              <a:buChar char="–"/>
              <a:defRPr kumimoji="1">
                <a:solidFill>
                  <a:schemeClr val="tx1"/>
                </a:solidFill>
                <a:latin typeface="Arial" charset="0"/>
                <a:ea typeface="ＭＳ Ｐゴシック" pitchFamily="50" charset="-128"/>
              </a:defRPr>
            </a:lvl4pPr>
            <a:lvl5pPr marL="2114550" indent="-228600" algn="l" rtl="0" eaLnBrk="0" fontAlgn="base" hangingPunct="0">
              <a:spcBef>
                <a:spcPct val="20000"/>
              </a:spcBef>
              <a:spcAft>
                <a:spcPct val="0"/>
              </a:spcAft>
              <a:buChar char="»"/>
              <a:defRPr kumimoji="1">
                <a:solidFill>
                  <a:schemeClr val="tx1"/>
                </a:solidFill>
                <a:latin typeface="Arial" charset="0"/>
                <a:ea typeface="ＭＳ Ｐゴシック" pitchFamily="50" charset="-128"/>
              </a:defRPr>
            </a:lvl5pPr>
            <a:lvl6pPr marL="2571750" indent="-228600" algn="l" rtl="0" eaLnBrk="1" fontAlgn="base" hangingPunct="1">
              <a:spcBef>
                <a:spcPct val="20000"/>
              </a:spcBef>
              <a:spcAft>
                <a:spcPct val="0"/>
              </a:spcAft>
              <a:buChar char="»"/>
              <a:defRPr kumimoji="1">
                <a:solidFill>
                  <a:schemeClr val="tx1"/>
                </a:solidFill>
                <a:latin typeface="+mn-lt"/>
                <a:ea typeface="+mn-ea"/>
              </a:defRPr>
            </a:lvl6pPr>
            <a:lvl7pPr marL="3028950" indent="-228600" algn="l" rtl="0" eaLnBrk="1" fontAlgn="base" hangingPunct="1">
              <a:spcBef>
                <a:spcPct val="20000"/>
              </a:spcBef>
              <a:spcAft>
                <a:spcPct val="0"/>
              </a:spcAft>
              <a:buChar char="»"/>
              <a:defRPr kumimoji="1">
                <a:solidFill>
                  <a:schemeClr val="tx1"/>
                </a:solidFill>
                <a:latin typeface="+mn-lt"/>
                <a:ea typeface="+mn-ea"/>
              </a:defRPr>
            </a:lvl7pPr>
            <a:lvl8pPr marL="3486150" indent="-228600" algn="l" rtl="0" eaLnBrk="1" fontAlgn="base" hangingPunct="1">
              <a:spcBef>
                <a:spcPct val="20000"/>
              </a:spcBef>
              <a:spcAft>
                <a:spcPct val="0"/>
              </a:spcAft>
              <a:buChar char="»"/>
              <a:defRPr kumimoji="1">
                <a:solidFill>
                  <a:schemeClr val="tx1"/>
                </a:solidFill>
                <a:latin typeface="+mn-lt"/>
                <a:ea typeface="+mn-ea"/>
              </a:defRPr>
            </a:lvl8pPr>
            <a:lvl9pPr marL="3943350" indent="-228600" algn="l" rtl="0" eaLnBrk="1" fontAlgn="base" hangingPunct="1">
              <a:spcBef>
                <a:spcPct val="20000"/>
              </a:spcBef>
              <a:spcAft>
                <a:spcPct val="0"/>
              </a:spcAft>
              <a:buChar char="»"/>
              <a:defRPr kumimoji="1">
                <a:solidFill>
                  <a:schemeClr val="tx1"/>
                </a:solidFill>
                <a:latin typeface="+mn-lt"/>
                <a:ea typeface="+mn-ea"/>
              </a:defRPr>
            </a:lvl9pPr>
          </a:lstStyle>
          <a:p>
            <a:pPr marL="0" indent="0" algn="r">
              <a:lnSpc>
                <a:spcPts val="1400"/>
              </a:lnSpc>
              <a:spcBef>
                <a:spcPts val="0"/>
              </a:spcBef>
              <a:buNone/>
            </a:pPr>
            <a:r>
              <a:rPr lang="en-US" altLang="ja-JP" sz="1400" kern="0" dirty="0" smtClean="0">
                <a:solidFill>
                  <a:schemeClr val="bg1">
                    <a:lumMod val="50000"/>
                  </a:schemeClr>
                </a:solidFill>
                <a:latin typeface="Calibri" panose="020F0502020204030204" pitchFamily="34" charset="0"/>
                <a:ea typeface="+mn-ea"/>
                <a:cs typeface="Calibri" panose="020F0502020204030204" pitchFamily="34" charset="0"/>
              </a:rPr>
              <a:t>Members:93 </a:t>
            </a:r>
            <a:r>
              <a:rPr lang="en-US" altLang="ja-JP" sz="1400" kern="0" dirty="0">
                <a:solidFill>
                  <a:schemeClr val="bg1">
                    <a:lumMod val="50000"/>
                  </a:schemeClr>
                </a:solidFill>
                <a:latin typeface="Calibri" panose="020F0502020204030204" pitchFamily="34" charset="0"/>
                <a:ea typeface="+mn-ea"/>
                <a:cs typeface="Calibri" panose="020F0502020204030204" pitchFamily="34" charset="0"/>
              </a:rPr>
              <a:t>(as of </a:t>
            </a:r>
            <a:r>
              <a:rPr lang="en-US" altLang="ja-JP" sz="1400" kern="0" dirty="0" smtClean="0">
                <a:solidFill>
                  <a:schemeClr val="bg1">
                    <a:lumMod val="50000"/>
                  </a:schemeClr>
                </a:solidFill>
                <a:latin typeface="Calibri" panose="020F0502020204030204" pitchFamily="34" charset="0"/>
                <a:ea typeface="+mn-ea"/>
                <a:cs typeface="Calibri" panose="020F0502020204030204" pitchFamily="34" charset="0"/>
              </a:rPr>
              <a:t>12 May </a:t>
            </a:r>
            <a:r>
              <a:rPr lang="en-US" altLang="ja-JP" sz="1400" kern="0" dirty="0">
                <a:solidFill>
                  <a:schemeClr val="bg1">
                    <a:lumMod val="50000"/>
                  </a:schemeClr>
                </a:solidFill>
                <a:latin typeface="Calibri" panose="020F0502020204030204" pitchFamily="34" charset="0"/>
                <a:ea typeface="+mn-ea"/>
                <a:cs typeface="Calibri" panose="020F0502020204030204" pitchFamily="34" charset="0"/>
              </a:rPr>
              <a:t>2016)</a:t>
            </a:r>
            <a:r>
              <a:rPr lang="ja-JP" altLang="en-US" sz="1400" kern="0" dirty="0">
                <a:solidFill>
                  <a:schemeClr val="bg1">
                    <a:lumMod val="50000"/>
                  </a:schemeClr>
                </a:solidFill>
                <a:latin typeface="Calibri" panose="020F0502020204030204" pitchFamily="34" charset="0"/>
                <a:ea typeface="+mn-ea"/>
                <a:cs typeface="Calibri" panose="020F0502020204030204" pitchFamily="34" charset="0"/>
              </a:rPr>
              <a:t>　</a:t>
            </a:r>
            <a:r>
              <a:rPr lang="en-US" altLang="ja-JP" sz="1400" kern="0" dirty="0">
                <a:solidFill>
                  <a:schemeClr val="bg1">
                    <a:lumMod val="50000"/>
                  </a:schemeClr>
                </a:solidFill>
                <a:latin typeface="Calibri" panose="020F0502020204030204" pitchFamily="34" charset="0"/>
                <a:ea typeface="+mn-ea"/>
                <a:cs typeface="Calibri" panose="020F0502020204030204" pitchFamily="34" charset="0"/>
              </a:rPr>
              <a:t>   Ordinary members:74, Individual members:14,</a:t>
            </a:r>
          </a:p>
          <a:p>
            <a:pPr marL="0" indent="0" algn="r">
              <a:lnSpc>
                <a:spcPts val="1400"/>
              </a:lnSpc>
              <a:spcBef>
                <a:spcPts val="0"/>
              </a:spcBef>
              <a:buNone/>
            </a:pPr>
            <a:r>
              <a:rPr lang="en-US" altLang="ja-JP" sz="1400" kern="0" dirty="0">
                <a:solidFill>
                  <a:schemeClr val="bg1">
                    <a:lumMod val="50000"/>
                  </a:schemeClr>
                </a:solidFill>
                <a:latin typeface="Calibri" panose="020F0502020204030204" pitchFamily="34" charset="0"/>
                <a:ea typeface="+mn-ea"/>
                <a:cs typeface="Calibri" panose="020F0502020204030204" pitchFamily="34" charset="0"/>
              </a:rPr>
              <a:t>    </a:t>
            </a:r>
            <a:r>
              <a:rPr lang="ja-JP" altLang="en-US" sz="1400" kern="0" dirty="0">
                <a:solidFill>
                  <a:schemeClr val="bg1">
                    <a:lumMod val="50000"/>
                  </a:schemeClr>
                </a:solidFill>
                <a:latin typeface="Calibri" panose="020F0502020204030204" pitchFamily="34" charset="0"/>
                <a:ea typeface="+mn-ea"/>
                <a:cs typeface="Calibri" panose="020F0502020204030204" pitchFamily="34" charset="0"/>
              </a:rPr>
              <a:t>　　　　　　　　　　　　　　　　　　　　　　　  </a:t>
            </a:r>
            <a:r>
              <a:rPr lang="en-US" altLang="ja-JP" sz="1400" kern="0" dirty="0">
                <a:solidFill>
                  <a:schemeClr val="bg1">
                    <a:lumMod val="50000"/>
                  </a:schemeClr>
                </a:solidFill>
                <a:latin typeface="Calibri" panose="020F0502020204030204" pitchFamily="34" charset="0"/>
                <a:ea typeface="+mn-ea"/>
                <a:cs typeface="Calibri" panose="020F0502020204030204" pitchFamily="34" charset="0"/>
              </a:rPr>
              <a:t>Special members: 3 (MIC, ARIB, TTC)</a:t>
            </a:r>
          </a:p>
        </p:txBody>
      </p:sp>
      <p:grpSp>
        <p:nvGrpSpPr>
          <p:cNvPr id="112" name="グループ化 111"/>
          <p:cNvGrpSpPr>
            <a:grpSpLocks noChangeAspect="1"/>
          </p:cNvGrpSpPr>
          <p:nvPr/>
        </p:nvGrpSpPr>
        <p:grpSpPr>
          <a:xfrm>
            <a:off x="1106614" y="777241"/>
            <a:ext cx="6930769" cy="3589011"/>
            <a:chOff x="240955" y="1253993"/>
            <a:chExt cx="8767219" cy="4540000"/>
          </a:xfrm>
        </p:grpSpPr>
        <p:pic>
          <p:nvPicPr>
            <p:cNvPr id="113" name="Picture 2" descr="X:\_0 第5世代モバイル推進フォーラム\_企画委員会\共通規程\会員会社ロゴマーク収集\ppt用ロゴマーク\01_CTClogo.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7531" y="1416141"/>
              <a:ext cx="1196308" cy="377049"/>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6" descr="C:\Users\k-ikeda\Documents\作業フォルダ\5GMF\ppt用ロゴマーク\12_KDDI.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17597" y="2179438"/>
              <a:ext cx="1034843" cy="396727"/>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26" descr="C:\Users\k-ikeda\Documents\作業フォルダ\5GMF\ppt用ロゴマーク\34_UQコム.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93760" y="5043404"/>
              <a:ext cx="1052826" cy="750589"/>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21" descr="C:\Users\k-ikeda\Documents\作業フォルダ\5GMF\ppt用ロゴマーク\29_bitmedia.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231113" y="4523603"/>
              <a:ext cx="1196308" cy="294167"/>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23" descr="C:\Users\k-ikeda\Documents\作業フォルダ\5GMF\ppt用ロゴマーク\31_富士通.jp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304072" y="5123188"/>
              <a:ext cx="1196308" cy="591019"/>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24" descr="C:\Users\k-ikeda\Documents\作業フォルダ\5GMF\ppt用ロゴマーク\32_三菱電機.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823244" y="5135024"/>
              <a:ext cx="1196308" cy="567349"/>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20" descr="C:\Users\k-ikeda\Documents\作業フォルダ\5GMF\ppt用ロゴマーク\28_日立製作所.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754005" y="4485321"/>
              <a:ext cx="1196308" cy="370731"/>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14" descr="C:\Users\k-ikeda\Documents\作業フォルダ\5GMF\ppt用ロゴマーク\22_アルカテルルーセント.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751143" y="3532841"/>
              <a:ext cx="1196308" cy="740571"/>
            </a:xfrm>
            <a:prstGeom prst="rect">
              <a:avLst/>
            </a:prstGeom>
            <a:noFill/>
            <a:extLst>
              <a:ext uri="{909E8E84-426E-40dd-AFC4-6F175D3DCCD1}">
                <a14:hiddenFill xmlns:a14="http://schemas.microsoft.com/office/drawing/2010/main">
                  <a:solidFill>
                    <a:srgbClr val="FFFFFF"/>
                  </a:solidFill>
                </a14:hiddenFill>
              </a:ext>
            </a:extLst>
          </p:spPr>
        </p:pic>
        <p:pic>
          <p:nvPicPr>
            <p:cNvPr id="121" name="Picture 17" descr="C:\Users\k-ikeda\Documents\作業フォルダ\5GMF\ppt用ロゴマーク\25_NOKIA.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240955" y="4369171"/>
              <a:ext cx="1329231" cy="603031"/>
            </a:xfrm>
            <a:prstGeom prst="rect">
              <a:avLst/>
            </a:prstGeom>
            <a:noFill/>
            <a:extLst>
              <a:ext uri="{909E8E84-426E-40dd-AFC4-6F175D3DCCD1}">
                <a14:hiddenFill xmlns:a14="http://schemas.microsoft.com/office/drawing/2010/main">
                  <a:solidFill>
                    <a:srgbClr val="FFFFFF"/>
                  </a:solidFill>
                </a14:hiddenFill>
              </a:ext>
            </a:extLst>
          </p:spPr>
        </p:pic>
        <p:pic>
          <p:nvPicPr>
            <p:cNvPr id="122" name="Picture 18" descr="C:\Users\k-ikeda\Documents\作業フォルダ\5GMF\ppt用ロゴマーク\26_Panasonic.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827382" y="4571529"/>
              <a:ext cx="1196308" cy="198319"/>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3" descr="C:\Users\k-ikeda\Documents\作業フォルダ\5GMF\ppt用ロゴマーク\23_NEC2.jpg"/>
            <p:cNvPicPr>
              <a:picLocks noChangeAspect="1" noChangeArrowheads="1"/>
            </p:cNvPicPr>
            <p:nvPr/>
          </p:nvPicPr>
          <p:blipFill rotWithShape="1">
            <a:blip r:embed="rId12" cstate="email">
              <a:extLst>
                <a:ext uri="{28A0092B-C50C-407E-A947-70E740481C1C}">
                  <a14:useLocalDpi xmlns:a14="http://schemas.microsoft.com/office/drawing/2010/main"/>
                </a:ext>
              </a:extLst>
            </a:blip>
            <a:srcRect/>
            <a:stretch/>
          </p:blipFill>
          <p:spPr bwMode="auto">
            <a:xfrm>
              <a:off x="6230273" y="3661237"/>
              <a:ext cx="1196308" cy="639433"/>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12" descr="C:\Users\k-ikeda\Documents\作業フォルダ\5GMF\ppt用ロゴマーク\20_電気興業.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759568" y="3823177"/>
              <a:ext cx="1329231" cy="315551"/>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2" descr="X:\_0 第5世代モバイル推進フォーラム\_企画委員会\共通規程\会員会社ロゴマーク収集\希望会社\ソニー\Sony Logotype Data_all\PNG_RGB\sony_logo_blue_RGB.pn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7712174" y="2890107"/>
              <a:ext cx="1296000" cy="504592"/>
            </a:xfrm>
            <a:prstGeom prst="rect">
              <a:avLst/>
            </a:prstGeom>
            <a:noFill/>
            <a:extLst>
              <a:ext uri="{909E8E84-426E-40dd-AFC4-6F175D3DCCD1}">
                <a14:hiddenFill xmlns:a14="http://schemas.microsoft.com/office/drawing/2010/main">
                  <a:solidFill>
                    <a:srgbClr val="FFFFFF"/>
                  </a:solidFill>
                </a14:hiddenFill>
              </a:ext>
            </a:extLst>
          </p:spPr>
        </p:pic>
        <p:pic>
          <p:nvPicPr>
            <p:cNvPr id="126" name="Picture 2" descr="X:\_0 第5世代モバイル推進フォーラム\_企画委員会\共通規程\会員会社ロゴマーク収集\ppt用ロゴマーク\06_NTTBPロゴ.jp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7764974" y="1346182"/>
              <a:ext cx="1196308" cy="516964"/>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7" descr="C:\Users\k-ikeda\Documents\作業フォルダ\5GMF\ppt用ロゴマーク\13_ATR.jpg"/>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405220" y="2885579"/>
              <a:ext cx="1031480" cy="513651"/>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22" descr="C:\Users\k-ikeda\Documents\作業フォルダ\5GMF\ppt用ロゴマーク\30_ファーウェイ横.jpg"/>
            <p:cNvPicPr>
              <a:picLocks noChangeAspect="1" noChangeArrowheads="1"/>
            </p:cNvPicPr>
            <p:nvPr/>
          </p:nvPicPr>
          <p:blipFill rotWithShape="1">
            <a:blip r:embed="rId17" cstate="email">
              <a:extLst>
                <a:ext uri="{28A0092B-C50C-407E-A947-70E740481C1C}">
                  <a14:useLocalDpi xmlns:a14="http://schemas.microsoft.com/office/drawing/2010/main"/>
                </a:ext>
              </a:extLst>
            </a:blip>
            <a:srcRect/>
            <a:stretch/>
          </p:blipFill>
          <p:spPr bwMode="auto">
            <a:xfrm>
              <a:off x="7747343" y="4470325"/>
              <a:ext cx="1229538" cy="400723"/>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11" descr="C:\Users\k-ikeda\Documents\作業フォルダ\5GMF\ppt用ロゴマーク\19_ソフトバンクモバイル.jpg"/>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309354" y="3869287"/>
              <a:ext cx="1196308" cy="223328"/>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3"/>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4774589" y="1367053"/>
              <a:ext cx="1362462" cy="4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1" name="Picture 9" descr="C:\Users\k-ikeda\Documents\作業フォルダ\5GMF\ppt用ロゴマーク\15_Cisco.jpg"/>
            <p:cNvPicPr>
              <a:picLocks noChangeAspect="1" noChangeArrowheads="1"/>
            </p:cNvPicPr>
            <p:nvPr/>
          </p:nvPicPr>
          <p:blipFill>
            <a:blip r:embed="rId20">
              <a:extLst>
                <a:ext uri="{28A0092B-C50C-407E-A947-70E740481C1C}">
                  <a14:useLocalDpi xmlns:a14="http://schemas.microsoft.com/office/drawing/2010/main"/>
                </a:ext>
              </a:extLst>
            </a:blip>
            <a:srcRect/>
            <a:stretch>
              <a:fillRect/>
            </a:stretch>
          </p:blipFill>
          <p:spPr bwMode="auto">
            <a:xfrm>
              <a:off x="3514554" y="2854853"/>
              <a:ext cx="939224" cy="575105"/>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2" descr="C:\Users\k-ikeda\Documents\作業フォルダ\5GMF\ppt用ロゴマーク\16_sharp.png"/>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4886793" y="3012803"/>
              <a:ext cx="1196308" cy="259200"/>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3" descr="C:\Users\k-ikeda\Documents\作業フォルダ\5GMF\ppt用ロゴマーク\09_クアルコム_cmyk.jpg"/>
            <p:cNvPicPr>
              <a:picLocks noChangeAspect="1" noChangeArrowheads="1"/>
            </p:cNvPicPr>
            <p:nvPr/>
          </p:nvPicPr>
          <p:blipFill rotWithShape="1">
            <a:blip r:embed="rId22" cstate="email">
              <a:extLst>
                <a:ext uri="{28A0092B-C50C-407E-A947-70E740481C1C}">
                  <a14:useLocalDpi xmlns:a14="http://schemas.microsoft.com/office/drawing/2010/main"/>
                </a:ext>
              </a:extLst>
            </a:blip>
            <a:srcRect/>
            <a:stretch/>
          </p:blipFill>
          <p:spPr bwMode="auto">
            <a:xfrm>
              <a:off x="3353121" y="2186941"/>
              <a:ext cx="1229538" cy="381720"/>
            </a:xfrm>
            <a:prstGeom prst="rect">
              <a:avLst/>
            </a:prstGeom>
            <a:noFill/>
            <a:extLst>
              <a:ext uri="{909E8E84-426E-40dd-AFC4-6F175D3DCCD1}">
                <a14:hiddenFill xmlns:a14="http://schemas.microsoft.com/office/drawing/2010/main">
                  <a:solidFill>
                    <a:srgbClr val="FFFFFF"/>
                  </a:solidFill>
                </a14:hiddenFill>
              </a:ext>
            </a:extLst>
          </p:spPr>
        </p:pic>
        <p:pic>
          <p:nvPicPr>
            <p:cNvPr id="134" name="Picture 4" descr="C:\Users\k-ikeda\Documents\作業フォルダ\5GMF\ppt用ロゴマーク\10_ゲオネットワークス.png"/>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4897645" y="2146681"/>
              <a:ext cx="1196308" cy="462240"/>
            </a:xfrm>
            <a:prstGeom prst="rect">
              <a:avLst/>
            </a:prstGeom>
            <a:noFill/>
            <a:extLst>
              <a:ext uri="{909E8E84-426E-40dd-AFC4-6F175D3DCCD1}">
                <a14:hiddenFill xmlns:a14="http://schemas.microsoft.com/office/drawing/2010/main">
                  <a:solidFill>
                    <a:srgbClr val="FFFFFF"/>
                  </a:solidFill>
                </a14:hiddenFill>
              </a:ext>
            </a:extLst>
          </p:spPr>
        </p:pic>
        <p:pic>
          <p:nvPicPr>
            <p:cNvPr id="135" name="Picture 2" descr="X:\_0 第5世代モバイル推進フォーラム\_企画委員会\共通規程\会員会社ロゴマーク収集\希望会社\インテル\Intel_logo\Digital_intel\intel_rgb_3000.png"/>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1948525" y="1253993"/>
              <a:ext cx="981822" cy="701339"/>
            </a:xfrm>
            <a:prstGeom prst="rect">
              <a:avLst/>
            </a:prstGeom>
            <a:noFill/>
            <a:extLst>
              <a:ext uri="{909E8E84-426E-40dd-AFC4-6F175D3DCCD1}">
                <a14:hiddenFill xmlns:a14="http://schemas.microsoft.com/office/drawing/2010/main">
                  <a:solidFill>
                    <a:srgbClr val="FFFFFF"/>
                  </a:solidFill>
                </a14:hiddenFill>
              </a:ext>
            </a:extLst>
          </p:spPr>
        </p:pic>
        <p:pic>
          <p:nvPicPr>
            <p:cNvPr id="136" name="Picture 2"/>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a:off x="6366380" y="5008455"/>
              <a:ext cx="1176255" cy="6648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7" name="Picture 3"/>
            <p:cNvPicPr>
              <a:picLocks noChangeAspect="1" noChangeArrowheads="1"/>
            </p:cNvPicPr>
            <p:nvPr/>
          </p:nvPicPr>
          <p:blipFill>
            <a:blip r:embed="rId26">
              <a:extLst>
                <a:ext uri="{28A0092B-C50C-407E-A947-70E740481C1C}">
                  <a14:useLocalDpi xmlns:a14="http://schemas.microsoft.com/office/drawing/2010/main"/>
                </a:ext>
              </a:extLst>
            </a:blip>
            <a:srcRect/>
            <a:stretch>
              <a:fillRect/>
            </a:stretch>
          </p:blipFill>
          <p:spPr bwMode="auto">
            <a:xfrm>
              <a:off x="3203850" y="5218672"/>
              <a:ext cx="1400175" cy="4000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8" name="Picture 4"/>
            <p:cNvPicPr>
              <a:picLocks noChangeAspect="1" noChangeArrowheads="1"/>
            </p:cNvPicPr>
            <p:nvPr/>
          </p:nvPicPr>
          <p:blipFill>
            <a:blip r:embed="rId27">
              <a:extLst>
                <a:ext uri="{28A0092B-C50C-407E-A947-70E740481C1C}">
                  <a14:useLocalDpi xmlns:a14="http://schemas.microsoft.com/office/drawing/2010/main"/>
                </a:ext>
              </a:extLst>
            </a:blip>
            <a:srcRect/>
            <a:stretch>
              <a:fillRect/>
            </a:stretch>
          </p:blipFill>
          <p:spPr bwMode="auto">
            <a:xfrm>
              <a:off x="3131842" y="4565911"/>
              <a:ext cx="1514475" cy="209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9" name="Picture 5"/>
            <p:cNvPicPr>
              <a:picLocks noChangeAspect="1" noChangeArrowheads="1"/>
            </p:cNvPicPr>
            <p:nvPr/>
          </p:nvPicPr>
          <p:blipFill>
            <a:blip r:embed="rId28">
              <a:extLst>
                <a:ext uri="{28A0092B-C50C-407E-A947-70E740481C1C}">
                  <a14:useLocalDpi xmlns:a14="http://schemas.microsoft.com/office/drawing/2010/main"/>
                </a:ext>
              </a:extLst>
            </a:blip>
            <a:srcRect/>
            <a:stretch>
              <a:fillRect/>
            </a:stretch>
          </p:blipFill>
          <p:spPr bwMode="auto">
            <a:xfrm>
              <a:off x="7668344" y="3771402"/>
              <a:ext cx="1295400" cy="41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0" name="Picture 6"/>
            <p:cNvPicPr>
              <a:picLocks noChangeAspect="1" noChangeArrowheads="1"/>
            </p:cNvPicPr>
            <p:nvPr/>
          </p:nvPicPr>
          <p:blipFill>
            <a:blip r:embed="rId29">
              <a:extLst>
                <a:ext uri="{28A0092B-C50C-407E-A947-70E740481C1C}">
                  <a14:useLocalDpi xmlns:a14="http://schemas.microsoft.com/office/drawing/2010/main"/>
                </a:ext>
              </a:extLst>
            </a:blip>
            <a:srcRect/>
            <a:stretch>
              <a:fillRect/>
            </a:stretch>
          </p:blipFill>
          <p:spPr bwMode="auto">
            <a:xfrm>
              <a:off x="3347866" y="3785690"/>
              <a:ext cx="1228725" cy="39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1" name="Picture 7"/>
            <p:cNvPicPr>
              <a:picLocks noChangeAspect="1" noChangeArrowheads="1"/>
            </p:cNvPicPr>
            <p:nvPr/>
          </p:nvPicPr>
          <p:blipFill>
            <a:blip r:embed="rId30">
              <a:extLst>
                <a:ext uri="{28A0092B-C50C-407E-A947-70E740481C1C}">
                  <a14:useLocalDpi xmlns:a14="http://schemas.microsoft.com/office/drawing/2010/main"/>
                </a:ext>
              </a:extLst>
            </a:blip>
            <a:srcRect/>
            <a:stretch>
              <a:fillRect/>
            </a:stretch>
          </p:blipFill>
          <p:spPr bwMode="auto">
            <a:xfrm>
              <a:off x="6367816" y="2918567"/>
              <a:ext cx="1219200" cy="44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2" name="Picture 8"/>
            <p:cNvPicPr>
              <a:picLocks noChangeAspect="1" noChangeArrowheads="1"/>
            </p:cNvPicPr>
            <p:nvPr/>
          </p:nvPicPr>
          <p:blipFill>
            <a:blip r:embed="rId31">
              <a:extLst>
                <a:ext uri="{28A0092B-C50C-407E-A947-70E740481C1C}">
                  <a14:useLocalDpi xmlns:a14="http://schemas.microsoft.com/office/drawing/2010/main"/>
                </a:ext>
              </a:extLst>
            </a:blip>
            <a:srcRect/>
            <a:stretch>
              <a:fillRect/>
            </a:stretch>
          </p:blipFill>
          <p:spPr bwMode="auto">
            <a:xfrm>
              <a:off x="1853485" y="2928093"/>
              <a:ext cx="1295400" cy="428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 name="Picture 9"/>
            <p:cNvPicPr>
              <a:picLocks noChangeAspect="1" noChangeArrowheads="1"/>
            </p:cNvPicPr>
            <p:nvPr/>
          </p:nvPicPr>
          <p:blipFill>
            <a:blip r:embed="rId32">
              <a:extLst>
                <a:ext uri="{28A0092B-C50C-407E-A947-70E740481C1C}">
                  <a14:useLocalDpi xmlns:a14="http://schemas.microsoft.com/office/drawing/2010/main"/>
                </a:ext>
              </a:extLst>
            </a:blip>
            <a:srcRect/>
            <a:stretch>
              <a:fillRect/>
            </a:stretch>
          </p:blipFill>
          <p:spPr bwMode="auto">
            <a:xfrm>
              <a:off x="6364040" y="2282680"/>
              <a:ext cx="1184690" cy="1902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4" name="Picture 10"/>
            <p:cNvPicPr>
              <a:picLocks noChangeAspect="1" noChangeArrowheads="1"/>
            </p:cNvPicPr>
            <p:nvPr/>
          </p:nvPicPr>
          <p:blipFill>
            <a:blip r:embed="rId33">
              <a:extLst>
                <a:ext uri="{28A0092B-C50C-407E-A947-70E740481C1C}">
                  <a14:useLocalDpi xmlns:a14="http://schemas.microsoft.com/office/drawing/2010/main"/>
                </a:ext>
              </a:extLst>
            </a:blip>
            <a:srcRect/>
            <a:stretch>
              <a:fillRect/>
            </a:stretch>
          </p:blipFill>
          <p:spPr bwMode="auto">
            <a:xfrm>
              <a:off x="1855108" y="2196826"/>
              <a:ext cx="1371600" cy="3619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5" name="Picture 11"/>
            <p:cNvPicPr>
              <a:picLocks noChangeAspect="1" noChangeArrowheads="1"/>
            </p:cNvPicPr>
            <p:nvPr/>
          </p:nvPicPr>
          <p:blipFill>
            <a:blip r:embed="rId34">
              <a:extLst>
                <a:ext uri="{28A0092B-C50C-407E-A947-70E740481C1C}">
                  <a14:useLocalDpi xmlns:a14="http://schemas.microsoft.com/office/drawing/2010/main"/>
                </a:ext>
              </a:extLst>
            </a:blip>
            <a:srcRect/>
            <a:stretch>
              <a:fillRect/>
            </a:stretch>
          </p:blipFill>
          <p:spPr bwMode="auto">
            <a:xfrm>
              <a:off x="251520" y="2077765"/>
              <a:ext cx="1333500" cy="60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6" name="Picture 12"/>
            <p:cNvPicPr>
              <a:picLocks noChangeAspect="1" noChangeArrowheads="1"/>
            </p:cNvPicPr>
            <p:nvPr/>
          </p:nvPicPr>
          <p:blipFill>
            <a:blip r:embed="rId35">
              <a:extLst>
                <a:ext uri="{28A0092B-C50C-407E-A947-70E740481C1C}">
                  <a14:useLocalDpi xmlns:a14="http://schemas.microsoft.com/office/drawing/2010/main"/>
                </a:ext>
              </a:extLst>
            </a:blip>
            <a:srcRect/>
            <a:stretch>
              <a:fillRect/>
            </a:stretch>
          </p:blipFill>
          <p:spPr bwMode="auto">
            <a:xfrm>
              <a:off x="6228184" y="1480837"/>
              <a:ext cx="1295400" cy="2476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7" name="Picture 13"/>
            <p:cNvPicPr>
              <a:picLocks noChangeAspect="1" noChangeArrowheads="1"/>
            </p:cNvPicPr>
            <p:nvPr/>
          </p:nvPicPr>
          <p:blipFill>
            <a:blip r:embed="rId36">
              <a:extLst>
                <a:ext uri="{28A0092B-C50C-407E-A947-70E740481C1C}">
                  <a14:useLocalDpi xmlns:a14="http://schemas.microsoft.com/office/drawing/2010/main"/>
                </a:ext>
              </a:extLst>
            </a:blip>
            <a:srcRect/>
            <a:stretch>
              <a:fillRect/>
            </a:stretch>
          </p:blipFill>
          <p:spPr bwMode="auto">
            <a:xfrm>
              <a:off x="3275856" y="1376063"/>
              <a:ext cx="12954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897919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85737" y="1881619"/>
            <a:ext cx="7772400" cy="817694"/>
          </a:xfrm>
        </p:spPr>
        <p:txBody>
          <a:bodyPr>
            <a:normAutofit fontScale="90000"/>
          </a:bodyPr>
          <a:lstStyle/>
          <a:p>
            <a:r>
              <a:rPr lang="en-US" dirty="0"/>
              <a:t>What are the architecture design principles and building blocks you are working on for 5G era</a:t>
            </a:r>
            <a:endParaRPr kumimoji="1" lang="ja-JP" altLang="en-US" dirty="0">
              <a:latin typeface="Arial Black" panose="020B0A04020102020204" pitchFamily="34" charset="0"/>
              <a:cs typeface="Tahoma" panose="020B0604030504040204" pitchFamily="34" charset="0"/>
            </a:endParaRPr>
          </a:p>
        </p:txBody>
      </p:sp>
      <p:sp>
        <p:nvSpPr>
          <p:cNvPr id="3" name="テキスト ボックス 2"/>
          <p:cNvSpPr txBox="1"/>
          <p:nvPr/>
        </p:nvSpPr>
        <p:spPr>
          <a:xfrm>
            <a:off x="4209603" y="849330"/>
            <a:ext cx="724793" cy="571129"/>
          </a:xfrm>
          <a:prstGeom prst="rect">
            <a:avLst/>
          </a:prstGeom>
          <a:noFill/>
        </p:spPr>
        <p:txBody>
          <a:bodyPr wrap="square" lIns="77925" tIns="38963" rIns="77925" bIns="38963" rtlCol="0">
            <a:spAutoFit/>
          </a:bodyPr>
          <a:lstStyle/>
          <a:p>
            <a:pPr algn="ctr"/>
            <a:r>
              <a:rPr lang="en-US" altLang="ja-JP" sz="3200" b="1" dirty="0" smtClean="0">
                <a:solidFill>
                  <a:schemeClr val="bg1"/>
                </a:solidFill>
                <a:latin typeface="Tahoma" panose="020B0604030504040204" pitchFamily="34" charset="0"/>
                <a:cs typeface="Tahoma" panose="020B0604030504040204" pitchFamily="34" charset="0"/>
              </a:rPr>
              <a:t>1</a:t>
            </a:r>
            <a:endParaRPr lang="ja-JP" altLang="en-US" sz="3200" b="1" dirty="0">
              <a:solidFill>
                <a:schemeClr val="bg1"/>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5121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タイトル 1"/>
          <p:cNvSpPr>
            <a:spLocks noGrp="1"/>
          </p:cNvSpPr>
          <p:nvPr>
            <p:ph type="title"/>
          </p:nvPr>
        </p:nvSpPr>
        <p:spPr>
          <a:xfrm>
            <a:off x="1947672" y="17917"/>
            <a:ext cx="7196328" cy="857250"/>
          </a:xfrm>
        </p:spPr>
        <p:txBody>
          <a:bodyPr>
            <a:normAutofit/>
          </a:bodyPr>
          <a:lstStyle/>
          <a:p>
            <a:pPr>
              <a:lnSpc>
                <a:spcPts val="2000"/>
              </a:lnSpc>
            </a:pPr>
            <a:r>
              <a:rPr lang="en-US" altLang="ja-JP" sz="2200" dirty="0">
                <a:latin typeface="+mj-ea"/>
                <a:ea typeface="+mj-ea"/>
              </a:rPr>
              <a:t>Key concepts and Key technologies of 5G</a:t>
            </a:r>
            <a:endParaRPr lang="ja-JP" altLang="en-US" sz="2200" dirty="0">
              <a:latin typeface="+mj-ea"/>
              <a:ea typeface="+mj-ea"/>
            </a:endParaRPr>
          </a:p>
        </p:txBody>
      </p:sp>
      <p:sp>
        <p:nvSpPr>
          <p:cNvPr id="5" name="テキスト ボックス 4"/>
          <p:cNvSpPr txBox="1"/>
          <p:nvPr/>
        </p:nvSpPr>
        <p:spPr>
          <a:xfrm>
            <a:off x="1594000" y="1416927"/>
            <a:ext cx="6247896" cy="2583784"/>
          </a:xfrm>
          <a:prstGeom prst="rect">
            <a:avLst/>
          </a:prstGeom>
          <a:noFill/>
        </p:spPr>
        <p:txBody>
          <a:bodyPr wrap="square" rtlCol="0">
            <a:spAutoFit/>
          </a:bodyPr>
          <a:lstStyle/>
          <a:p>
            <a:pPr marL="342900" indent="-342900">
              <a:lnSpc>
                <a:spcPts val="2800"/>
              </a:lnSpc>
              <a:buFont typeface="Wingdings" panose="05000000000000000000" pitchFamily="2" charset="2"/>
              <a:buChar char="n"/>
            </a:pPr>
            <a:r>
              <a:rPr lang="en-US" altLang="ja-JP" sz="2400" dirty="0">
                <a:solidFill>
                  <a:srgbClr val="0070C0"/>
                </a:solidFill>
              </a:rPr>
              <a:t>Two 5G Key concepts</a:t>
            </a:r>
          </a:p>
          <a:p>
            <a:pPr marL="540000" indent="-342900">
              <a:lnSpc>
                <a:spcPts val="2800"/>
              </a:lnSpc>
              <a:buFont typeface="+mj-lt"/>
              <a:buAutoNum type="arabicPeriod"/>
            </a:pPr>
            <a:r>
              <a:rPr lang="en-US" altLang="ja-JP" sz="2000" b="1" dirty="0">
                <a:solidFill>
                  <a:srgbClr val="0070C0"/>
                </a:solidFill>
              </a:rPr>
              <a:t>Satisfaction of End-to-End Quality</a:t>
            </a:r>
          </a:p>
          <a:p>
            <a:pPr marL="540000" indent="-342900">
              <a:lnSpc>
                <a:spcPts val="2800"/>
              </a:lnSpc>
              <a:buFont typeface="+mj-lt"/>
              <a:buAutoNum type="arabicPeriod"/>
            </a:pPr>
            <a:r>
              <a:rPr lang="en-US" altLang="ja-JP" sz="2000" b="1" dirty="0">
                <a:solidFill>
                  <a:srgbClr val="0070C0"/>
                </a:solidFill>
              </a:rPr>
              <a:t>Realization of systems with Extreme Flexibility</a:t>
            </a:r>
          </a:p>
          <a:p>
            <a:pPr marL="197100">
              <a:lnSpc>
                <a:spcPts val="2800"/>
              </a:lnSpc>
            </a:pPr>
            <a:endParaRPr lang="en-US" altLang="ja-JP" b="1" dirty="0">
              <a:solidFill>
                <a:srgbClr val="0070C0"/>
              </a:solidFill>
            </a:endParaRPr>
          </a:p>
          <a:p>
            <a:pPr marL="342900" indent="-342900">
              <a:lnSpc>
                <a:spcPts val="2800"/>
              </a:lnSpc>
              <a:buFont typeface="Wingdings" panose="05000000000000000000" pitchFamily="2" charset="2"/>
              <a:buChar char="n"/>
            </a:pPr>
            <a:r>
              <a:rPr lang="en-US" altLang="ja-JP" sz="2400" dirty="0">
                <a:solidFill>
                  <a:srgbClr val="0070C0"/>
                </a:solidFill>
              </a:rPr>
              <a:t>Two 5G Key Technologies</a:t>
            </a:r>
          </a:p>
          <a:p>
            <a:pPr marL="540000" indent="-342000">
              <a:lnSpc>
                <a:spcPts val="2800"/>
              </a:lnSpc>
              <a:buFont typeface="+mj-lt"/>
              <a:buAutoNum type="arabicPeriod"/>
            </a:pPr>
            <a:r>
              <a:rPr lang="en-US" altLang="ja-JP" sz="2000" b="1" dirty="0">
                <a:solidFill>
                  <a:srgbClr val="0070C0"/>
                </a:solidFill>
              </a:rPr>
              <a:t>Advanced Heterogeneous Network</a:t>
            </a:r>
          </a:p>
          <a:p>
            <a:pPr marL="540000" indent="-342000">
              <a:lnSpc>
                <a:spcPts val="2800"/>
              </a:lnSpc>
              <a:buFont typeface="+mj-lt"/>
              <a:buAutoNum type="arabicPeriod"/>
            </a:pPr>
            <a:r>
              <a:rPr lang="en-US" altLang="ja-JP" sz="2000" b="1" dirty="0">
                <a:solidFill>
                  <a:srgbClr val="0070C0"/>
                </a:solidFill>
              </a:rPr>
              <a:t>Network </a:t>
            </a:r>
            <a:r>
              <a:rPr lang="en-US" altLang="ja-JP" sz="2000" b="1" dirty="0" err="1">
                <a:solidFill>
                  <a:srgbClr val="0070C0"/>
                </a:solidFill>
              </a:rPr>
              <a:t>Softwarization</a:t>
            </a:r>
            <a:r>
              <a:rPr lang="en-US" altLang="ja-JP" sz="2000" b="1" dirty="0">
                <a:solidFill>
                  <a:srgbClr val="0070C0"/>
                </a:solidFill>
              </a:rPr>
              <a:t> and Slicing</a:t>
            </a:r>
          </a:p>
        </p:txBody>
      </p:sp>
    </p:spTree>
    <p:extLst>
      <p:ext uri="{BB962C8B-B14F-4D97-AF65-F5344CB8AC3E}">
        <p14:creationId xmlns:p14="http://schemas.microsoft.com/office/powerpoint/2010/main" val="204995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571500" y="919178"/>
            <a:ext cx="7991475" cy="3877985"/>
          </a:xfrm>
          <a:prstGeom prst="rect">
            <a:avLst/>
          </a:prstGeom>
          <a:noFill/>
        </p:spPr>
        <p:txBody>
          <a:bodyPr wrap="square" rtlCol="0">
            <a:spAutoFit/>
          </a:bodyPr>
          <a:lstStyle/>
          <a:p>
            <a:pPr marL="285750" indent="-285750">
              <a:spcAft>
                <a:spcPts val="1200"/>
              </a:spcAft>
              <a:buFont typeface="Wingdings" panose="05000000000000000000" pitchFamily="2" charset="2"/>
              <a:buChar char="n"/>
            </a:pPr>
            <a:r>
              <a:rPr lang="en-US" altLang="ja-JP" sz="2400" b="1" dirty="0">
                <a:solidFill>
                  <a:srgbClr val="0070C0"/>
                </a:solidFill>
              </a:rPr>
              <a:t>T</a:t>
            </a:r>
            <a:r>
              <a:rPr kumimoji="1" lang="en-US" altLang="ja-JP" sz="2400" b="1" dirty="0">
                <a:solidFill>
                  <a:srgbClr val="0070C0"/>
                </a:solidFill>
              </a:rPr>
              <a:t>wo Key Concepts of 5G</a:t>
            </a:r>
            <a:r>
              <a:rPr lang="en-US" altLang="ja-JP" sz="2400" b="1" dirty="0">
                <a:solidFill>
                  <a:srgbClr val="0070C0"/>
                </a:solidFill>
              </a:rPr>
              <a:t> </a:t>
            </a:r>
            <a:endParaRPr lang="en-US" altLang="ja-JP" sz="2000" b="1" dirty="0">
              <a:solidFill>
                <a:srgbClr val="0070C0"/>
              </a:solidFill>
            </a:endParaRPr>
          </a:p>
          <a:p>
            <a:pPr marL="654300" indent="-457200">
              <a:buAutoNum type="arabicPeriod"/>
            </a:pPr>
            <a:r>
              <a:rPr lang="en-US" altLang="ja-JP" sz="2200" dirty="0">
                <a:solidFill>
                  <a:srgbClr val="0070C0"/>
                </a:solidFill>
              </a:rPr>
              <a:t>Satisfaction of End-to-End Quality</a:t>
            </a:r>
          </a:p>
          <a:p>
            <a:pPr marL="720000" indent="-285750">
              <a:lnSpc>
                <a:spcPts val="1800"/>
              </a:lnSpc>
              <a:spcAft>
                <a:spcPts val="1200"/>
              </a:spcAft>
              <a:buFont typeface="Arial" panose="020B0604020202020204" pitchFamily="34" charset="0"/>
              <a:buChar char="•"/>
            </a:pPr>
            <a:r>
              <a:rPr lang="en-US" altLang="ja-JP" sz="1600" dirty="0" smtClean="0">
                <a:solidFill>
                  <a:srgbClr val="0070C0"/>
                </a:solidFill>
              </a:rPr>
              <a:t>5G </a:t>
            </a:r>
            <a:r>
              <a:rPr lang="en-US" altLang="ja-JP" sz="1600" dirty="0">
                <a:solidFill>
                  <a:srgbClr val="0070C0"/>
                </a:solidFill>
              </a:rPr>
              <a:t>shall provide satisfactory </a:t>
            </a:r>
            <a:r>
              <a:rPr lang="en-US" altLang="ja-JP" sz="1600" b="1" u="sng" dirty="0">
                <a:solidFill>
                  <a:srgbClr val="0070C0"/>
                </a:solidFill>
              </a:rPr>
              <a:t>"End-to-End Quality" </a:t>
            </a:r>
            <a:r>
              <a:rPr lang="en-US" altLang="ja-JP" sz="1600" dirty="0">
                <a:solidFill>
                  <a:srgbClr val="0070C0"/>
                </a:solidFill>
              </a:rPr>
              <a:t>required by any kind of </a:t>
            </a:r>
            <a:r>
              <a:rPr lang="en-US" altLang="ja-JP" sz="1600" dirty="0" smtClean="0">
                <a:solidFill>
                  <a:srgbClr val="0070C0"/>
                </a:solidFill>
              </a:rPr>
              <a:t>application </a:t>
            </a:r>
            <a:r>
              <a:rPr lang="en-US" altLang="ja-JP" sz="1600" b="1" u="sng" dirty="0">
                <a:solidFill>
                  <a:srgbClr val="0070C0"/>
                </a:solidFill>
              </a:rPr>
              <a:t>anytime, anywhere and any use scenes</a:t>
            </a:r>
            <a:r>
              <a:rPr lang="en-US" altLang="ja-JP" sz="1600" dirty="0">
                <a:solidFill>
                  <a:srgbClr val="0070C0"/>
                </a:solidFill>
              </a:rPr>
              <a:t>.</a:t>
            </a:r>
          </a:p>
          <a:p>
            <a:pPr marL="720000" indent="-285750">
              <a:lnSpc>
                <a:spcPts val="1800"/>
              </a:lnSpc>
              <a:spcAft>
                <a:spcPts val="1200"/>
              </a:spcAft>
              <a:buFont typeface="Arial" panose="020B0604020202020204" pitchFamily="34" charset="0"/>
              <a:buChar char="•"/>
            </a:pPr>
            <a:r>
              <a:rPr lang="en-US" altLang="ja-JP" sz="1600" dirty="0">
                <a:solidFill>
                  <a:srgbClr val="0070C0"/>
                </a:solidFill>
              </a:rPr>
              <a:t>This conceptualization of </a:t>
            </a:r>
            <a:r>
              <a:rPr lang="en-US" altLang="ja-JP" sz="1600" b="1" u="sng" dirty="0">
                <a:solidFill>
                  <a:srgbClr val="0070C0"/>
                </a:solidFill>
              </a:rPr>
              <a:t>“Satisfaction of End-to-End Quality” </a:t>
            </a:r>
            <a:r>
              <a:rPr lang="en-US" altLang="ja-JP" sz="1600" dirty="0">
                <a:solidFill>
                  <a:srgbClr val="0070C0"/>
                </a:solidFill>
              </a:rPr>
              <a:t>is very </a:t>
            </a:r>
            <a:r>
              <a:rPr lang="en-US" altLang="ja-JP" sz="1600" b="1" u="sng" dirty="0">
                <a:solidFill>
                  <a:srgbClr val="0070C0"/>
                </a:solidFill>
              </a:rPr>
              <a:t>different from previous generations</a:t>
            </a:r>
            <a:r>
              <a:rPr lang="en-US" altLang="ja-JP" sz="1600" dirty="0">
                <a:solidFill>
                  <a:srgbClr val="0070C0"/>
                </a:solidFill>
              </a:rPr>
              <a:t> of mobile communication systems, for </a:t>
            </a:r>
            <a:r>
              <a:rPr lang="en-US" altLang="ja-JP" sz="1600" dirty="0" smtClean="0">
                <a:solidFill>
                  <a:srgbClr val="0070C0"/>
                </a:solidFill>
              </a:rPr>
              <a:t>which </a:t>
            </a:r>
            <a:r>
              <a:rPr lang="en-US" altLang="ja-JP" sz="1600" dirty="0">
                <a:solidFill>
                  <a:srgbClr val="0070C0"/>
                </a:solidFill>
              </a:rPr>
              <a:t>best effort delivery was seen as sufficient.</a:t>
            </a:r>
          </a:p>
          <a:p>
            <a:pPr marL="720000" indent="-285750">
              <a:lnSpc>
                <a:spcPts val="1800"/>
              </a:lnSpc>
              <a:spcAft>
                <a:spcPts val="1200"/>
              </a:spcAft>
              <a:buFont typeface="Arial" panose="020B0604020202020204" pitchFamily="34" charset="0"/>
              <a:buChar char="•"/>
            </a:pPr>
            <a:endParaRPr lang="en-US" altLang="ja-JP" sz="1600" dirty="0" smtClean="0">
              <a:solidFill>
                <a:srgbClr val="0070C0"/>
              </a:solidFill>
            </a:endParaRPr>
          </a:p>
          <a:p>
            <a:pPr marL="654300" indent="-457200">
              <a:buAutoNum type="arabicPeriod" startAt="2"/>
            </a:pPr>
            <a:r>
              <a:rPr lang="en-US" altLang="ja-JP" sz="2200" dirty="0" smtClean="0">
                <a:solidFill>
                  <a:srgbClr val="0070C0"/>
                </a:solidFill>
              </a:rPr>
              <a:t>Extreme </a:t>
            </a:r>
            <a:r>
              <a:rPr lang="en-US" altLang="ja-JP" sz="2200" dirty="0">
                <a:solidFill>
                  <a:srgbClr val="0070C0"/>
                </a:solidFill>
              </a:rPr>
              <a:t>Flexibility</a:t>
            </a:r>
          </a:p>
          <a:p>
            <a:pPr marL="720000" indent="-285750">
              <a:buFont typeface="Arial" panose="020B0604020202020204" pitchFamily="34" charset="0"/>
              <a:buChar char="•"/>
            </a:pPr>
            <a:r>
              <a:rPr lang="en-US" altLang="ja-JP" sz="1600" dirty="0" smtClean="0">
                <a:solidFill>
                  <a:srgbClr val="0070C0"/>
                </a:solidFill>
              </a:rPr>
              <a:t>5G </a:t>
            </a:r>
            <a:r>
              <a:rPr lang="en-US" altLang="ja-JP" sz="1600" dirty="0">
                <a:solidFill>
                  <a:srgbClr val="0070C0"/>
                </a:solidFill>
              </a:rPr>
              <a:t>networks will be </a:t>
            </a:r>
            <a:r>
              <a:rPr lang="en-US" altLang="ja-JP" sz="1600" b="1" u="sng" dirty="0">
                <a:solidFill>
                  <a:srgbClr val="0070C0"/>
                </a:solidFill>
              </a:rPr>
              <a:t>required to provide “Extreme Flexibility” </a:t>
            </a:r>
            <a:r>
              <a:rPr lang="en-US" altLang="ja-JP" sz="1600" dirty="0">
                <a:solidFill>
                  <a:srgbClr val="0070C0"/>
                </a:solidFill>
              </a:rPr>
              <a:t>In order </a:t>
            </a:r>
            <a:r>
              <a:rPr lang="en-US" altLang="ja-JP" sz="1600" b="1" u="sng" dirty="0">
                <a:solidFill>
                  <a:srgbClr val="0070C0"/>
                </a:solidFill>
              </a:rPr>
              <a:t>to produce this level of End-to-End Quality</a:t>
            </a:r>
            <a:r>
              <a:rPr lang="en-US" altLang="ja-JP" sz="1600" dirty="0">
                <a:solidFill>
                  <a:srgbClr val="0070C0"/>
                </a:solidFill>
              </a:rPr>
              <a:t> for the many services 5G systems will be expected to support.</a:t>
            </a:r>
            <a:endParaRPr kumimoji="1" lang="ja-JP" altLang="en-US" sz="1600" dirty="0">
              <a:solidFill>
                <a:srgbClr val="0070C0"/>
              </a:solidFill>
            </a:endParaRPr>
          </a:p>
        </p:txBody>
      </p:sp>
      <p:sp>
        <p:nvSpPr>
          <p:cNvPr id="6" name="タイトル 1"/>
          <p:cNvSpPr>
            <a:spLocks noGrp="1"/>
          </p:cNvSpPr>
          <p:nvPr>
            <p:ph type="title"/>
          </p:nvPr>
        </p:nvSpPr>
        <p:spPr>
          <a:xfrm>
            <a:off x="1947672" y="-2179"/>
            <a:ext cx="7196328" cy="857250"/>
          </a:xfrm>
        </p:spPr>
        <p:txBody>
          <a:bodyPr>
            <a:normAutofit/>
          </a:bodyPr>
          <a:lstStyle/>
          <a:p>
            <a:pPr>
              <a:lnSpc>
                <a:spcPts val="2000"/>
              </a:lnSpc>
            </a:pPr>
            <a:r>
              <a:rPr lang="en-US" altLang="ja-JP" sz="2400" dirty="0">
                <a:latin typeface="+mj-ea"/>
                <a:ea typeface="+mj-ea"/>
              </a:rPr>
              <a:t>Key Concepts of 5G</a:t>
            </a:r>
            <a:endParaRPr lang="ja-JP" altLang="en-US" sz="2400" dirty="0">
              <a:latin typeface="+mj-ea"/>
              <a:ea typeface="+mj-ea"/>
            </a:endParaRPr>
          </a:p>
        </p:txBody>
      </p:sp>
    </p:spTree>
    <p:extLst>
      <p:ext uri="{BB962C8B-B14F-4D97-AF65-F5344CB8AC3E}">
        <p14:creationId xmlns:p14="http://schemas.microsoft.com/office/powerpoint/2010/main" val="2420653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600074" y="1038225"/>
            <a:ext cx="7991475" cy="4001096"/>
          </a:xfrm>
          <a:prstGeom prst="rect">
            <a:avLst/>
          </a:prstGeom>
          <a:noFill/>
        </p:spPr>
        <p:txBody>
          <a:bodyPr wrap="square" rtlCol="0">
            <a:spAutoFit/>
          </a:bodyPr>
          <a:lstStyle/>
          <a:p>
            <a:pPr marL="285750" indent="-285750">
              <a:spcAft>
                <a:spcPts val="1200"/>
              </a:spcAft>
              <a:buFont typeface="Wingdings" panose="05000000000000000000" pitchFamily="2" charset="2"/>
              <a:buChar char="n"/>
            </a:pPr>
            <a:r>
              <a:rPr kumimoji="1" lang="en-US" altLang="ja-JP" sz="2400" b="1" dirty="0">
                <a:solidFill>
                  <a:srgbClr val="0070C0"/>
                </a:solidFill>
              </a:rPr>
              <a:t>Key Technologies Needed to Realize Key Concepts</a:t>
            </a:r>
            <a:r>
              <a:rPr lang="en-US" altLang="ja-JP" sz="2400" b="1" dirty="0">
                <a:solidFill>
                  <a:srgbClr val="0070C0"/>
                </a:solidFill>
              </a:rPr>
              <a:t> </a:t>
            </a:r>
          </a:p>
          <a:p>
            <a:pPr marL="654300" indent="-457200">
              <a:buAutoNum type="arabicPeriod"/>
            </a:pPr>
            <a:r>
              <a:rPr lang="en-US" altLang="ja-JP" sz="2000" dirty="0">
                <a:solidFill>
                  <a:srgbClr val="0070C0"/>
                </a:solidFill>
              </a:rPr>
              <a:t>Advanced Heterogeneous Networks</a:t>
            </a:r>
          </a:p>
          <a:p>
            <a:pPr marL="450000">
              <a:spcAft>
                <a:spcPts val="1200"/>
              </a:spcAft>
            </a:pPr>
            <a:r>
              <a:rPr lang="en-US" altLang="ja-JP" sz="1400" dirty="0">
                <a:solidFill>
                  <a:srgbClr val="0070C0"/>
                </a:solidFill>
              </a:rPr>
              <a:t> </a:t>
            </a:r>
            <a:r>
              <a:rPr lang="en-US" altLang="ja-JP" sz="1600" dirty="0">
                <a:solidFill>
                  <a:srgbClr val="0070C0"/>
                </a:solidFill>
              </a:rPr>
              <a:t>5G will </a:t>
            </a:r>
            <a:r>
              <a:rPr lang="en-US" altLang="ja-JP" sz="1600" b="1" u="sng" dirty="0">
                <a:solidFill>
                  <a:srgbClr val="0070C0"/>
                </a:solidFill>
              </a:rPr>
              <a:t>not</a:t>
            </a:r>
            <a:r>
              <a:rPr lang="en-US" altLang="ja-JP" sz="1600" dirty="0">
                <a:solidFill>
                  <a:srgbClr val="0070C0"/>
                </a:solidFill>
              </a:rPr>
              <a:t> be made up of </a:t>
            </a:r>
            <a:r>
              <a:rPr lang="en-US" altLang="ja-JP" sz="1600" b="1" u="sng" dirty="0">
                <a:solidFill>
                  <a:srgbClr val="0070C0"/>
                </a:solidFill>
              </a:rPr>
              <a:t>a single network</a:t>
            </a:r>
            <a:r>
              <a:rPr lang="en-US" altLang="ja-JP" sz="1600" dirty="0">
                <a:solidFill>
                  <a:srgbClr val="0070C0"/>
                </a:solidFill>
              </a:rPr>
              <a:t>, rather </a:t>
            </a:r>
            <a:r>
              <a:rPr lang="en-US" altLang="ja-JP" sz="1600" dirty="0" smtClean="0">
                <a:solidFill>
                  <a:srgbClr val="0070C0"/>
                </a:solidFill>
              </a:rPr>
              <a:t>it </a:t>
            </a:r>
            <a:r>
              <a:rPr lang="en-US" altLang="ja-JP" sz="1600" dirty="0">
                <a:solidFill>
                  <a:srgbClr val="0070C0"/>
                </a:solidFill>
              </a:rPr>
              <a:t>will </a:t>
            </a:r>
            <a:r>
              <a:rPr lang="en-US" altLang="ja-JP" sz="1600" b="1" u="sng" dirty="0">
                <a:solidFill>
                  <a:srgbClr val="0070C0"/>
                </a:solidFill>
              </a:rPr>
              <a:t>use advanced heterogeneous networks</a:t>
            </a:r>
            <a:r>
              <a:rPr lang="en-US" altLang="ja-JP" sz="1600" dirty="0">
                <a:solidFill>
                  <a:srgbClr val="0070C0"/>
                </a:solidFill>
              </a:rPr>
              <a:t>, where </a:t>
            </a:r>
            <a:r>
              <a:rPr lang="en-US" altLang="ja-JP" sz="1600" b="1" u="sng" dirty="0">
                <a:solidFill>
                  <a:srgbClr val="0070C0"/>
                </a:solidFill>
              </a:rPr>
              <a:t>5G radio access technologies (RAT), already existing 2G, 3G, LTE, WLAN networks </a:t>
            </a:r>
            <a:r>
              <a:rPr lang="en-US" altLang="ja-JP" sz="1600" dirty="0">
                <a:solidFill>
                  <a:srgbClr val="0070C0"/>
                </a:solidFill>
              </a:rPr>
              <a:t>to </a:t>
            </a:r>
            <a:r>
              <a:rPr lang="en-US" altLang="ja-JP" sz="1600" b="1" u="sng" dirty="0">
                <a:solidFill>
                  <a:srgbClr val="0070C0"/>
                </a:solidFill>
              </a:rPr>
              <a:t>create an integrated system </a:t>
            </a:r>
            <a:r>
              <a:rPr lang="en-US" altLang="ja-JP" sz="1600" dirty="0">
                <a:solidFill>
                  <a:srgbClr val="0070C0"/>
                </a:solidFill>
              </a:rPr>
              <a:t>that can </a:t>
            </a:r>
            <a:r>
              <a:rPr lang="en-US" altLang="ja-JP" sz="1600" dirty="0" smtClean="0">
                <a:solidFill>
                  <a:srgbClr val="0070C0"/>
                </a:solidFill>
              </a:rPr>
              <a:t>provide </a:t>
            </a:r>
            <a:r>
              <a:rPr lang="en-US" altLang="ja-JP" sz="1600" dirty="0">
                <a:solidFill>
                  <a:srgbClr val="0070C0"/>
                </a:solidFill>
              </a:rPr>
              <a:t>support for a variety of services with flexibility.</a:t>
            </a:r>
            <a:endParaRPr lang="en-US" altLang="ja-JP" sz="1600" dirty="0" smtClean="0">
              <a:solidFill>
                <a:srgbClr val="0070C0"/>
              </a:solidFill>
            </a:endParaRPr>
          </a:p>
          <a:p>
            <a:pPr marL="450000">
              <a:spcAft>
                <a:spcPts val="1200"/>
              </a:spcAft>
            </a:pPr>
            <a:endParaRPr lang="en-US" altLang="ja-JP" sz="1600" dirty="0" smtClean="0">
              <a:solidFill>
                <a:srgbClr val="0070C0"/>
              </a:solidFill>
            </a:endParaRPr>
          </a:p>
          <a:p>
            <a:pPr marL="654300" indent="-457200">
              <a:buAutoNum type="arabicPeriod" startAt="2"/>
            </a:pPr>
            <a:r>
              <a:rPr lang="en-US" altLang="ja-JP" sz="2000" dirty="0" smtClean="0">
                <a:solidFill>
                  <a:srgbClr val="0070C0"/>
                </a:solidFill>
              </a:rPr>
              <a:t>Network </a:t>
            </a:r>
            <a:r>
              <a:rPr lang="en-US" altLang="ja-JP" sz="2000" dirty="0">
                <a:solidFill>
                  <a:srgbClr val="0070C0"/>
                </a:solidFill>
              </a:rPr>
              <a:t>Softwarization</a:t>
            </a:r>
          </a:p>
          <a:p>
            <a:pPr marL="450000"/>
            <a:r>
              <a:rPr lang="en-US" altLang="ja-JP" sz="1600" b="1" u="sng" dirty="0">
                <a:solidFill>
                  <a:srgbClr val="0070C0"/>
                </a:solidFill>
              </a:rPr>
              <a:t>Network Softwarization is an overall transformation trend in this industry. </a:t>
            </a:r>
            <a:r>
              <a:rPr lang="en-US" altLang="ja-JP" sz="1600" dirty="0">
                <a:solidFill>
                  <a:srgbClr val="0070C0"/>
                </a:solidFill>
              </a:rPr>
              <a:t>With network softwarization, network devices and components can be designed, introduced, maintained and administered with easily updated programmable software as well as ensuring that network devices and components can easily and flexibly be used and maintained.</a:t>
            </a:r>
          </a:p>
        </p:txBody>
      </p:sp>
      <p:sp>
        <p:nvSpPr>
          <p:cNvPr id="6" name="タイトル 1"/>
          <p:cNvSpPr>
            <a:spLocks noGrp="1"/>
          </p:cNvSpPr>
          <p:nvPr>
            <p:ph type="title"/>
          </p:nvPr>
        </p:nvSpPr>
        <p:spPr>
          <a:xfrm>
            <a:off x="1947672" y="-2179"/>
            <a:ext cx="7196328" cy="857250"/>
          </a:xfrm>
        </p:spPr>
        <p:txBody>
          <a:bodyPr>
            <a:normAutofit/>
          </a:bodyPr>
          <a:lstStyle/>
          <a:p>
            <a:pPr>
              <a:lnSpc>
                <a:spcPts val="2000"/>
              </a:lnSpc>
            </a:pPr>
            <a:r>
              <a:rPr lang="en-US" altLang="ja-JP" sz="2400" dirty="0">
                <a:latin typeface="+mj-ea"/>
                <a:ea typeface="+mj-ea"/>
              </a:rPr>
              <a:t>Key Technologies for Key Concepts</a:t>
            </a:r>
            <a:endParaRPr lang="ja-JP" altLang="en-US" sz="2400" dirty="0">
              <a:latin typeface="+mj-ea"/>
              <a:ea typeface="+mj-ea"/>
            </a:endParaRPr>
          </a:p>
        </p:txBody>
      </p:sp>
    </p:spTree>
    <p:extLst>
      <p:ext uri="{BB962C8B-B14F-4D97-AF65-F5344CB8AC3E}">
        <p14:creationId xmlns:p14="http://schemas.microsoft.com/office/powerpoint/2010/main" val="161328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07332" y="1929549"/>
            <a:ext cx="8458137" cy="817694"/>
          </a:xfrm>
        </p:spPr>
        <p:txBody>
          <a:bodyPr>
            <a:normAutofit fontScale="90000"/>
          </a:bodyPr>
          <a:lstStyle/>
          <a:p>
            <a:r>
              <a:rPr lang="en-US" dirty="0"/>
              <a:t>What are the implementation aspects for the above principles and building blocks?</a:t>
            </a:r>
            <a:endParaRPr kumimoji="1" lang="ja-JP" altLang="en-US" dirty="0">
              <a:latin typeface="Arial Black" panose="020B0A04020102020204" pitchFamily="34" charset="0"/>
              <a:cs typeface="Tahoma" panose="020B0604030504040204" pitchFamily="34" charset="0"/>
            </a:endParaRPr>
          </a:p>
        </p:txBody>
      </p:sp>
      <p:sp>
        <p:nvSpPr>
          <p:cNvPr id="3" name="テキスト ボックス 2"/>
          <p:cNvSpPr txBox="1"/>
          <p:nvPr/>
        </p:nvSpPr>
        <p:spPr>
          <a:xfrm>
            <a:off x="4209603" y="849330"/>
            <a:ext cx="724793" cy="571129"/>
          </a:xfrm>
          <a:prstGeom prst="rect">
            <a:avLst/>
          </a:prstGeom>
          <a:noFill/>
        </p:spPr>
        <p:txBody>
          <a:bodyPr wrap="square" lIns="77925" tIns="38963" rIns="77925" bIns="38963" rtlCol="0">
            <a:spAutoFit/>
          </a:bodyPr>
          <a:lstStyle/>
          <a:p>
            <a:pPr algn="ctr"/>
            <a:r>
              <a:rPr lang="en-US" altLang="ja-JP" sz="3200" b="1" dirty="0" smtClean="0">
                <a:solidFill>
                  <a:schemeClr val="bg1"/>
                </a:solidFill>
                <a:latin typeface="Tahoma" panose="020B0604030504040204" pitchFamily="34" charset="0"/>
                <a:cs typeface="Tahoma" panose="020B0604030504040204" pitchFamily="34" charset="0"/>
              </a:rPr>
              <a:t>2</a:t>
            </a:r>
            <a:endParaRPr lang="ja-JP" altLang="en-US" sz="3200" b="1" dirty="0">
              <a:solidFill>
                <a:schemeClr val="bg1"/>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0219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テーマ">
  <a:themeElements>
    <a:clrScheme name="5GMF">
      <a:dk1>
        <a:sysClr val="windowText" lastClr="000000"/>
      </a:dk1>
      <a:lt1>
        <a:sysClr val="window" lastClr="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GMF">
      <a:majorFont>
        <a:latin typeface="Arial"/>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485F4541F23A7B49B2E42E1E9C344A42" ma:contentTypeVersion="0" ma:contentTypeDescription="新しいドキュメントを作成します。" ma:contentTypeScope="" ma:versionID="05a8b72e648020c49ca8d0e1ad6d8a0e">
  <xsd:schema xmlns:xsd="http://www.w3.org/2001/XMLSchema" xmlns:p="http://schemas.microsoft.com/office/2006/metadata/properties" targetNamespace="http://schemas.microsoft.com/office/2006/metadata/properties" ma:root="true" ma:fieldsID="f4cff559f9a06213828a8956bc5bb22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ma:readOnly="true"/>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8C140F-A4FC-48D7-B637-551F73EDC3DA}">
  <ds:schemaRefs>
    <ds:schemaRef ds:uri="http://purl.org/dc/dcmitype/"/>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http://purl.org/dc/terms/"/>
    <ds:schemaRef ds:uri="http://purl.org/dc/elements/1.1/"/>
  </ds:schemaRefs>
</ds:datastoreItem>
</file>

<file path=customXml/itemProps2.xml><?xml version="1.0" encoding="utf-8"?>
<ds:datastoreItem xmlns:ds="http://schemas.openxmlformats.org/officeDocument/2006/customXml" ds:itemID="{51804D5E-915C-41D8-8EDE-E07DDE3573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B5B9BFC2-8FD5-4457-884E-B438873C40A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7143</TotalTime>
  <Words>2176</Words>
  <Application>Microsoft Macintosh PowerPoint</Application>
  <PresentationFormat>On-screen Show (16:9)</PresentationFormat>
  <Paragraphs>398</Paragraphs>
  <Slides>28</Slides>
  <Notes>2</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​​テーマ</vt:lpstr>
      <vt:lpstr>5GMF View of  5G Architecture</vt:lpstr>
      <vt:lpstr>5G in the World</vt:lpstr>
      <vt:lpstr>Organizational Structure of 5GMF</vt:lpstr>
      <vt:lpstr>5GMF members</vt:lpstr>
      <vt:lpstr>What are the architecture design principles and building blocks you are working on for 5G era</vt:lpstr>
      <vt:lpstr>Key concepts and Key technologies of 5G</vt:lpstr>
      <vt:lpstr>Key Concepts of 5G</vt:lpstr>
      <vt:lpstr>Key Technologies for Key Concepts</vt:lpstr>
      <vt:lpstr>What are the implementation aspects for the above principles and building blocks?</vt:lpstr>
      <vt:lpstr>Technology Focus Area</vt:lpstr>
      <vt:lpstr>Network Softwarization and Slicing</vt:lpstr>
      <vt:lpstr>What is the standardization roadmap?</vt:lpstr>
      <vt:lpstr>What is the standardization roadmap?</vt:lpstr>
      <vt:lpstr>ITU-T SG13 FG IMT-2020</vt:lpstr>
      <vt:lpstr>Network Softwarization</vt:lpstr>
      <vt:lpstr>FG IMT-2020 Network Softwarization Activity Plan</vt:lpstr>
      <vt:lpstr>PowerPoint Presentation</vt:lpstr>
      <vt:lpstr>MFH/MBH Slicing</vt:lpstr>
      <vt:lpstr>Backup</vt:lpstr>
      <vt:lpstr>The White Paper is in 5GMF’s HP (http://5gmf.jp/en/) </vt:lpstr>
      <vt:lpstr>PowerPoint Presentation</vt:lpstr>
      <vt:lpstr>Network Slicing</vt:lpstr>
      <vt:lpstr>Definitions of (Network) Slicing</vt:lpstr>
      <vt:lpstr>A Brief History of “Slicing”</vt:lpstr>
      <vt:lpstr>End-to-End Slicing and RAN Slicing</vt:lpstr>
      <vt:lpstr>NFV/SDN</vt:lpstr>
      <vt:lpstr>PowerPoint Presentation</vt:lpstr>
      <vt:lpstr>Looking Towards the future</vt:lpstr>
    </vt:vector>
  </TitlesOfParts>
  <Company>クリエイション　パドレ</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P'adre</dc:creator>
  <cp:lastModifiedBy>Akihiro Nakao</cp:lastModifiedBy>
  <cp:revision>520</cp:revision>
  <cp:lastPrinted>2016-06-07T01:00:42Z</cp:lastPrinted>
  <dcterms:created xsi:type="dcterms:W3CDTF">2016-03-14T00:47:57Z</dcterms:created>
  <dcterms:modified xsi:type="dcterms:W3CDTF">2016-06-28T09:31:12Z</dcterms:modified>
</cp:coreProperties>
</file>